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6"/>
  </p:notesMasterIdLst>
  <p:handoutMasterIdLst>
    <p:handoutMasterId r:id="rId17"/>
  </p:handoutMasterIdLst>
  <p:sldIdLst>
    <p:sldId id="391" r:id="rId2"/>
    <p:sldId id="392" r:id="rId3"/>
    <p:sldId id="604" r:id="rId4"/>
    <p:sldId id="625" r:id="rId5"/>
    <p:sldId id="685" r:id="rId6"/>
    <p:sldId id="663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84" r:id="rId15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699FF"/>
    <a:srgbClr val="9999FF"/>
    <a:srgbClr val="CCCCFF"/>
    <a:srgbClr val="FFCCCC"/>
    <a:srgbClr val="FF9999"/>
    <a:srgbClr val="FFB953"/>
    <a:srgbClr val="FFFF66"/>
    <a:srgbClr val="B1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7" autoAdjust="0"/>
    <p:restoredTop sz="94659" autoAdjust="0"/>
  </p:normalViewPr>
  <p:slideViewPr>
    <p:cSldViewPr snapToGrid="0" showGuides="1">
      <p:cViewPr>
        <p:scale>
          <a:sx n="70" d="100"/>
          <a:sy n="70" d="100"/>
        </p:scale>
        <p:origin x="-438" y="-1032"/>
      </p:cViewPr>
      <p:guideLst>
        <p:guide orient="horz" pos="783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766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Dynamic Programming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68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419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58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69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675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47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the DLR</a:t>
            </a:r>
          </a:p>
          <a:p>
            <a:pPr eaLnBrk="1" hangingPunct="1"/>
            <a:r>
              <a:rPr lang="en-GB" sz="2400" dirty="0" smtClean="0"/>
              <a:t>Expression trees</a:t>
            </a:r>
          </a:p>
          <a:p>
            <a:pPr eaLnBrk="1" hangingPunct="1"/>
            <a:r>
              <a:rPr lang="en-GB" sz="2400" dirty="0" smtClean="0"/>
              <a:t>Simplifying late-bound calls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Dynamic Language Runtime (DLR)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945A74-C8D5-40EC-AC06-65CBC792BFC0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Dynamic Language Runtime (DLR) appeared in .NET 4</a:t>
            </a:r>
          </a:p>
          <a:p>
            <a:pPr lvl="1" eaLnBrk="1" hangingPunct="1"/>
            <a:r>
              <a:rPr lang="en-US" sz="2000" dirty="0" smtClean="0"/>
              <a:t>Complementary runtime environment to the CLR</a:t>
            </a:r>
          </a:p>
          <a:p>
            <a:pPr lvl="1" eaLnBrk="1" hangingPunct="1"/>
            <a:r>
              <a:rPr lang="en-US" sz="2000" dirty="0" smtClean="0"/>
              <a:t>Akin to dynamic runtimes in other languages (e.g. Ruby, Python)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What's the purpose of the DLR?</a:t>
            </a:r>
          </a:p>
          <a:p>
            <a:pPr lvl="1" eaLnBrk="1" hangingPunct="1"/>
            <a:r>
              <a:rPr lang="en-US" sz="2000" dirty="0" smtClean="0"/>
              <a:t>Allows a dynamic language to discover type information entirely at run time, with no compile-time checks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 smtClean="0"/>
              <a:t>Features of the DLR:</a:t>
            </a:r>
          </a:p>
          <a:p>
            <a:pPr lvl="1" eaLnBrk="1" hangingPunct="1"/>
            <a:r>
              <a:rPr lang="en-US" sz="2000" dirty="0" smtClean="0"/>
              <a:t>Allows code-refactoring without extensive changes to code base</a:t>
            </a:r>
          </a:p>
          <a:p>
            <a:pPr lvl="1" eaLnBrk="1" hangingPunct="1"/>
            <a:r>
              <a:rPr lang="en-US" sz="2000" dirty="0" smtClean="0"/>
              <a:t>Simplifies </a:t>
            </a:r>
            <a:r>
              <a:rPr lang="en-US" sz="2000" dirty="0" err="1" smtClean="0"/>
              <a:t>interop</a:t>
            </a:r>
            <a:r>
              <a:rPr lang="en-US" sz="2000" dirty="0" smtClean="0"/>
              <a:t> with diverse object types (e.g. COM)</a:t>
            </a:r>
          </a:p>
          <a:p>
            <a:pPr lvl="1" eaLnBrk="1" hangingPunct="1"/>
            <a:r>
              <a:rPr lang="en-US" sz="2000" dirty="0" smtClean="0"/>
              <a:t>Allows you to add/remove type members, in memory, at run time</a:t>
            </a:r>
          </a:p>
          <a:p>
            <a:pPr lvl="1" eaLnBrk="1" hangingPunct="1"/>
            <a:endParaRPr lang="en-GB" sz="14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the DLR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DLR </a:t>
            </a:r>
            <a:r>
              <a:rPr lang="en-US" sz="2400" dirty="0" smtClean="0"/>
              <a:t>uses "expression trees" to </a:t>
            </a:r>
            <a:r>
              <a:rPr lang="en-US" sz="2400" dirty="0"/>
              <a:t>capture the meaning of a dynamic </a:t>
            </a:r>
            <a:r>
              <a:rPr lang="en-US" sz="2400" dirty="0" smtClean="0"/>
              <a:t>call, </a:t>
            </a:r>
            <a:r>
              <a:rPr lang="en-US" sz="2400" dirty="0"/>
              <a:t>in neutral </a:t>
            </a:r>
            <a:r>
              <a:rPr lang="en-US" sz="2400" dirty="0" smtClean="0"/>
              <a:t>terms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</a:t>
            </a:r>
            <a:r>
              <a:rPr lang="en-US" sz="2400" dirty="0" smtClean="0"/>
              <a:t>consider this C# code:</a:t>
            </a:r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The DLR will build an expression tree that says:</a:t>
            </a:r>
          </a:p>
          <a:p>
            <a:pPr lvl="1"/>
            <a:r>
              <a:rPr lang="en-US" sz="2000" dirty="0" smtClean="0"/>
              <a:t>Call </a:t>
            </a:r>
            <a:r>
              <a:rPr lang="en-US" sz="2000" dirty="0" err="1" smtClean="0">
                <a:latin typeface="Lucida Console" pitchFamily="49" charset="0"/>
              </a:rPr>
              <a:t>SomeMethod</a:t>
            </a:r>
            <a:r>
              <a:rPr lang="en-US" sz="2000" dirty="0" smtClean="0">
                <a:latin typeface="Lucida Console" pitchFamily="49" charset="0"/>
              </a:rPr>
              <a:t>()</a:t>
            </a:r>
            <a:r>
              <a:rPr lang="en-US" sz="2000" dirty="0" smtClean="0"/>
              <a:t> on some object </a:t>
            </a:r>
            <a:r>
              <a:rPr lang="en-US" sz="2000" dirty="0" smtClean="0">
                <a:latin typeface="Lucida Console" pitchFamily="49" charset="0"/>
              </a:rPr>
              <a:t>d</a:t>
            </a:r>
            <a:r>
              <a:rPr lang="en-US" sz="2000" dirty="0" smtClean="0"/>
              <a:t>, passing </a:t>
            </a:r>
            <a:r>
              <a:rPr lang="en-US" sz="2000" dirty="0" smtClean="0">
                <a:latin typeface="Lucida Console" pitchFamily="49" charset="0"/>
              </a:rPr>
              <a:t>12</a:t>
            </a:r>
            <a:r>
              <a:rPr lang="en-US" sz="2000" dirty="0" smtClean="0"/>
              <a:t> as an argument</a:t>
            </a:r>
          </a:p>
          <a:p>
            <a:pPr lvl="1"/>
            <a:r>
              <a:rPr lang="en-US" sz="2000" dirty="0" smtClean="0"/>
              <a:t>This information is known as a "payload"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 payload is passed to the correct runtime binder</a:t>
            </a:r>
          </a:p>
          <a:p>
            <a:pPr lvl="1"/>
            <a:r>
              <a:rPr lang="en-US" sz="2000" dirty="0" smtClean="0"/>
              <a:t>To </a:t>
            </a:r>
            <a:r>
              <a:rPr lang="en-US" sz="2000" dirty="0" err="1" smtClean="0">
                <a:latin typeface="Lucida Console" pitchFamily="49" charset="0"/>
              </a:rPr>
              <a:t>IDispatch</a:t>
            </a:r>
            <a:r>
              <a:rPr lang="en-US" sz="2000" dirty="0" smtClean="0"/>
              <a:t> interface (if dynamic data points to COM object)</a:t>
            </a:r>
          </a:p>
          <a:p>
            <a:pPr lvl="1"/>
            <a:r>
              <a:rPr lang="en-US" sz="2000" dirty="0" smtClean="0"/>
              <a:t>To </a:t>
            </a:r>
            <a:r>
              <a:rPr lang="en-US" sz="2000" dirty="0" err="1" smtClean="0">
                <a:latin typeface="Lucida Console" pitchFamily="49" charset="0"/>
              </a:rPr>
              <a:t>IDynamicObject</a:t>
            </a:r>
            <a:r>
              <a:rPr lang="en-US" sz="2000" dirty="0" smtClean="0"/>
              <a:t> interface (if object implements this i/f)</a:t>
            </a:r>
          </a:p>
          <a:p>
            <a:pPr lvl="1"/>
            <a:r>
              <a:rPr lang="en-US" sz="2000" dirty="0" smtClean="0"/>
              <a:t>To the C# runtime binder (in all other cases)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Expression Trees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2906973"/>
            <a:ext cx="7910513" cy="53226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US" sz="1200" dirty="0"/>
              <a:t>dynamic d = </a:t>
            </a:r>
            <a:r>
              <a:rPr lang="en-US" sz="1200" dirty="0" err="1"/>
              <a:t>GetSomeData</a:t>
            </a:r>
            <a:r>
              <a:rPr lang="en-US" sz="1200" dirty="0"/>
              <a:t>();</a:t>
            </a:r>
            <a:endParaRPr lang="en-GB" sz="1200" dirty="0"/>
          </a:p>
          <a:p>
            <a:r>
              <a:rPr lang="en-US" sz="1200" dirty="0" err="1" smtClean="0"/>
              <a:t>d.SomeMethod</a:t>
            </a:r>
            <a:r>
              <a:rPr lang="en-US" sz="1200" dirty="0" smtClean="0"/>
              <a:t>(12</a:t>
            </a:r>
            <a:r>
              <a:rPr lang="en-US" sz="1200" dirty="0"/>
              <a:t>);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144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use the DLR to simplify late-bound calls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smtClean="0">
                <a:latin typeface="Lucida Console" pitchFamily="49" charset="0"/>
              </a:rPr>
              <a:t>LateBoundCalls.sln</a:t>
            </a:r>
            <a:r>
              <a:rPr lang="en-GB" sz="2000" dirty="0" smtClean="0"/>
              <a:t> sample application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 smtClean="0"/>
              <a:t>Key points illustrated by the sample:</a:t>
            </a:r>
          </a:p>
          <a:p>
            <a:pPr lvl="1" eaLnBrk="1" hangingPunct="1"/>
            <a:r>
              <a:rPr lang="en-GB" sz="2000" dirty="0" err="1">
                <a:latin typeface="Lucida Console" pitchFamily="49" charset="0"/>
              </a:rPr>
              <a:t>DemoTraditionalReflection</a:t>
            </a:r>
            <a:r>
              <a:rPr lang="en-GB" sz="2000" dirty="0" smtClean="0">
                <a:latin typeface="Lucida Console" pitchFamily="49" charset="0"/>
              </a:rPr>
              <a:t>()</a:t>
            </a:r>
            <a:r>
              <a:rPr lang="en-GB" sz="2000" dirty="0" smtClean="0"/>
              <a:t> loads an assembly and uses traditional reflection to invoke methods</a:t>
            </a:r>
          </a:p>
          <a:p>
            <a:pPr lvl="1" eaLnBrk="1" hangingPunct="1"/>
            <a:r>
              <a:rPr lang="en-GB" sz="2000" dirty="0" err="1" smtClean="0">
                <a:latin typeface="Lucida Console" pitchFamily="49" charset="0"/>
              </a:rPr>
              <a:t>DemoDynamicTyping</a:t>
            </a:r>
            <a:r>
              <a:rPr lang="en-GB" sz="2000" dirty="0" smtClean="0">
                <a:latin typeface="Lucida Console" pitchFamily="49" charset="0"/>
              </a:rPr>
              <a:t>()</a:t>
            </a:r>
            <a:r>
              <a:rPr lang="en-GB" sz="2000" dirty="0" smtClean="0"/>
              <a:t> </a:t>
            </a:r>
            <a:r>
              <a:rPr lang="en-GB" sz="2000" dirty="0"/>
              <a:t>loads an assembly and uses </a:t>
            </a:r>
            <a:r>
              <a:rPr lang="en-GB" sz="2000" dirty="0" smtClean="0"/>
              <a:t>dynamic typing to </a:t>
            </a:r>
            <a:r>
              <a:rPr lang="en-GB" sz="2000" dirty="0"/>
              <a:t>invoke methods</a:t>
            </a:r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Simplifying Late-Bound Calls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6045B3-52E0-4BF3-B54D-05F58850F991}" type="slidenum">
              <a:rPr lang="en-GB"/>
              <a:pPr>
                <a:defRPr/>
              </a:pPr>
              <a:t>14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651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Using the dynamic keyword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Dynamic Language Runtime (DLR)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6045B3-52E0-4BF3-B54D-05F58850F991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Demos-16-Dynamic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Static typing</a:t>
            </a:r>
          </a:p>
          <a:p>
            <a:pPr eaLnBrk="1" hangingPunct="1"/>
            <a:r>
              <a:rPr lang="en-GB" sz="2400" dirty="0" smtClean="0"/>
              <a:t>Dynamic typing</a:t>
            </a:r>
          </a:p>
          <a:p>
            <a:pPr eaLnBrk="1" hangingPunct="1"/>
            <a:r>
              <a:rPr lang="en-GB" sz="2400" dirty="0" smtClean="0"/>
              <a:t>Example of dynamic typing</a:t>
            </a:r>
          </a:p>
          <a:p>
            <a:pPr eaLnBrk="1" hangingPunct="1"/>
            <a:r>
              <a:rPr lang="en-GB" sz="2400" dirty="0" smtClean="0"/>
              <a:t>Accessing members on dynamic data</a:t>
            </a:r>
          </a:p>
          <a:p>
            <a:pPr eaLnBrk="1" hangingPunct="1"/>
            <a:r>
              <a:rPr lang="en-GB" sz="2400" dirty="0" smtClean="0"/>
              <a:t>Run time exceptions</a:t>
            </a:r>
          </a:p>
          <a:p>
            <a:pPr eaLnBrk="1" hangingPunct="1"/>
            <a:r>
              <a:rPr lang="en-GB" sz="2400" dirty="0" smtClean="0"/>
              <a:t>Additional considerations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Using the dynamic Keyword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945A74-C8D5-40EC-AC06-65CBC792BFC0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C# has always been a statically-typed language</a:t>
            </a:r>
          </a:p>
          <a:p>
            <a:pPr lvl="1" eaLnBrk="1" hangingPunct="1"/>
            <a:r>
              <a:rPr lang="en-GB" sz="1800" dirty="0" smtClean="0"/>
              <a:t>The compiler knows exactly what type a variable is</a:t>
            </a:r>
          </a:p>
          <a:p>
            <a:pPr lvl="1" eaLnBrk="1" hangingPunct="1"/>
            <a:r>
              <a:rPr lang="en-GB" sz="1800" dirty="0" smtClean="0"/>
              <a:t>Even if you use </a:t>
            </a:r>
            <a:r>
              <a:rPr lang="en-GB" sz="1800" dirty="0" err="1" smtClean="0">
                <a:latin typeface="Lucida Console" pitchFamily="49" charset="0"/>
              </a:rPr>
              <a:t>var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</a:t>
            </a:r>
          </a:p>
          <a:p>
            <a:pPr lvl="1" eaLnBrk="1" hangingPunct="1"/>
            <a:endParaRPr lang="en-GB" sz="1800" dirty="0">
              <a:sym typeface="Wingdings" pitchFamily="2" charset="2"/>
            </a:endParaRPr>
          </a:p>
          <a:p>
            <a:pPr eaLnBrk="1" hangingPunct="1"/>
            <a:r>
              <a:rPr lang="en-GB" sz="2400" dirty="0" smtClean="0">
                <a:sym typeface="Wingdings" pitchFamily="2" charset="2"/>
              </a:rPr>
              <a:t>Benefits of static typing:</a:t>
            </a:r>
          </a:p>
          <a:p>
            <a:pPr lvl="1" eaLnBrk="1" hangingPunct="1"/>
            <a:r>
              <a:rPr lang="en-GB" sz="1800" dirty="0" smtClean="0">
                <a:sym typeface="Wingdings" pitchFamily="2" charset="2"/>
              </a:rPr>
              <a:t>Compile-time type safety</a:t>
            </a:r>
          </a:p>
          <a:p>
            <a:pPr lvl="1" eaLnBrk="1" hangingPunct="1"/>
            <a:r>
              <a:rPr lang="en-GB" sz="1800" dirty="0" smtClean="0">
                <a:sym typeface="Wingdings" pitchFamily="2" charset="2"/>
              </a:rPr>
              <a:t>IntelliSense</a:t>
            </a:r>
          </a:p>
          <a:p>
            <a:pPr lvl="1" eaLnBrk="1" hangingPunct="1"/>
            <a:endParaRPr lang="en-GB" sz="1800" dirty="0">
              <a:sym typeface="Wingdings" pitchFamily="2" charset="2"/>
            </a:endParaRPr>
          </a:p>
          <a:p>
            <a:pPr eaLnBrk="1" hangingPunct="1"/>
            <a:r>
              <a:rPr lang="en-GB" sz="2200" dirty="0" smtClean="0">
                <a:sym typeface="Wingdings" pitchFamily="2" charset="2"/>
              </a:rPr>
              <a:t>Disadvantages of static typing:</a:t>
            </a:r>
          </a:p>
          <a:p>
            <a:pPr lvl="1" eaLnBrk="1" hangingPunct="1"/>
            <a:r>
              <a:rPr lang="en-GB" sz="1800" dirty="0" smtClean="0">
                <a:sym typeface="Wingdings" pitchFamily="2" charset="2"/>
              </a:rPr>
              <a:t>You have to tell the compiler exactly what everything is</a:t>
            </a:r>
          </a:p>
          <a:p>
            <a:pPr lvl="1" eaLnBrk="1" hangingPunct="1"/>
            <a:r>
              <a:rPr lang="en-GB" sz="1800" dirty="0" smtClean="0">
                <a:sym typeface="Wingdings" pitchFamily="2" charset="2"/>
              </a:rPr>
              <a:t>Can cause ugly casts sometimes</a:t>
            </a:r>
            <a:endParaRPr lang="en-GB" sz="18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Static Typing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.NET </a:t>
            </a:r>
            <a:r>
              <a:rPr lang="en-GB" sz="2400" dirty="0" smtClean="0"/>
              <a:t>4.0 </a:t>
            </a:r>
            <a:r>
              <a:rPr lang="en-GB" sz="2400" dirty="0" smtClean="0"/>
              <a:t>introduced the concept of dynamic typing</a:t>
            </a:r>
          </a:p>
          <a:p>
            <a:pPr lvl="1" eaLnBrk="1" hangingPunct="1"/>
            <a:r>
              <a:rPr lang="en-GB" sz="2000" dirty="0" smtClean="0"/>
              <a:t>Declare variables using the </a:t>
            </a:r>
            <a:r>
              <a:rPr lang="en-GB" sz="2000" dirty="0" smtClean="0">
                <a:latin typeface="Lucida Console" pitchFamily="49" charset="0"/>
              </a:rPr>
              <a:t>dynamic</a:t>
            </a:r>
            <a:r>
              <a:rPr lang="en-GB" sz="2000" dirty="0" smtClean="0"/>
              <a:t> keyword</a:t>
            </a:r>
          </a:p>
          <a:p>
            <a:pPr lvl="1" eaLnBrk="1" hangingPunct="1"/>
            <a:r>
              <a:rPr lang="en-GB" sz="2000" dirty="0" smtClean="0"/>
              <a:t>The compiler doesn't know the type</a:t>
            </a:r>
          </a:p>
          <a:p>
            <a:pPr lvl="1" eaLnBrk="1" hangingPunct="1"/>
            <a:endParaRPr lang="en-GB" sz="1800" dirty="0" smtClean="0"/>
          </a:p>
          <a:p>
            <a:pPr eaLnBrk="1" hangingPunct="1"/>
            <a:r>
              <a:rPr lang="en-GB" sz="2400" dirty="0" smtClean="0"/>
              <a:t>You can assign any type to a dynamic variable</a:t>
            </a:r>
          </a:p>
          <a:p>
            <a:pPr lvl="1" eaLnBrk="1" hangingPunct="1"/>
            <a:r>
              <a:rPr lang="en-GB" sz="2000" dirty="0"/>
              <a:t>The type is determined at run </a:t>
            </a:r>
            <a:r>
              <a:rPr lang="en-GB" sz="2000" dirty="0" smtClean="0"/>
              <a:t>time </a:t>
            </a:r>
          </a:p>
          <a:p>
            <a:pPr lvl="1" eaLnBrk="1" hangingPunct="1"/>
            <a:r>
              <a:rPr lang="en-GB" sz="2000" dirty="0" smtClean="0"/>
              <a:t>… as a strong data type, not just </a:t>
            </a:r>
            <a:r>
              <a:rPr lang="en-GB" sz="2000" dirty="0" smtClean="0">
                <a:latin typeface="Lucida Console" pitchFamily="49" charset="0"/>
              </a:rPr>
              <a:t>Object</a:t>
            </a:r>
          </a:p>
          <a:p>
            <a:pPr lvl="1" eaLnBrk="1" hangingPunct="1"/>
            <a:endParaRPr lang="en-GB" sz="2000" dirty="0">
              <a:latin typeface="Lucida Console" pitchFamily="49" charset="0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Benefits of dynamic typing: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Easier integration with dynamic languages, e.g. Ruby and Python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Easier late-bound method calls (via reflection) to COM</a:t>
            </a:r>
            <a:endParaRPr lang="en-GB" sz="2000" dirty="0">
              <a:latin typeface="+mj-lt"/>
            </a:endParaRPr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18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Dynamic Typing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Simple example of how to declare dynamic variables: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smtClean="0">
                <a:latin typeface="Lucida Console" pitchFamily="49" charset="0"/>
              </a:rPr>
              <a:t>SimpleDynamicVariables.sln</a:t>
            </a:r>
            <a:r>
              <a:rPr lang="en-GB" sz="2000" dirty="0" smtClean="0"/>
              <a:t> sample application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 of Dynamic Typing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2074445"/>
            <a:ext cx="7910513" cy="327547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private static void </a:t>
            </a:r>
            <a:r>
              <a:rPr lang="en-GB" sz="1200" dirty="0" err="1"/>
              <a:t>DemoDeclaring</a:t>
            </a:r>
            <a:r>
              <a:rPr lang="en-GB" sz="1200" dirty="0"/>
              <a:t>()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("Declaring dynamic variables");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("===========================");</a:t>
            </a:r>
          </a:p>
          <a:p>
            <a:endParaRPr lang="en-GB" sz="1200" dirty="0"/>
          </a:p>
          <a:p>
            <a:r>
              <a:rPr lang="en-GB" sz="1200" dirty="0"/>
              <a:t>    // Declare a dynamic variable and assign it a string initially.</a:t>
            </a:r>
          </a:p>
          <a:p>
            <a:r>
              <a:rPr lang="en-GB" sz="1200" dirty="0"/>
              <a:t>    dynamic t = "Hello world!";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("t is of type: {0}", </a:t>
            </a:r>
            <a:r>
              <a:rPr lang="en-GB" sz="1200" dirty="0" err="1"/>
              <a:t>t.GetType</a:t>
            </a:r>
            <a:r>
              <a:rPr lang="en-GB" sz="1200" dirty="0"/>
              <a:t>());</a:t>
            </a:r>
          </a:p>
          <a:p>
            <a:endParaRPr lang="en-GB" sz="1200" dirty="0"/>
          </a:p>
          <a:p>
            <a:r>
              <a:rPr lang="en-GB" sz="1200" dirty="0"/>
              <a:t>    // Now assign an </a:t>
            </a:r>
            <a:r>
              <a:rPr lang="en-GB" sz="1200" dirty="0" err="1"/>
              <a:t>int</a:t>
            </a:r>
            <a:r>
              <a:rPr lang="en-GB" sz="1200" dirty="0"/>
              <a:t> to the dynamic variable.</a:t>
            </a:r>
          </a:p>
          <a:p>
            <a:r>
              <a:rPr lang="en-GB" sz="1200" dirty="0"/>
              <a:t>    t = 180;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("t is of type: {0}", </a:t>
            </a:r>
            <a:r>
              <a:rPr lang="en-GB" sz="1200" dirty="0" err="1"/>
              <a:t>t.GetType</a:t>
            </a:r>
            <a:r>
              <a:rPr lang="en-GB" sz="1200" dirty="0"/>
              <a:t>());</a:t>
            </a:r>
          </a:p>
          <a:p>
            <a:endParaRPr lang="en-GB" sz="1200" dirty="0"/>
          </a:p>
          <a:p>
            <a:r>
              <a:rPr lang="en-GB" sz="1200" dirty="0"/>
              <a:t>    // Now assign a List&lt;string&gt; to the dynamic variable.</a:t>
            </a:r>
          </a:p>
          <a:p>
            <a:r>
              <a:rPr lang="en-GB" sz="1200" dirty="0"/>
              <a:t>    t = new List&lt;string&gt;();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("t is of type: {0}", </a:t>
            </a:r>
            <a:r>
              <a:rPr lang="en-GB" sz="1200" dirty="0" err="1"/>
              <a:t>t.GetType</a:t>
            </a:r>
            <a:r>
              <a:rPr lang="en-GB" sz="1200" dirty="0"/>
              <a:t>());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02" y="5184883"/>
            <a:ext cx="5475339" cy="7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Can access methods/properties/events on dynamic data</a:t>
            </a:r>
          </a:p>
          <a:p>
            <a:pPr lvl="1" eaLnBrk="1" hangingPunct="1"/>
            <a:r>
              <a:rPr lang="en-GB" sz="2000" dirty="0" smtClean="0"/>
              <a:t>Resolved at run time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Accessing </a:t>
            </a:r>
            <a:r>
              <a:rPr lang="en-GB" dirty="0" smtClean="0"/>
              <a:t>Members </a:t>
            </a:r>
            <a:r>
              <a:rPr lang="en-GB" dirty="0"/>
              <a:t>on </a:t>
            </a:r>
            <a:r>
              <a:rPr lang="en-GB" dirty="0" smtClean="0"/>
              <a:t>Dynamic Data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2060804"/>
            <a:ext cx="7910513" cy="354841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private static void </a:t>
            </a:r>
            <a:r>
              <a:rPr lang="en-GB" sz="1200" dirty="0" err="1"/>
              <a:t>DemoAccessingMembers</a:t>
            </a:r>
            <a:r>
              <a:rPr lang="en-GB" sz="1200" dirty="0"/>
              <a:t>()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nAccessing</a:t>
            </a:r>
            <a:r>
              <a:rPr lang="en-GB" sz="1200" dirty="0"/>
              <a:t> members on dynamic variables");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("======================================");</a:t>
            </a:r>
          </a:p>
          <a:p>
            <a:endParaRPr lang="en-GB" sz="1200" dirty="0"/>
          </a:p>
          <a:p>
            <a:r>
              <a:rPr lang="en-GB" sz="1200" dirty="0" smtClean="0"/>
              <a:t>    dynamic </a:t>
            </a:r>
            <a:r>
              <a:rPr lang="en-GB" sz="1200" dirty="0"/>
              <a:t>t = "Hello world!";</a:t>
            </a:r>
          </a:p>
          <a:p>
            <a:r>
              <a:rPr lang="en-GB" sz="1200" dirty="0"/>
              <a:t>    t = </a:t>
            </a:r>
            <a:r>
              <a:rPr lang="en-GB" sz="1200" dirty="0" err="1"/>
              <a:t>t.ToUpper</a:t>
            </a:r>
            <a:r>
              <a:rPr lang="en-GB" sz="1200" dirty="0" smtClean="0"/>
              <a:t>();                     // Access a string method on dynamic data.</a:t>
            </a:r>
            <a:endParaRPr lang="en-GB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Console.WriteLine</a:t>
            </a:r>
            <a:r>
              <a:rPr lang="fr-FR" sz="1200" dirty="0"/>
              <a:t>("t </a:t>
            </a:r>
            <a:r>
              <a:rPr lang="fr-FR" sz="1200" dirty="0" err="1"/>
              <a:t>is</a:t>
            </a:r>
            <a:r>
              <a:rPr lang="fr-FR" sz="1200" dirty="0"/>
              <a:t> {0}", t);</a:t>
            </a:r>
          </a:p>
          <a:p>
            <a:endParaRPr lang="en-GB" sz="1200" dirty="0"/>
          </a:p>
          <a:p>
            <a:r>
              <a:rPr lang="en-GB" sz="1200" dirty="0" smtClean="0"/>
              <a:t>    t </a:t>
            </a:r>
            <a:r>
              <a:rPr lang="en-GB" sz="1200" dirty="0"/>
              <a:t>= 180;</a:t>
            </a:r>
          </a:p>
          <a:p>
            <a:r>
              <a:rPr lang="en-GB" sz="1200" dirty="0"/>
              <a:t>    t = t * 2</a:t>
            </a:r>
            <a:r>
              <a:rPr lang="en-GB" sz="1200" dirty="0" smtClean="0"/>
              <a:t>;                           // Do maths on dynamic data.</a:t>
            </a:r>
            <a:endParaRPr lang="en-GB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Console.WriteLine</a:t>
            </a:r>
            <a:r>
              <a:rPr lang="fr-FR" sz="1200" dirty="0"/>
              <a:t>("t </a:t>
            </a:r>
            <a:r>
              <a:rPr lang="fr-FR" sz="1200" dirty="0" err="1"/>
              <a:t>is</a:t>
            </a:r>
            <a:r>
              <a:rPr lang="fr-FR" sz="1200" dirty="0"/>
              <a:t> {0}", t);</a:t>
            </a:r>
          </a:p>
          <a:p>
            <a:endParaRPr lang="en-GB" sz="1200" dirty="0"/>
          </a:p>
          <a:p>
            <a:r>
              <a:rPr lang="en-GB" sz="1200" dirty="0" smtClean="0"/>
              <a:t>    t </a:t>
            </a:r>
            <a:r>
              <a:rPr lang="en-GB" sz="1200" dirty="0"/>
              <a:t>= new List&lt;string&gt;();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t.Add</a:t>
            </a:r>
            <a:r>
              <a:rPr lang="en-GB" sz="1200" dirty="0"/>
              <a:t>("Huey</a:t>
            </a:r>
            <a:r>
              <a:rPr lang="en-GB" sz="1200" dirty="0" smtClean="0"/>
              <a:t>");                       // Invoke List&lt;T&gt; methods and properties.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t.Add</a:t>
            </a:r>
            <a:r>
              <a:rPr lang="en-GB" sz="1200" dirty="0"/>
              <a:t>("</a:t>
            </a:r>
            <a:r>
              <a:rPr lang="en-GB" sz="1200" dirty="0" err="1"/>
              <a:t>Lewey</a:t>
            </a:r>
            <a:r>
              <a:rPr lang="en-GB" sz="1200" dirty="0"/>
              <a:t>");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t.Add</a:t>
            </a:r>
            <a:r>
              <a:rPr lang="en-GB" sz="1200" dirty="0"/>
              <a:t>("Dewey");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("t has {0} items", </a:t>
            </a:r>
            <a:r>
              <a:rPr lang="en-GB" sz="1200" dirty="0" err="1"/>
              <a:t>t.Count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13" y="5472743"/>
            <a:ext cx="4214679" cy="88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If you access a member that doesn't exist on an object…</a:t>
            </a:r>
          </a:p>
          <a:p>
            <a:pPr lvl="1" eaLnBrk="1" hangingPunct="1"/>
            <a:r>
              <a:rPr lang="en-GB" sz="2000" dirty="0" smtClean="0"/>
              <a:t>A run time exception (not a compiler error!) occurs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Run Time Exceptions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2060805"/>
            <a:ext cx="7910513" cy="217000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private static void </a:t>
            </a:r>
            <a:r>
              <a:rPr lang="en-GB" sz="1200" dirty="0" err="1"/>
              <a:t>DemoRunTimeExceptions</a:t>
            </a:r>
            <a:r>
              <a:rPr lang="en-GB" sz="1200" dirty="0"/>
              <a:t>()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nRun</a:t>
            </a:r>
            <a:r>
              <a:rPr lang="en-GB" sz="1200" dirty="0"/>
              <a:t> time exceptions can occur...");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("======================================");</a:t>
            </a:r>
          </a:p>
          <a:p>
            <a:endParaRPr lang="en-GB" sz="1200" dirty="0"/>
          </a:p>
          <a:p>
            <a:r>
              <a:rPr lang="en-GB" sz="1200" dirty="0"/>
              <a:t>    // Declare a dynamic variable and assign it a string initially.</a:t>
            </a:r>
          </a:p>
          <a:p>
            <a:r>
              <a:rPr lang="en-GB" sz="1200" dirty="0"/>
              <a:t>    dynamic t = "Hello world!";     // It's a string :-)</a:t>
            </a:r>
          </a:p>
          <a:p>
            <a:r>
              <a:rPr lang="en-GB" sz="1200" dirty="0"/>
              <a:t>    t = </a:t>
            </a:r>
            <a:r>
              <a:rPr lang="en-GB" sz="1200" dirty="0" err="1"/>
              <a:t>t.ToUpper</a:t>
            </a:r>
            <a:r>
              <a:rPr lang="en-GB" sz="1200" dirty="0"/>
              <a:t>();                // This will work fine.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t.Add</a:t>
            </a:r>
            <a:r>
              <a:rPr lang="en-GB" sz="1200" dirty="0"/>
              <a:t>("Huey");                  // This will cause an exception.</a:t>
            </a:r>
          </a:p>
          <a:p>
            <a:r>
              <a:rPr lang="fr-FR" sz="1200" dirty="0"/>
              <a:t>    </a:t>
            </a:r>
            <a:r>
              <a:rPr lang="fr-FR" sz="1200" dirty="0" err="1"/>
              <a:t>Console.WriteLine</a:t>
            </a:r>
            <a:r>
              <a:rPr lang="fr-FR" sz="1200" dirty="0"/>
              <a:t>("t </a:t>
            </a:r>
            <a:r>
              <a:rPr lang="fr-FR" sz="1200" dirty="0" err="1"/>
              <a:t>is</a:t>
            </a:r>
            <a:r>
              <a:rPr lang="fr-FR" sz="1200" dirty="0"/>
              <a:t> {0}", t);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67" y="4537810"/>
            <a:ext cx="76390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6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declare dynamic variables with any scope</a:t>
            </a:r>
          </a:p>
          <a:p>
            <a:pPr lvl="1" eaLnBrk="1" hangingPunct="1"/>
            <a:r>
              <a:rPr lang="en-GB" sz="2000" dirty="0" smtClean="0"/>
              <a:t>Local variables</a:t>
            </a:r>
          </a:p>
          <a:p>
            <a:pPr lvl="1" eaLnBrk="1" hangingPunct="1"/>
            <a:r>
              <a:rPr lang="en-GB" sz="2000" dirty="0" smtClean="0"/>
              <a:t>Class-scope variables </a:t>
            </a:r>
          </a:p>
          <a:p>
            <a:pPr lvl="1" eaLnBrk="1" hangingPunct="1"/>
            <a:r>
              <a:rPr lang="en-GB" sz="2000" dirty="0" smtClean="0"/>
              <a:t>Properties</a:t>
            </a:r>
          </a:p>
          <a:p>
            <a:pPr lvl="1" eaLnBrk="1" hangingPunct="1"/>
            <a:r>
              <a:rPr lang="en-GB" sz="2000" dirty="0" smtClean="0"/>
              <a:t>Method parameter types</a:t>
            </a:r>
          </a:p>
          <a:p>
            <a:pPr lvl="1" eaLnBrk="1" hangingPunct="1"/>
            <a:r>
              <a:rPr lang="en-GB" sz="2000" dirty="0" smtClean="0"/>
              <a:t>Method return types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 smtClean="0"/>
              <a:t>But note:</a:t>
            </a:r>
          </a:p>
          <a:p>
            <a:pPr lvl="1" eaLnBrk="1" hangingPunct="1"/>
            <a:r>
              <a:rPr lang="en-GB" sz="2000" dirty="0" smtClean="0"/>
              <a:t>Can't use lambda expressions in methods calls on dynamic data </a:t>
            </a:r>
          </a:p>
          <a:p>
            <a:pPr lvl="1" eaLnBrk="1" hangingPunct="1"/>
            <a:r>
              <a:rPr lang="en-GB" sz="2000" dirty="0" smtClean="0"/>
              <a:t>Can't use LINQ queries on dynamic data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Additional Considerations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12350</TotalTime>
  <Words>898</Words>
  <Application>Microsoft Office PowerPoint</Application>
  <PresentationFormat>On-screen Show (4:3)</PresentationFormat>
  <Paragraphs>173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1_Blends</vt:lpstr>
      <vt:lpstr>Dynamic Programming</vt:lpstr>
      <vt:lpstr>Contents</vt:lpstr>
      <vt:lpstr>1. Using the dynamic Keyword</vt:lpstr>
      <vt:lpstr>Static Typing</vt:lpstr>
      <vt:lpstr>Dynamic Typing</vt:lpstr>
      <vt:lpstr>Example of Dynamic Typing</vt:lpstr>
      <vt:lpstr>Accessing Members on Dynamic Data</vt:lpstr>
      <vt:lpstr>Run Time Exceptions</vt:lpstr>
      <vt:lpstr>Additional Considerations</vt:lpstr>
      <vt:lpstr>2. Dynamic Language Runtime (DLR)</vt:lpstr>
      <vt:lpstr>Overview of the DLR</vt:lpstr>
      <vt:lpstr>Expression Trees</vt:lpstr>
      <vt:lpstr>Simplifying Late-Bound Calls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274</cp:revision>
  <dcterms:created xsi:type="dcterms:W3CDTF">2002-05-03T12:27:39Z</dcterms:created>
  <dcterms:modified xsi:type="dcterms:W3CDTF">2015-09-03T13:47:18Z</dcterms:modified>
</cp:coreProperties>
</file>