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35"/>
  </p:notesMasterIdLst>
  <p:handoutMasterIdLst>
    <p:handoutMasterId r:id="rId36"/>
  </p:handoutMasterIdLst>
  <p:sldIdLst>
    <p:sldId id="391" r:id="rId2"/>
    <p:sldId id="392" r:id="rId3"/>
    <p:sldId id="570" r:id="rId4"/>
    <p:sldId id="814" r:id="rId5"/>
    <p:sldId id="835" r:id="rId6"/>
    <p:sldId id="837" r:id="rId7"/>
    <p:sldId id="838" r:id="rId8"/>
    <p:sldId id="839" r:id="rId9"/>
    <p:sldId id="841" r:id="rId10"/>
    <p:sldId id="840" r:id="rId11"/>
    <p:sldId id="842" r:id="rId12"/>
    <p:sldId id="843" r:id="rId13"/>
    <p:sldId id="836" r:id="rId14"/>
    <p:sldId id="844" r:id="rId15"/>
    <p:sldId id="756" r:id="rId16"/>
    <p:sldId id="845" r:id="rId17"/>
    <p:sldId id="846" r:id="rId18"/>
    <p:sldId id="847" r:id="rId19"/>
    <p:sldId id="852" r:id="rId20"/>
    <p:sldId id="853" r:id="rId21"/>
    <p:sldId id="854" r:id="rId22"/>
    <p:sldId id="855" r:id="rId23"/>
    <p:sldId id="856" r:id="rId24"/>
    <p:sldId id="848" r:id="rId25"/>
    <p:sldId id="849" r:id="rId26"/>
    <p:sldId id="850" r:id="rId27"/>
    <p:sldId id="851" r:id="rId28"/>
    <p:sldId id="857" r:id="rId29"/>
    <p:sldId id="858" r:id="rId30"/>
    <p:sldId id="859" r:id="rId31"/>
    <p:sldId id="865" r:id="rId32"/>
    <p:sldId id="860" r:id="rId33"/>
    <p:sldId id="493" r:id="rId34"/>
  </p:sldIdLst>
  <p:sldSz cx="9144000" cy="6858000" type="screen4x3"/>
  <p:notesSz cx="6854825" cy="9750425"/>
  <p:defaultTextStyle>
    <a:defPPr>
      <a:defRPr lang="en-GB"/>
    </a:defPPr>
    <a:lvl1pPr algn="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99FF"/>
    <a:srgbClr val="333399"/>
    <a:srgbClr val="9999FF"/>
    <a:srgbClr val="CCCCFF"/>
    <a:srgbClr val="FFFF99"/>
    <a:srgbClr val="FFFF00"/>
    <a:srgbClr val="FFFF66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225" autoAdjust="0"/>
    <p:restoredTop sz="94667" autoAdjust="0"/>
  </p:normalViewPr>
  <p:slideViewPr>
    <p:cSldViewPr snapToGrid="0" showGuides="1">
      <p:cViewPr>
        <p:scale>
          <a:sx n="80" d="100"/>
          <a:sy n="80" d="100"/>
        </p:scale>
        <p:origin x="-462" y="-804"/>
      </p:cViewPr>
      <p:guideLst>
        <p:guide orient="horz" pos="2919"/>
        <p:guide pos="268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926"/>
    </p:cViewPr>
  </p:sorterViewPr>
  <p:notesViewPr>
    <p:cSldViewPr snapToGrid="0" showGuides="1">
      <p:cViewPr>
        <p:scale>
          <a:sx n="70" d="100"/>
          <a:sy n="70" d="100"/>
        </p:scale>
        <p:origin x="-2682" y="-72"/>
      </p:cViewPr>
      <p:guideLst>
        <p:guide orient="horz" pos="307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704850" y="314325"/>
            <a:ext cx="5472113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Assemblies and Deployment</a:t>
            </a:r>
            <a:endParaRPr lang="en-GB" sz="1000" dirty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695325" y="922972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2322513" y="9282113"/>
            <a:ext cx="22098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lang="en-GB" sz="1000" smtClean="0">
                <a:latin typeface="Tahoma" pitchFamily="34" charset="0"/>
              </a:rPr>
              <a:t>© Olsen Software, 2015</a:t>
            </a:r>
            <a:endParaRPr lang="en-GB" sz="1000" dirty="0">
              <a:latin typeface="Tahoma" pitchFamily="34" charset="0"/>
            </a:endParaRPr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695325" y="56197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210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04850" y="314325"/>
            <a:ext cx="5472113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r>
              <a:rPr lang="en-GB" dirty="0" smtClean="0"/>
              <a:t>Assemblies and Deployment</a:t>
            </a:r>
            <a:endParaRPr lang="en-GB" dirty="0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/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48175"/>
            <a:ext cx="548322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695325" y="4438650"/>
            <a:ext cx="54737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695325" y="922972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322513" y="9282113"/>
            <a:ext cx="22098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lang="en-GB" sz="1000" smtClean="0">
                <a:latin typeface="Tahoma" pitchFamily="34" charset="0"/>
              </a:rPr>
              <a:t>© Olsen Software, 2015</a:t>
            </a:r>
            <a:endParaRPr lang="en-GB" sz="1000" dirty="0">
              <a:latin typeface="Tahoma" pitchFamily="34" charset="0"/>
            </a:endParaRP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695325" y="56197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01443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fontAlgn="base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fontAlgn="base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fontAlgn="base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fontAlgn="base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 smtClean="0"/>
              <a:t>Assemblies and Deployment</a:t>
            </a:r>
            <a:endParaRPr lang="en-GB" dirty="0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 smtClean="0"/>
              <a:t>Assemblies and Deployment</a:t>
            </a:r>
            <a:endParaRPr lang="en-GB" dirty="0"/>
          </a:p>
        </p:txBody>
      </p:sp>
      <p:sp>
        <p:nvSpPr>
          <p:cNvPr id="128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 smtClean="0"/>
              <a:t>Assemblies and Deployment</a:t>
            </a:r>
            <a:endParaRPr lang="en-GB" dirty="0"/>
          </a:p>
        </p:txBody>
      </p:sp>
      <p:sp>
        <p:nvSpPr>
          <p:cNvPr id="128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 smtClean="0"/>
              <a:t>Assemblies and Deployment</a:t>
            </a:r>
            <a:endParaRPr lang="en-GB" dirty="0"/>
          </a:p>
        </p:txBody>
      </p:sp>
      <p:sp>
        <p:nvSpPr>
          <p:cNvPr id="128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 smtClean="0"/>
              <a:t>Assemblies and Deployment</a:t>
            </a:r>
            <a:endParaRPr lang="en-GB" dirty="0"/>
          </a:p>
        </p:txBody>
      </p:sp>
      <p:sp>
        <p:nvSpPr>
          <p:cNvPr id="128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 smtClean="0"/>
              <a:t>Assemblies and Deployment</a:t>
            </a:r>
            <a:endParaRPr lang="en-GB" dirty="0"/>
          </a:p>
        </p:txBody>
      </p:sp>
      <p:sp>
        <p:nvSpPr>
          <p:cNvPr id="128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 smtClean="0"/>
              <a:t>Assemblies and Deployment</a:t>
            </a:r>
            <a:endParaRPr lang="en-GB" dirty="0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GB" dirty="0" smtClean="0"/>
              <a:t>Assemblies and Deployment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 smtClean="0"/>
              <a:t>Assemblies and Deployment</a:t>
            </a:r>
            <a:endParaRPr lang="en-GB" dirty="0"/>
          </a:p>
        </p:txBody>
      </p:sp>
      <p:sp>
        <p:nvSpPr>
          <p:cNvPr id="118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 smtClean="0"/>
              <a:t>Assemblies and Deployment</a:t>
            </a:r>
            <a:endParaRPr lang="en-GB" dirty="0"/>
          </a:p>
        </p:txBody>
      </p:sp>
      <p:sp>
        <p:nvSpPr>
          <p:cNvPr id="124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 smtClean="0"/>
              <a:t>Assemblies and Deployment</a:t>
            </a:r>
            <a:endParaRPr lang="en-GB" dirty="0"/>
          </a:p>
        </p:txBody>
      </p:sp>
      <p:sp>
        <p:nvSpPr>
          <p:cNvPr id="124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 smtClean="0"/>
              <a:t>Assemblies and Deployment</a:t>
            </a:r>
            <a:endParaRPr lang="en-GB" dirty="0"/>
          </a:p>
        </p:txBody>
      </p:sp>
      <p:sp>
        <p:nvSpPr>
          <p:cNvPr id="127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 smtClean="0"/>
              <a:t>Assemblies and Deployment</a:t>
            </a:r>
            <a:endParaRPr lang="en-GB" dirty="0"/>
          </a:p>
        </p:txBody>
      </p:sp>
      <p:sp>
        <p:nvSpPr>
          <p:cNvPr id="127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 smtClean="0"/>
              <a:t>Assemblies and Deployment</a:t>
            </a:r>
            <a:endParaRPr lang="en-GB" dirty="0"/>
          </a:p>
        </p:txBody>
      </p:sp>
      <p:sp>
        <p:nvSpPr>
          <p:cNvPr id="128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8794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302" y="4430109"/>
            <a:ext cx="5691357" cy="2006204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89255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208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Assemblies and Deployment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Metadata about referenced assemblies and types:</a:t>
            </a:r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127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Viewing Full Metadata </a:t>
            </a:r>
            <a:r>
              <a:rPr lang="en-GB" sz="2800"/>
              <a:t>(4 of 4)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12E8906-A204-4F70-9E61-D133225D8404}" type="slidenum">
              <a:rPr lang="en-GB"/>
              <a:pPr/>
              <a:t>10</a:t>
            </a:fld>
            <a:endParaRPr lang="en-GB"/>
          </a:p>
        </p:txBody>
      </p:sp>
      <p:sp>
        <p:nvSpPr>
          <p:cNvPr id="1270788" name="Rectangle 4"/>
          <p:cNvSpPr>
            <a:spLocks noChangeArrowheads="1"/>
          </p:cNvSpPr>
          <p:nvPr/>
        </p:nvSpPr>
        <p:spPr bwMode="auto">
          <a:xfrm>
            <a:off x="849313" y="1722438"/>
            <a:ext cx="7818437" cy="4956175"/>
          </a:xfrm>
          <a:prstGeom prst="rect">
            <a:avLst/>
          </a:prstGeom>
          <a:solidFill>
            <a:srgbClr val="CCC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algn="l" defTabSz="739775"/>
            <a:r>
              <a:rPr lang="en-US" sz="1200" dirty="0" err="1"/>
              <a:t>AssemblyRef</a:t>
            </a:r>
            <a:r>
              <a:rPr lang="en-US" sz="1200" dirty="0"/>
              <a:t> #1 (23000001)</a:t>
            </a:r>
          </a:p>
          <a:p>
            <a:pPr algn="l" defTabSz="739775"/>
            <a:r>
              <a:rPr lang="en-US" sz="1200" dirty="0"/>
              <a:t>-------------------------------------------------------</a:t>
            </a:r>
          </a:p>
          <a:p>
            <a:pPr algn="l" defTabSz="739775"/>
            <a:r>
              <a:rPr lang="en-US" sz="1200" dirty="0"/>
              <a:t>  Token: 0x23000001</a:t>
            </a:r>
          </a:p>
          <a:p>
            <a:pPr algn="l" defTabSz="739775"/>
            <a:r>
              <a:rPr lang="en-US" sz="1200" dirty="0"/>
              <a:t>  Public Key or Token: b7 7a 5c 56 19 34 e0 89 </a:t>
            </a:r>
          </a:p>
          <a:p>
            <a:pPr algn="l" defTabSz="739775"/>
            <a:r>
              <a:rPr lang="en-US" sz="1200" dirty="0"/>
              <a:t>  Name: </a:t>
            </a:r>
            <a:r>
              <a:rPr lang="en-US" sz="1200" dirty="0" err="1"/>
              <a:t>mscorlib</a:t>
            </a:r>
            <a:endParaRPr lang="en-US" sz="1200" dirty="0"/>
          </a:p>
          <a:p>
            <a:pPr algn="l" defTabSz="739775"/>
            <a:r>
              <a:rPr lang="en-US" sz="1200" dirty="0"/>
              <a:t>  Version: </a:t>
            </a:r>
            <a:r>
              <a:rPr lang="en-US" sz="1200" dirty="0" smtClean="0"/>
              <a:t>4.0.0.0</a:t>
            </a:r>
            <a:endParaRPr lang="en-US" sz="1200" dirty="0"/>
          </a:p>
          <a:p>
            <a:pPr algn="l" defTabSz="739775"/>
            <a:r>
              <a:rPr lang="en-US" sz="1200" dirty="0"/>
              <a:t>  Major Version: </a:t>
            </a:r>
            <a:r>
              <a:rPr lang="en-US" sz="1200" dirty="0" smtClean="0"/>
              <a:t>0x00000004</a:t>
            </a:r>
            <a:endParaRPr lang="en-US" sz="1200" dirty="0"/>
          </a:p>
          <a:p>
            <a:pPr algn="l" defTabSz="739775"/>
            <a:r>
              <a:rPr lang="en-US" sz="1200" dirty="0"/>
              <a:t>  Minor Version: 0x00000000</a:t>
            </a:r>
          </a:p>
          <a:p>
            <a:pPr algn="l" defTabSz="739775"/>
            <a:r>
              <a:rPr lang="en-US" sz="1200" dirty="0"/>
              <a:t>  Build Number: 0x00000000</a:t>
            </a:r>
          </a:p>
          <a:p>
            <a:pPr algn="l" defTabSz="739775"/>
            <a:r>
              <a:rPr lang="en-US" sz="1200" dirty="0"/>
              <a:t>  Revision Number: 0x00000000</a:t>
            </a:r>
          </a:p>
          <a:p>
            <a:pPr algn="l" defTabSz="739775"/>
            <a:r>
              <a:rPr lang="en-US" sz="1200" dirty="0"/>
              <a:t>  Locale: &lt;null&gt;</a:t>
            </a:r>
          </a:p>
          <a:p>
            <a:pPr algn="l" defTabSz="739775"/>
            <a:r>
              <a:rPr lang="en-US" sz="1200" dirty="0"/>
              <a:t>  Flags: [none] (00000000)</a:t>
            </a:r>
          </a:p>
          <a:p>
            <a:pPr algn="l" defTabSz="739775"/>
            <a:endParaRPr lang="en-US" sz="1200" dirty="0"/>
          </a:p>
          <a:p>
            <a:pPr algn="l" defTabSz="739775"/>
            <a:endParaRPr lang="en-US" sz="1200" dirty="0"/>
          </a:p>
          <a:p>
            <a:pPr algn="l" defTabSz="739775"/>
            <a:r>
              <a:rPr lang="en-US" sz="1200" dirty="0" err="1"/>
              <a:t>TypeRef</a:t>
            </a:r>
            <a:r>
              <a:rPr lang="en-US" sz="1200" dirty="0"/>
              <a:t> #1 (01000001)</a:t>
            </a:r>
          </a:p>
          <a:p>
            <a:pPr algn="l" defTabSz="739775"/>
            <a:r>
              <a:rPr lang="en-US" sz="1200" dirty="0"/>
              <a:t>-------------------------------------------------------</a:t>
            </a:r>
          </a:p>
          <a:p>
            <a:pPr algn="l" defTabSz="739775"/>
            <a:r>
              <a:rPr lang="en-US" sz="1200" dirty="0"/>
              <a:t>Token:             0x01000001</a:t>
            </a:r>
          </a:p>
          <a:p>
            <a:pPr algn="l" defTabSz="739775"/>
            <a:r>
              <a:rPr lang="en-US" sz="1200" dirty="0" err="1"/>
              <a:t>ResolutionScope</a:t>
            </a:r>
            <a:r>
              <a:rPr lang="en-US" sz="1200" dirty="0"/>
              <a:t>:   0x23000001</a:t>
            </a:r>
          </a:p>
          <a:p>
            <a:pPr algn="l" defTabSz="739775"/>
            <a:r>
              <a:rPr lang="en-US" sz="1200" dirty="0" err="1"/>
              <a:t>TypeRefName</a:t>
            </a:r>
            <a:r>
              <a:rPr lang="en-US" sz="1200" dirty="0"/>
              <a:t>:       </a:t>
            </a:r>
            <a:r>
              <a:rPr lang="en-US" sz="1200" dirty="0" err="1" smtClean="0"/>
              <a:t>System.Object</a:t>
            </a:r>
            <a:endParaRPr lang="en-US" sz="1200" dirty="0"/>
          </a:p>
          <a:p>
            <a:pPr algn="l" defTabSz="739775"/>
            <a:r>
              <a:rPr lang="en-US" sz="1200" dirty="0"/>
              <a:t>  </a:t>
            </a:r>
            <a:r>
              <a:rPr lang="en-US" sz="1200" dirty="0" err="1"/>
              <a:t>MemberRef</a:t>
            </a:r>
            <a:r>
              <a:rPr lang="en-US" sz="1200" dirty="0"/>
              <a:t> #1     (</a:t>
            </a:r>
            <a:r>
              <a:rPr lang="en-US" sz="1200" dirty="0" smtClean="0"/>
              <a:t>0a000004)</a:t>
            </a:r>
            <a:endParaRPr lang="en-US" sz="1200" dirty="0"/>
          </a:p>
          <a:p>
            <a:pPr algn="l" defTabSz="739775"/>
            <a:r>
              <a:rPr lang="en-US" sz="1200" dirty="0"/>
              <a:t>  -------------------------------------------------------</a:t>
            </a:r>
          </a:p>
          <a:p>
            <a:pPr algn="l" defTabSz="739775"/>
            <a:r>
              <a:rPr lang="en-US" sz="1200" dirty="0"/>
              <a:t>    Member: (</a:t>
            </a:r>
            <a:r>
              <a:rPr lang="en-US" sz="1200" dirty="0" smtClean="0"/>
              <a:t>0a000004) .</a:t>
            </a:r>
            <a:r>
              <a:rPr lang="en-US" sz="1200" dirty="0" err="1" smtClean="0"/>
              <a:t>ctor</a:t>
            </a:r>
            <a:r>
              <a:rPr lang="en-US" sz="1200" dirty="0" smtClean="0"/>
              <a:t>: </a:t>
            </a:r>
            <a:endParaRPr lang="en-US" sz="1200" dirty="0"/>
          </a:p>
          <a:p>
            <a:pPr algn="l" defTabSz="739775"/>
            <a:r>
              <a:rPr lang="en-US" sz="1200" dirty="0"/>
              <a:t>    </a:t>
            </a:r>
            <a:r>
              <a:rPr lang="en-US" sz="1200" dirty="0" err="1"/>
              <a:t>CallCnvntn</a:t>
            </a:r>
            <a:r>
              <a:rPr lang="en-US" sz="1200" dirty="0"/>
              <a:t>: [DEFAULT</a:t>
            </a:r>
            <a:r>
              <a:rPr lang="en-US" sz="1200" dirty="0" smtClean="0"/>
              <a:t>]</a:t>
            </a:r>
          </a:p>
          <a:p>
            <a:pPr algn="l" defTabSz="739775"/>
            <a:r>
              <a:rPr lang="en-US" sz="1200" dirty="0" smtClean="0"/>
              <a:t>    </a:t>
            </a:r>
            <a:r>
              <a:rPr lang="en-US" sz="1200" dirty="0" err="1" smtClean="0"/>
              <a:t>hasThis</a:t>
            </a:r>
            <a:endParaRPr lang="en-US" sz="1200" dirty="0"/>
          </a:p>
          <a:p>
            <a:pPr algn="l" defTabSz="739775"/>
            <a:r>
              <a:rPr lang="en-US" sz="1200" dirty="0"/>
              <a:t>    </a:t>
            </a:r>
            <a:r>
              <a:rPr lang="en-US" sz="1200" dirty="0" err="1"/>
              <a:t>ReturnType</a:t>
            </a:r>
            <a:r>
              <a:rPr lang="en-US" sz="1200" dirty="0"/>
              <a:t>: Void</a:t>
            </a:r>
          </a:p>
          <a:p>
            <a:pPr algn="l" defTabSz="739775"/>
            <a:r>
              <a:rPr lang="en-US" sz="1200" dirty="0"/>
              <a:t>    </a:t>
            </a:r>
            <a:r>
              <a:rPr lang="en-US" sz="1200" dirty="0" smtClean="0"/>
              <a:t>No arguments.</a:t>
            </a:r>
            <a:endParaRPr lang="en-US" sz="1200" dirty="0"/>
          </a:p>
          <a:p>
            <a:pPr algn="l" defTabSz="739775"/>
            <a:r>
              <a:rPr lang="en-US" sz="1200" dirty="0" smtClean="0"/>
              <a:t>...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Why create multi-file assemblies?</a:t>
            </a:r>
          </a:p>
          <a:p>
            <a:pPr lvl="1"/>
            <a:r>
              <a:rPr lang="en-GB" sz="2000" dirty="0"/>
              <a:t>Enables you to mix-and-match .NET programming languages within the same assembly</a:t>
            </a:r>
          </a:p>
          <a:p>
            <a:pPr lvl="1"/>
            <a:r>
              <a:rPr lang="en-GB" sz="2000" dirty="0"/>
              <a:t>Can reduce footprint and improve performance</a:t>
            </a:r>
          </a:p>
          <a:p>
            <a:pPr lvl="2"/>
            <a:r>
              <a:rPr lang="en-GB" sz="1800" dirty="0"/>
              <a:t>Place logically-related types into the same module, so that they are loaded together by the CLR</a:t>
            </a:r>
          </a:p>
          <a:p>
            <a:pPr lvl="2"/>
            <a:r>
              <a:rPr lang="en-GB" sz="1800" dirty="0"/>
              <a:t>Seldom-used types can be relegated to a separate module, to avoid being loaded unnecessarily</a:t>
            </a:r>
          </a:p>
          <a:p>
            <a:pPr lvl="1"/>
            <a:r>
              <a:rPr lang="en-GB" sz="2000" dirty="0"/>
              <a:t>To define resource-only modules</a:t>
            </a:r>
          </a:p>
          <a:p>
            <a:pPr lvl="2"/>
            <a:r>
              <a:rPr lang="en-GB" sz="1800" dirty="0"/>
              <a:t>E.g. images, music clips, XML documents, etc.</a:t>
            </a:r>
          </a:p>
          <a:p>
            <a:pPr lvl="2"/>
            <a:r>
              <a:rPr lang="en-GB" sz="1800" dirty="0"/>
              <a:t>The .NET Framework SDK includes an assembly linker tool (</a:t>
            </a:r>
            <a:r>
              <a:rPr lang="en-GB" sz="1800" dirty="0" err="1">
                <a:latin typeface="Lucida Console" pitchFamily="49" charset="0"/>
              </a:rPr>
              <a:t>AL.exe</a:t>
            </a:r>
            <a:r>
              <a:rPr lang="en-GB" sz="1800" dirty="0"/>
              <a:t>) to link non-MSIL modules into our assembly</a:t>
            </a:r>
          </a:p>
          <a:p>
            <a:endParaRPr lang="en-GB" sz="2400" dirty="0"/>
          </a:p>
        </p:txBody>
      </p:sp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Creating a Multi-File Assembly </a:t>
            </a:r>
            <a:r>
              <a:rPr lang="en-GB" sz="2800"/>
              <a:t>(1 of 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48611D7-0CDF-4DCF-BDFF-A8A12DBDD8E6}" type="slidenum">
              <a:rPr lang="en-GB"/>
              <a:pPr/>
              <a:t>11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/>
              <a:t>How to create a multi-file assembly:</a:t>
            </a:r>
          </a:p>
          <a:p>
            <a:pPr lvl="1"/>
            <a:r>
              <a:rPr lang="en-GB" sz="2000" dirty="0"/>
              <a:t>Compile one or more source files (same .NET language) into a </a:t>
            </a:r>
            <a:r>
              <a:rPr lang="en-GB" sz="2000" dirty="0">
                <a:latin typeface="Lucida Console" pitchFamily="49" charset="0"/>
              </a:rPr>
              <a:t>.</a:t>
            </a:r>
            <a:r>
              <a:rPr lang="en-GB" sz="2000" dirty="0" err="1">
                <a:latin typeface="Lucida Console" pitchFamily="49" charset="0"/>
              </a:rPr>
              <a:t>netmodule</a:t>
            </a:r>
            <a:r>
              <a:rPr lang="en-GB" sz="2000" dirty="0"/>
              <a:t> module file</a:t>
            </a:r>
          </a:p>
          <a:p>
            <a:pPr lvl="1"/>
            <a:r>
              <a:rPr lang="en-GB" sz="2000" dirty="0"/>
              <a:t>Repeat the previous step, to create all the other </a:t>
            </a:r>
            <a:r>
              <a:rPr lang="en-GB" sz="2000" dirty="0">
                <a:latin typeface="Lucida Console" pitchFamily="49" charset="0"/>
              </a:rPr>
              <a:t>.</a:t>
            </a:r>
            <a:r>
              <a:rPr lang="en-GB" sz="2000" dirty="0" err="1">
                <a:latin typeface="Lucida Console" pitchFamily="49" charset="0"/>
              </a:rPr>
              <a:t>netmodule</a:t>
            </a:r>
            <a:r>
              <a:rPr lang="en-GB" sz="2000" dirty="0"/>
              <a:t> modules that you need</a:t>
            </a:r>
          </a:p>
          <a:p>
            <a:pPr lvl="2"/>
            <a:r>
              <a:rPr lang="en-GB" sz="1800" dirty="0"/>
              <a:t>Designate one module as the main module in the assembly</a:t>
            </a:r>
          </a:p>
          <a:p>
            <a:pPr lvl="2"/>
            <a:r>
              <a:rPr lang="en-GB" sz="1800" dirty="0"/>
              <a:t>The main module will contain the assembly manifest, which lists all the other modules that are part of the assembly</a:t>
            </a:r>
          </a:p>
        </p:txBody>
      </p:sp>
      <p:sp>
        <p:nvSpPr>
          <p:cNvPr id="127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Creating a Multi-File Assembly </a:t>
            </a:r>
            <a:r>
              <a:rPr lang="en-GB" sz="2800"/>
              <a:t>(2 of 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1AD741B-D186-46E9-9D5B-E8B56506228B}" type="slidenum">
              <a:rPr lang="en-GB"/>
              <a:pPr/>
              <a:t>12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Example (</a:t>
            </a:r>
            <a:r>
              <a:rPr lang="en-GB" sz="2400" dirty="0" err="1">
                <a:latin typeface="Lucida Console" pitchFamily="49" charset="0"/>
              </a:rPr>
              <a:t>MultiFileAssembly</a:t>
            </a:r>
            <a:r>
              <a:rPr lang="en-GB" sz="2400" dirty="0"/>
              <a:t> demo folder)</a:t>
            </a:r>
          </a:p>
        </p:txBody>
      </p:sp>
      <p:sp>
        <p:nvSpPr>
          <p:cNvPr id="124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Creating a Multi-File Assembly </a:t>
            </a:r>
            <a:r>
              <a:rPr lang="en-GB" sz="2800"/>
              <a:t>(3 of 3)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184D302-1EC1-4C7B-8259-EB720BAD2D53}" type="slidenum">
              <a:rPr lang="en-GB"/>
              <a:pPr/>
              <a:t>13</a:t>
            </a:fld>
            <a:endParaRPr lang="en-GB"/>
          </a:p>
        </p:txBody>
      </p:sp>
      <p:sp>
        <p:nvSpPr>
          <p:cNvPr id="1247237" name="Rectangle 5"/>
          <p:cNvSpPr>
            <a:spLocks noChangeArrowheads="1"/>
          </p:cNvSpPr>
          <p:nvPr/>
        </p:nvSpPr>
        <p:spPr bwMode="auto">
          <a:xfrm>
            <a:off x="1030288" y="1827213"/>
            <a:ext cx="3436937" cy="868362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/>
          <a:lstStyle/>
          <a:p>
            <a:pPr algn="l" defTabSz="739775"/>
            <a:r>
              <a:rPr lang="en-US" sz="1200"/>
              <a:t>public class CS1             </a:t>
            </a:r>
            <a:r>
              <a:rPr lang="en-US" sz="1200" u="sng"/>
              <a:t>CS1.cs</a:t>
            </a:r>
            <a:endParaRPr lang="en-US" sz="1200"/>
          </a:p>
          <a:p>
            <a:pPr algn="l" defTabSz="739775"/>
            <a:r>
              <a:rPr lang="en-US" sz="1200"/>
              <a:t>{</a:t>
            </a:r>
          </a:p>
          <a:p>
            <a:pPr algn="l" defTabSz="739775"/>
            <a:r>
              <a:rPr lang="en-US" sz="1200"/>
              <a:t> public static void MA() {</a:t>
            </a:r>
            <a:r>
              <a:rPr lang="en-GB">
                <a:solidFill>
                  <a:schemeClr val="tx2"/>
                </a:solidFill>
              </a:rPr>
              <a:t>…</a:t>
            </a:r>
            <a:r>
              <a:rPr lang="en-US" sz="1200"/>
              <a:t>}</a:t>
            </a:r>
          </a:p>
          <a:p>
            <a:pPr algn="l" defTabSz="739775"/>
            <a:r>
              <a:rPr lang="en-US" sz="1200"/>
              <a:t>}</a:t>
            </a:r>
          </a:p>
        </p:txBody>
      </p:sp>
      <p:sp>
        <p:nvSpPr>
          <p:cNvPr id="1247238" name="Rectangle 6"/>
          <p:cNvSpPr>
            <a:spLocks noChangeArrowheads="1"/>
          </p:cNvSpPr>
          <p:nvPr/>
        </p:nvSpPr>
        <p:spPr bwMode="auto">
          <a:xfrm>
            <a:off x="4675188" y="1827213"/>
            <a:ext cx="3411537" cy="868362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/>
          <a:lstStyle/>
          <a:p>
            <a:pPr algn="l" defTabSz="739775"/>
            <a:r>
              <a:rPr lang="en-US" sz="1200"/>
              <a:t>public class CS2            </a:t>
            </a:r>
            <a:r>
              <a:rPr lang="en-US" sz="1200" u="sng"/>
              <a:t>CS2.cs</a:t>
            </a:r>
            <a:endParaRPr lang="en-US" sz="1200"/>
          </a:p>
          <a:p>
            <a:pPr algn="l" defTabSz="739775"/>
            <a:r>
              <a:rPr lang="en-US" sz="1200"/>
              <a:t>{</a:t>
            </a:r>
          </a:p>
          <a:p>
            <a:pPr algn="l" defTabSz="739775"/>
            <a:r>
              <a:rPr lang="en-US" sz="1200"/>
              <a:t> public static void MB() {</a:t>
            </a:r>
            <a:r>
              <a:rPr lang="en-GB" sz="1200">
                <a:solidFill>
                  <a:schemeClr val="tx2"/>
                </a:solidFill>
              </a:rPr>
              <a:t>…</a:t>
            </a:r>
            <a:r>
              <a:rPr lang="en-US" sz="1200"/>
              <a:t>}</a:t>
            </a:r>
          </a:p>
          <a:p>
            <a:pPr algn="l" defTabSz="739775"/>
            <a:r>
              <a:rPr lang="en-US" sz="1200"/>
              <a:t>}</a:t>
            </a:r>
          </a:p>
        </p:txBody>
      </p:sp>
      <p:sp>
        <p:nvSpPr>
          <p:cNvPr id="1247245" name="Text Box 13"/>
          <p:cNvSpPr txBox="1">
            <a:spLocks noChangeArrowheads="1"/>
          </p:cNvSpPr>
          <p:nvPr/>
        </p:nvSpPr>
        <p:spPr bwMode="auto">
          <a:xfrm>
            <a:off x="1016000" y="2797175"/>
            <a:ext cx="6140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1400" dirty="0" err="1">
                <a:solidFill>
                  <a:srgbClr val="000099"/>
                </a:solidFill>
              </a:rPr>
              <a:t>csc</a:t>
            </a:r>
            <a:r>
              <a:rPr lang="en-GB" sz="1400" dirty="0">
                <a:solidFill>
                  <a:srgbClr val="000099"/>
                </a:solidFill>
              </a:rPr>
              <a:t> /</a:t>
            </a:r>
            <a:r>
              <a:rPr lang="en-GB" sz="1400" dirty="0" err="1">
                <a:solidFill>
                  <a:srgbClr val="000099"/>
                </a:solidFill>
              </a:rPr>
              <a:t>target:module</a:t>
            </a:r>
            <a:r>
              <a:rPr lang="en-GB" sz="1400" dirty="0">
                <a:solidFill>
                  <a:srgbClr val="000099"/>
                </a:solidFill>
              </a:rPr>
              <a:t> /</a:t>
            </a:r>
            <a:r>
              <a:rPr lang="en-GB" sz="1400" dirty="0" err="1">
                <a:solidFill>
                  <a:srgbClr val="000099"/>
                </a:solidFill>
              </a:rPr>
              <a:t>out:MyCSharp.netmodule</a:t>
            </a:r>
            <a:r>
              <a:rPr lang="en-GB" sz="1400" dirty="0">
                <a:solidFill>
                  <a:srgbClr val="000099"/>
                </a:solidFill>
              </a:rPr>
              <a:t> CS1.cs CS2.cs</a:t>
            </a:r>
          </a:p>
        </p:txBody>
      </p:sp>
      <p:sp>
        <p:nvSpPr>
          <p:cNvPr id="1247259" name="Rectangle 27"/>
          <p:cNvSpPr>
            <a:spLocks noChangeArrowheads="1"/>
          </p:cNvSpPr>
          <p:nvPr/>
        </p:nvSpPr>
        <p:spPr bwMode="auto">
          <a:xfrm>
            <a:off x="1030288" y="3460750"/>
            <a:ext cx="3436937" cy="868363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/>
          <a:lstStyle/>
          <a:p>
            <a:pPr algn="l" defTabSz="739775"/>
            <a:r>
              <a:rPr lang="en-US" sz="1200"/>
              <a:t>Public Class VB1             </a:t>
            </a:r>
            <a:r>
              <a:rPr lang="en-US" sz="1200" u="sng"/>
              <a:t>VB1.vb</a:t>
            </a:r>
            <a:endParaRPr lang="en-US" sz="1200"/>
          </a:p>
          <a:p>
            <a:pPr algn="l" defTabSz="739775"/>
            <a:r>
              <a:rPr lang="en-US" sz="1200"/>
              <a:t> Public Shared Sub MC() </a:t>
            </a:r>
            <a:r>
              <a:rPr lang="en-GB">
                <a:solidFill>
                  <a:schemeClr val="tx2"/>
                </a:solidFill>
              </a:rPr>
              <a:t>…</a:t>
            </a:r>
            <a:endParaRPr lang="en-US" sz="1200"/>
          </a:p>
          <a:p>
            <a:pPr algn="l" defTabSz="739775"/>
            <a:r>
              <a:rPr lang="en-US" sz="1200"/>
              <a:t> End Sub</a:t>
            </a:r>
          </a:p>
          <a:p>
            <a:pPr algn="l" defTabSz="739775"/>
            <a:r>
              <a:rPr lang="en-US" sz="1200"/>
              <a:t>End Class</a:t>
            </a:r>
          </a:p>
        </p:txBody>
      </p:sp>
      <p:sp>
        <p:nvSpPr>
          <p:cNvPr id="1247260" name="Rectangle 28"/>
          <p:cNvSpPr>
            <a:spLocks noChangeArrowheads="1"/>
          </p:cNvSpPr>
          <p:nvPr/>
        </p:nvSpPr>
        <p:spPr bwMode="auto">
          <a:xfrm>
            <a:off x="4675188" y="3460750"/>
            <a:ext cx="3411537" cy="868363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/>
          <a:lstStyle/>
          <a:p>
            <a:pPr algn="l" defTabSz="739775"/>
            <a:r>
              <a:rPr lang="en-US" sz="1200"/>
              <a:t>Public Class VB2            </a:t>
            </a:r>
            <a:r>
              <a:rPr lang="en-US" sz="1200" u="sng"/>
              <a:t>VB2.vb</a:t>
            </a:r>
            <a:endParaRPr lang="en-US" sz="1200"/>
          </a:p>
          <a:p>
            <a:pPr algn="l" defTabSz="739775"/>
            <a:r>
              <a:rPr lang="en-US" sz="1200"/>
              <a:t> Public Shared Sub MD() </a:t>
            </a:r>
            <a:r>
              <a:rPr lang="en-GB" sz="1200">
                <a:solidFill>
                  <a:schemeClr val="tx2"/>
                </a:solidFill>
              </a:rPr>
              <a:t>…</a:t>
            </a:r>
            <a:endParaRPr lang="en-US" sz="1200"/>
          </a:p>
          <a:p>
            <a:pPr algn="l" defTabSz="739775"/>
            <a:r>
              <a:rPr lang="en-US" sz="1200"/>
              <a:t> End Sub</a:t>
            </a:r>
          </a:p>
          <a:p>
            <a:pPr algn="l" defTabSz="739775"/>
            <a:r>
              <a:rPr lang="en-US" sz="1200"/>
              <a:t>End Class</a:t>
            </a:r>
          </a:p>
        </p:txBody>
      </p:sp>
      <p:sp>
        <p:nvSpPr>
          <p:cNvPr id="1247261" name="Text Box 29"/>
          <p:cNvSpPr txBox="1">
            <a:spLocks noChangeArrowheads="1"/>
          </p:cNvSpPr>
          <p:nvPr/>
        </p:nvSpPr>
        <p:spPr bwMode="auto">
          <a:xfrm>
            <a:off x="1016000" y="4430713"/>
            <a:ext cx="6034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1400" dirty="0" err="1">
                <a:solidFill>
                  <a:srgbClr val="000099"/>
                </a:solidFill>
              </a:rPr>
              <a:t>vbc</a:t>
            </a:r>
            <a:r>
              <a:rPr lang="en-GB" sz="1400" dirty="0">
                <a:solidFill>
                  <a:srgbClr val="000099"/>
                </a:solidFill>
              </a:rPr>
              <a:t> /</a:t>
            </a:r>
            <a:r>
              <a:rPr lang="en-GB" sz="1400" dirty="0" err="1">
                <a:solidFill>
                  <a:srgbClr val="000099"/>
                </a:solidFill>
              </a:rPr>
              <a:t>target:module</a:t>
            </a:r>
            <a:r>
              <a:rPr lang="en-GB" sz="1400" dirty="0">
                <a:solidFill>
                  <a:srgbClr val="000099"/>
                </a:solidFill>
              </a:rPr>
              <a:t> /</a:t>
            </a:r>
            <a:r>
              <a:rPr lang="en-GB" sz="1400" dirty="0" err="1">
                <a:solidFill>
                  <a:srgbClr val="000099"/>
                </a:solidFill>
              </a:rPr>
              <a:t>out:MyVBNet.netmodule</a:t>
            </a:r>
            <a:r>
              <a:rPr lang="en-GB" sz="1400" dirty="0">
                <a:solidFill>
                  <a:srgbClr val="000099"/>
                </a:solidFill>
              </a:rPr>
              <a:t> VB1.vb VB2.vb</a:t>
            </a:r>
          </a:p>
        </p:txBody>
      </p:sp>
      <p:sp>
        <p:nvSpPr>
          <p:cNvPr id="1247263" name="Rectangle 31"/>
          <p:cNvSpPr>
            <a:spLocks noChangeArrowheads="1"/>
          </p:cNvSpPr>
          <p:nvPr/>
        </p:nvSpPr>
        <p:spPr bwMode="auto">
          <a:xfrm>
            <a:off x="1030288" y="5143500"/>
            <a:ext cx="3452812" cy="868363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/>
          <a:lstStyle/>
          <a:p>
            <a:pPr algn="l" defTabSz="739775"/>
            <a:r>
              <a:rPr lang="en-US" sz="1200"/>
              <a:t>public class MyMain       </a:t>
            </a:r>
            <a:r>
              <a:rPr lang="en-US" sz="1200" u="sng"/>
              <a:t>MyMain.cs</a:t>
            </a:r>
            <a:endParaRPr lang="en-US" sz="1200"/>
          </a:p>
          <a:p>
            <a:pPr algn="l" defTabSz="739775"/>
            <a:r>
              <a:rPr lang="en-US" sz="1200"/>
              <a:t>{</a:t>
            </a:r>
          </a:p>
          <a:p>
            <a:pPr algn="l" defTabSz="739775"/>
            <a:r>
              <a:rPr lang="en-US" sz="1200"/>
              <a:t> public static void Main() {</a:t>
            </a:r>
            <a:r>
              <a:rPr lang="en-GB" sz="1200">
                <a:solidFill>
                  <a:schemeClr val="tx2"/>
                </a:solidFill>
              </a:rPr>
              <a:t>…</a:t>
            </a:r>
            <a:r>
              <a:rPr lang="en-US" sz="1200"/>
              <a:t>}</a:t>
            </a:r>
          </a:p>
          <a:p>
            <a:pPr algn="l" defTabSz="739775"/>
            <a:r>
              <a:rPr lang="en-US" sz="1200"/>
              <a:t>}</a:t>
            </a:r>
          </a:p>
        </p:txBody>
      </p:sp>
      <p:sp>
        <p:nvSpPr>
          <p:cNvPr id="1247265" name="Text Box 33"/>
          <p:cNvSpPr txBox="1">
            <a:spLocks noChangeArrowheads="1"/>
          </p:cNvSpPr>
          <p:nvPr/>
        </p:nvSpPr>
        <p:spPr bwMode="auto">
          <a:xfrm>
            <a:off x="1016000" y="6113463"/>
            <a:ext cx="66722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1400" dirty="0" err="1">
                <a:solidFill>
                  <a:srgbClr val="000099"/>
                </a:solidFill>
              </a:rPr>
              <a:t>csc</a:t>
            </a:r>
            <a:r>
              <a:rPr lang="en-GB" sz="1400" dirty="0">
                <a:solidFill>
                  <a:srgbClr val="000099"/>
                </a:solidFill>
              </a:rPr>
              <a:t> /</a:t>
            </a:r>
            <a:r>
              <a:rPr lang="en-GB" sz="1400" dirty="0" err="1">
                <a:solidFill>
                  <a:srgbClr val="000099"/>
                </a:solidFill>
              </a:rPr>
              <a:t>addmodule:MyCSharp.netmodule;MyVBNet.netmodule</a:t>
            </a:r>
            <a:r>
              <a:rPr lang="en-GB" sz="1400" dirty="0">
                <a:solidFill>
                  <a:srgbClr val="000099"/>
                </a:solidFill>
              </a:rPr>
              <a:t> </a:t>
            </a:r>
            <a:r>
              <a:rPr lang="en-GB" sz="1400" dirty="0" err="1">
                <a:solidFill>
                  <a:srgbClr val="000099"/>
                </a:solidFill>
              </a:rPr>
              <a:t>MyMain.cs</a:t>
            </a:r>
            <a:endParaRPr lang="en-GB" sz="14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/>
              <a:t>The main module in the assembly (</a:t>
            </a:r>
            <a:r>
              <a:rPr lang="en-GB" sz="2400" dirty="0" err="1">
                <a:latin typeface="Lucida Console" pitchFamily="49" charset="0"/>
              </a:rPr>
              <a:t>MyMain.exe</a:t>
            </a:r>
            <a:r>
              <a:rPr lang="en-GB" sz="2400" dirty="0">
                <a:latin typeface="Lucida Console" pitchFamily="49" charset="0"/>
              </a:rPr>
              <a:t>) </a:t>
            </a:r>
            <a:r>
              <a:rPr lang="en-GB" sz="2400" dirty="0"/>
              <a:t>houses the assembly manifest, which contains:</a:t>
            </a:r>
          </a:p>
          <a:p>
            <a:pPr lvl="1"/>
            <a:r>
              <a:rPr lang="en-GB" sz="2000" dirty="0"/>
              <a:t>References to modules </a:t>
            </a:r>
            <a:br>
              <a:rPr lang="en-GB" sz="2000" dirty="0"/>
            </a:br>
            <a:r>
              <a:rPr lang="en-GB" sz="2000" dirty="0"/>
              <a:t>that are part of the assembly</a:t>
            </a:r>
          </a:p>
          <a:p>
            <a:pPr lvl="1"/>
            <a:r>
              <a:rPr lang="en-GB" sz="2000" dirty="0"/>
              <a:t>Information about types </a:t>
            </a:r>
            <a:br>
              <a:rPr lang="en-GB" sz="2000" dirty="0"/>
            </a:br>
            <a:r>
              <a:rPr lang="en-GB" sz="2000" dirty="0"/>
              <a:t>defined in each module in </a:t>
            </a:r>
            <a:br>
              <a:rPr lang="en-GB" sz="2000" dirty="0"/>
            </a:br>
            <a:r>
              <a:rPr lang="en-GB" sz="2000" dirty="0"/>
              <a:t>the assembly</a:t>
            </a:r>
          </a:p>
        </p:txBody>
      </p:sp>
      <p:sp>
        <p:nvSpPr>
          <p:cNvPr id="127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100"/>
              <a:t>Viewing Metadata for a Multi-File Assembly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46480E7-9321-4D80-BF90-90BD21FD324D}" type="slidenum">
              <a:rPr lang="en-GB"/>
              <a:pPr/>
              <a:t>14</a:t>
            </a:fld>
            <a:endParaRPr lang="en-GB"/>
          </a:p>
        </p:txBody>
      </p:sp>
      <p:sp>
        <p:nvSpPr>
          <p:cNvPr id="1274884" name="Rectangle 4"/>
          <p:cNvSpPr>
            <a:spLocks noChangeArrowheads="1"/>
          </p:cNvSpPr>
          <p:nvPr/>
        </p:nvSpPr>
        <p:spPr bwMode="auto">
          <a:xfrm>
            <a:off x="4705963" y="2042088"/>
            <a:ext cx="3732212" cy="593725"/>
          </a:xfrm>
          <a:prstGeom prst="rect">
            <a:avLst/>
          </a:prstGeom>
          <a:solidFill>
            <a:srgbClr val="CCC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algn="l" defTabSz="739775"/>
            <a:r>
              <a:rPr lang="en-US" sz="1200"/>
              <a:t>.module extern MyCSharp.netmodule</a:t>
            </a:r>
          </a:p>
          <a:p>
            <a:pPr algn="l" defTabSz="739775"/>
            <a:r>
              <a:rPr lang="en-US" sz="1200"/>
              <a:t>.module extern MyVBNet.netmodule</a:t>
            </a:r>
            <a:endParaRPr lang="en-US" sz="1000"/>
          </a:p>
        </p:txBody>
      </p:sp>
      <p:sp>
        <p:nvSpPr>
          <p:cNvPr id="1274885" name="Rectangle 5"/>
          <p:cNvSpPr>
            <a:spLocks noChangeArrowheads="1"/>
          </p:cNvSpPr>
          <p:nvPr/>
        </p:nvSpPr>
        <p:spPr bwMode="auto">
          <a:xfrm>
            <a:off x="4705963" y="2800913"/>
            <a:ext cx="3732212" cy="3708400"/>
          </a:xfrm>
          <a:prstGeom prst="rect">
            <a:avLst/>
          </a:prstGeom>
          <a:solidFill>
            <a:srgbClr val="CCC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algn="l" defTabSz="739775"/>
            <a:r>
              <a:rPr lang="en-US" sz="1200" dirty="0"/>
              <a:t>.class extern public CS1</a:t>
            </a:r>
          </a:p>
          <a:p>
            <a:pPr algn="l" defTabSz="739775"/>
            <a:r>
              <a:rPr lang="en-US" sz="1200" dirty="0"/>
              <a:t>{</a:t>
            </a:r>
          </a:p>
          <a:p>
            <a:pPr algn="l" defTabSz="739775"/>
            <a:r>
              <a:rPr lang="en-US" sz="1200" dirty="0"/>
              <a:t>  .file </a:t>
            </a:r>
            <a:r>
              <a:rPr lang="en-US" sz="1200" dirty="0" err="1"/>
              <a:t>MyCSharp.netmodule</a:t>
            </a:r>
            <a:endParaRPr lang="en-US" sz="1200" dirty="0"/>
          </a:p>
          <a:p>
            <a:pPr algn="l" defTabSz="739775"/>
            <a:r>
              <a:rPr lang="en-US" sz="1200" dirty="0"/>
              <a:t>  .class 0x02000002</a:t>
            </a:r>
          </a:p>
          <a:p>
            <a:pPr algn="l" defTabSz="739775"/>
            <a:r>
              <a:rPr lang="en-US" sz="1200" dirty="0"/>
              <a:t>}</a:t>
            </a:r>
          </a:p>
          <a:p>
            <a:pPr algn="l" defTabSz="739775"/>
            <a:r>
              <a:rPr lang="en-US" sz="1200" dirty="0"/>
              <a:t>.class extern public CS2</a:t>
            </a:r>
          </a:p>
          <a:p>
            <a:pPr algn="l" defTabSz="739775"/>
            <a:r>
              <a:rPr lang="en-US" sz="1200" dirty="0"/>
              <a:t>{</a:t>
            </a:r>
          </a:p>
          <a:p>
            <a:pPr algn="l" defTabSz="739775"/>
            <a:r>
              <a:rPr lang="en-US" sz="1200" dirty="0"/>
              <a:t>  .file </a:t>
            </a:r>
            <a:r>
              <a:rPr lang="en-US" sz="1200" dirty="0" err="1"/>
              <a:t>MyCSharp.netmodule</a:t>
            </a:r>
            <a:endParaRPr lang="en-US" sz="1200" dirty="0"/>
          </a:p>
          <a:p>
            <a:pPr algn="l" defTabSz="739775"/>
            <a:r>
              <a:rPr lang="en-US" sz="1200" dirty="0"/>
              <a:t>  .class 0x02000003</a:t>
            </a:r>
          </a:p>
          <a:p>
            <a:pPr algn="l" defTabSz="739775"/>
            <a:r>
              <a:rPr lang="en-US" sz="1200" dirty="0"/>
              <a:t>}</a:t>
            </a:r>
          </a:p>
          <a:p>
            <a:pPr algn="l" defTabSz="739775"/>
            <a:r>
              <a:rPr lang="en-US" sz="1200" dirty="0" smtClean="0"/>
              <a:t>.class extern public VB1</a:t>
            </a:r>
          </a:p>
          <a:p>
            <a:pPr algn="l" defTabSz="739775"/>
            <a:r>
              <a:rPr lang="en-US" sz="1200" dirty="0" smtClean="0"/>
              <a:t>{</a:t>
            </a:r>
          </a:p>
          <a:p>
            <a:pPr algn="l" defTabSz="739775"/>
            <a:r>
              <a:rPr lang="en-US" sz="1200" dirty="0" smtClean="0"/>
              <a:t>  .file </a:t>
            </a:r>
            <a:r>
              <a:rPr lang="en-US" sz="1200" dirty="0" err="1" smtClean="0"/>
              <a:t>MyVBNet.netmodule</a:t>
            </a:r>
            <a:endParaRPr lang="en-US" sz="1200" dirty="0" smtClean="0"/>
          </a:p>
          <a:p>
            <a:pPr algn="l" defTabSz="739775"/>
            <a:r>
              <a:rPr lang="en-US" sz="1200" dirty="0" smtClean="0"/>
              <a:t>  .class 0x02000002</a:t>
            </a:r>
          </a:p>
          <a:p>
            <a:pPr algn="l" defTabSz="739775"/>
            <a:r>
              <a:rPr lang="en-US" sz="1200" dirty="0" smtClean="0"/>
              <a:t>}</a:t>
            </a:r>
          </a:p>
          <a:p>
            <a:pPr algn="l" defTabSz="739775"/>
            <a:r>
              <a:rPr lang="en-US" sz="1200" dirty="0" smtClean="0"/>
              <a:t>.</a:t>
            </a:r>
            <a:r>
              <a:rPr lang="en-US" sz="1200" dirty="0"/>
              <a:t>class extern public VB2</a:t>
            </a:r>
          </a:p>
          <a:p>
            <a:pPr algn="l" defTabSz="739775"/>
            <a:r>
              <a:rPr lang="en-US" sz="1200" dirty="0"/>
              <a:t>{</a:t>
            </a:r>
          </a:p>
          <a:p>
            <a:pPr algn="l" defTabSz="739775"/>
            <a:r>
              <a:rPr lang="en-US" sz="1200" dirty="0"/>
              <a:t>  .file </a:t>
            </a:r>
            <a:r>
              <a:rPr lang="en-US" sz="1200" dirty="0" err="1"/>
              <a:t>MyVBNet.netmodule</a:t>
            </a:r>
            <a:endParaRPr lang="en-US" sz="1200" dirty="0"/>
          </a:p>
          <a:p>
            <a:pPr algn="l" defTabSz="739775"/>
            <a:r>
              <a:rPr lang="en-US" sz="1200" dirty="0"/>
              <a:t>  .class </a:t>
            </a:r>
            <a:r>
              <a:rPr lang="en-US" sz="1200" dirty="0" smtClean="0"/>
              <a:t>0x02000003</a:t>
            </a:r>
            <a:endParaRPr lang="en-US" sz="1200" dirty="0"/>
          </a:p>
          <a:p>
            <a:pPr algn="l" defTabSz="739775"/>
            <a:r>
              <a:rPr lang="en-US" sz="1200" dirty="0" smtClean="0"/>
              <a:t>}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Creating applications with multiple assemblies</a:t>
            </a:r>
          </a:p>
          <a:p>
            <a:r>
              <a:rPr lang="en-GB" sz="2400" dirty="0"/>
              <a:t>Deployment guidelines</a:t>
            </a:r>
          </a:p>
          <a:p>
            <a:r>
              <a:rPr lang="en-GB" sz="2400" dirty="0"/>
              <a:t>Example: Deploying private assemblies</a:t>
            </a:r>
          </a:p>
          <a:p>
            <a:r>
              <a:rPr lang="en-GB" sz="2400" dirty="0"/>
              <a:t>How the CLR locates private assemblies</a:t>
            </a:r>
          </a:p>
          <a:p>
            <a:r>
              <a:rPr lang="en-GB" sz="2400" dirty="0"/>
              <a:t>Controlling private assembly deployment</a:t>
            </a:r>
          </a:p>
          <a:p>
            <a:endParaRPr lang="en-GB" sz="2400" dirty="0"/>
          </a:p>
        </p:txBody>
      </p:sp>
      <p:sp>
        <p:nvSpPr>
          <p:cNvPr id="107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Deploying Private Assemblies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4D5FA25-4293-4142-B909-C530EFEA5128}" type="slidenum">
              <a:rPr lang="en-GB"/>
              <a:pPr/>
              <a:t>15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90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For simple applications, you can deploy the application as a single assembly</a:t>
            </a:r>
          </a:p>
          <a:p>
            <a:pPr lvl="1"/>
            <a:r>
              <a:rPr lang="en-GB" sz="2000" dirty="0"/>
              <a:t>A single </a:t>
            </a:r>
            <a:r>
              <a:rPr lang="en-GB" sz="2000" dirty="0">
                <a:latin typeface="Lucida Console" pitchFamily="49" charset="0"/>
              </a:rPr>
              <a:t>.exe</a:t>
            </a:r>
            <a:r>
              <a:rPr lang="en-GB" sz="2000" dirty="0"/>
              <a:t>/</a:t>
            </a:r>
            <a:r>
              <a:rPr lang="en-GB" sz="2000" dirty="0">
                <a:latin typeface="Lucida Console" pitchFamily="49" charset="0"/>
              </a:rPr>
              <a:t>.</a:t>
            </a:r>
            <a:r>
              <a:rPr lang="en-GB" sz="2000" dirty="0" err="1">
                <a:latin typeface="Lucida Console" pitchFamily="49" charset="0"/>
              </a:rPr>
              <a:t>dll</a:t>
            </a:r>
            <a:r>
              <a:rPr lang="en-GB" sz="2000" dirty="0"/>
              <a:t> file, with additional </a:t>
            </a:r>
            <a:r>
              <a:rPr lang="en-GB" sz="2000" dirty="0">
                <a:latin typeface="Lucida Console" pitchFamily="49" charset="0"/>
              </a:rPr>
              <a:t>.</a:t>
            </a:r>
            <a:r>
              <a:rPr lang="en-GB" sz="2000" dirty="0" err="1">
                <a:latin typeface="Lucida Console" pitchFamily="49" charset="0"/>
              </a:rPr>
              <a:t>netmodule</a:t>
            </a:r>
            <a:r>
              <a:rPr lang="en-GB" sz="2000" dirty="0"/>
              <a:t> files if </a:t>
            </a:r>
            <a:r>
              <a:rPr lang="en-GB" sz="2000" dirty="0" smtClean="0"/>
              <a:t>necessary</a:t>
            </a:r>
          </a:p>
          <a:p>
            <a:pPr lvl="1"/>
            <a:endParaRPr lang="en-GB" sz="2000" dirty="0"/>
          </a:p>
          <a:p>
            <a:r>
              <a:rPr lang="en-GB" sz="2400" dirty="0"/>
              <a:t>For larger applications, you can split the functionality into separate assemblies</a:t>
            </a:r>
          </a:p>
          <a:p>
            <a:pPr lvl="1"/>
            <a:r>
              <a:rPr lang="en-GB" sz="2000" dirty="0"/>
              <a:t>Group related functionality into the same assembly</a:t>
            </a:r>
          </a:p>
          <a:p>
            <a:pPr lvl="2"/>
            <a:r>
              <a:rPr lang="en-GB" sz="1800" dirty="0"/>
              <a:t>So the CLR can load all related types, all at once</a:t>
            </a:r>
          </a:p>
          <a:p>
            <a:pPr lvl="1"/>
            <a:r>
              <a:rPr lang="en-GB" sz="2000" dirty="0"/>
              <a:t>Create reusable assemblies</a:t>
            </a:r>
          </a:p>
          <a:p>
            <a:pPr lvl="2"/>
            <a:r>
              <a:rPr lang="en-GB" sz="1800" dirty="0"/>
              <a:t>To simplify deployment of common code</a:t>
            </a:r>
          </a:p>
        </p:txBody>
      </p:sp>
      <p:sp>
        <p:nvSpPr>
          <p:cNvPr id="12759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Creating Apps with Multiple Assemblies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3B4D4C0-A79B-4A4F-BE26-80B0963BC945}" type="slidenum">
              <a:rPr lang="en-GB"/>
              <a:pPr/>
              <a:t>16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95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sz="2400" dirty="0"/>
              <a:t>Two ways to deploy multi-assembly applications</a:t>
            </a:r>
            <a:r>
              <a:rPr lang="en-GB" sz="2400" dirty="0" smtClean="0"/>
              <a:t>…</a:t>
            </a:r>
          </a:p>
          <a:p>
            <a:pPr lvl="1"/>
            <a:endParaRPr lang="en-GB" sz="2000" dirty="0"/>
          </a:p>
          <a:p>
            <a:pPr lvl="1"/>
            <a:r>
              <a:rPr lang="en-GB" sz="2000" dirty="0"/>
              <a:t>Private assemblies</a:t>
            </a:r>
          </a:p>
          <a:p>
            <a:pPr lvl="2"/>
            <a:r>
              <a:rPr lang="en-GB" sz="1800" dirty="0"/>
              <a:t>Use this approach if you have assemblies that are only used by a single application</a:t>
            </a:r>
          </a:p>
          <a:p>
            <a:pPr lvl="2"/>
            <a:r>
              <a:rPr lang="en-GB" sz="1800" dirty="0"/>
              <a:t>Private assemblies are placed in the same folder (or sub-folder) as the main assembly</a:t>
            </a:r>
          </a:p>
          <a:p>
            <a:pPr lvl="2"/>
            <a:r>
              <a:rPr lang="en-GB" sz="1800" dirty="0"/>
              <a:t>Enables you to achieve XCOPY deployment</a:t>
            </a:r>
          </a:p>
          <a:p>
            <a:pPr lvl="1"/>
            <a:endParaRPr lang="en-GB" sz="2000" dirty="0" smtClean="0"/>
          </a:p>
          <a:p>
            <a:pPr lvl="1"/>
            <a:r>
              <a:rPr lang="en-GB" sz="2000" dirty="0" smtClean="0"/>
              <a:t>Shared </a:t>
            </a:r>
            <a:r>
              <a:rPr lang="en-GB" sz="2000" dirty="0"/>
              <a:t>assemblies</a:t>
            </a:r>
          </a:p>
          <a:p>
            <a:pPr lvl="2"/>
            <a:r>
              <a:rPr lang="en-GB" sz="1800" dirty="0"/>
              <a:t>Use this approach if you have assemblies that are used by several applications</a:t>
            </a:r>
          </a:p>
          <a:p>
            <a:pPr lvl="2"/>
            <a:r>
              <a:rPr lang="en-GB" sz="1800" dirty="0"/>
              <a:t>Shared assemblies must be placed in a central location called the 'Global Assembly Cache' (GAC)</a:t>
            </a:r>
          </a:p>
          <a:p>
            <a:pPr lvl="2"/>
            <a:r>
              <a:rPr lang="en-GB" sz="1800" dirty="0"/>
              <a:t>All assemblies in the GAC are strong-named (version number, etc.) to avoid conflicts when newer versions are installed in future</a:t>
            </a:r>
          </a:p>
        </p:txBody>
      </p:sp>
      <p:sp>
        <p:nvSpPr>
          <p:cNvPr id="127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Deployment Guidelines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24902D6-D7E5-4F29-B211-D781052D2005}" type="slidenum">
              <a:rPr lang="en-GB"/>
              <a:pPr/>
              <a:t>17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06" name="Rectangle 6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sz="2400"/>
              <a:t>This example uses a private assembly, </a:t>
            </a:r>
            <a:r>
              <a:rPr lang="en-GB" sz="2400" dirty="0" err="1">
                <a:latin typeface="Lucida Console" pitchFamily="49" charset="0"/>
              </a:rPr>
              <a:t>MyLib.dll</a:t>
            </a:r>
            <a:endParaRPr lang="en-GB" sz="2400" dirty="0">
              <a:latin typeface="Lucida Console" pitchFamily="49" charset="0"/>
            </a:endParaRPr>
          </a:p>
          <a:p>
            <a:pPr lvl="1"/>
            <a:r>
              <a:rPr lang="en-GB" sz="2000" dirty="0"/>
              <a:t>See the </a:t>
            </a:r>
            <a:r>
              <a:rPr lang="en-GB" sz="2000" dirty="0" err="1">
                <a:latin typeface="Lucida Console" pitchFamily="49" charset="0"/>
              </a:rPr>
              <a:t>DeployPrivateAssembly</a:t>
            </a:r>
            <a:r>
              <a:rPr lang="en-GB" sz="2000" dirty="0"/>
              <a:t> demo folder</a:t>
            </a:r>
          </a:p>
        </p:txBody>
      </p:sp>
      <p:sp>
        <p:nvSpPr>
          <p:cNvPr id="128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Deploying Private Assemblies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F920A18-F99C-4FB4-9548-C40ED82A772D}" type="slidenum">
              <a:rPr lang="en-GB"/>
              <a:pPr/>
              <a:t>18</a:t>
            </a:fld>
            <a:endParaRPr lang="en-GB"/>
          </a:p>
        </p:txBody>
      </p:sp>
      <p:sp>
        <p:nvSpPr>
          <p:cNvPr id="1280007" name="Rectangle 7"/>
          <p:cNvSpPr>
            <a:spLocks noChangeArrowheads="1"/>
          </p:cNvSpPr>
          <p:nvPr/>
        </p:nvSpPr>
        <p:spPr bwMode="auto">
          <a:xfrm>
            <a:off x="1192213" y="2053713"/>
            <a:ext cx="6294437" cy="1354137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algn="l" defTabSz="739775"/>
            <a:r>
              <a:rPr lang="en-US" sz="1200" dirty="0"/>
              <a:t>public class </a:t>
            </a:r>
            <a:r>
              <a:rPr lang="en-US" sz="1200" dirty="0" err="1" smtClean="0"/>
              <a:t>MyLib</a:t>
            </a:r>
            <a:r>
              <a:rPr lang="en-US" sz="1200" dirty="0" smtClean="0"/>
              <a:t>                                        </a:t>
            </a:r>
            <a:r>
              <a:rPr lang="en-US" sz="1200" u="sng" dirty="0" err="1" smtClean="0"/>
              <a:t>MyLib.cs</a:t>
            </a:r>
            <a:r>
              <a:rPr lang="en-US" sz="1200" u="sng" dirty="0" smtClean="0"/>
              <a:t> </a:t>
            </a:r>
            <a:r>
              <a:rPr lang="en-US" sz="1200" dirty="0" smtClean="0"/>
              <a:t>{</a:t>
            </a:r>
            <a:endParaRPr lang="en-US" sz="1200" dirty="0"/>
          </a:p>
          <a:p>
            <a:pPr algn="l" defTabSz="739775"/>
            <a:r>
              <a:rPr lang="en-US" sz="1200" dirty="0"/>
              <a:t>  public static string </a:t>
            </a:r>
            <a:r>
              <a:rPr lang="en-US" sz="1200" dirty="0" err="1"/>
              <a:t>GetMsg</a:t>
            </a:r>
            <a:r>
              <a:rPr lang="en-US" sz="1200" dirty="0" smtClean="0"/>
              <a:t>()</a:t>
            </a:r>
            <a:endParaRPr lang="en-US" sz="1200" dirty="0"/>
          </a:p>
          <a:p>
            <a:pPr algn="l" defTabSz="739775"/>
            <a:r>
              <a:rPr lang="en-US" sz="1200" dirty="0"/>
              <a:t>  {</a:t>
            </a:r>
          </a:p>
          <a:p>
            <a:pPr algn="l" defTabSz="739775"/>
            <a:r>
              <a:rPr lang="en-US" sz="1200" dirty="0"/>
              <a:t>    return (</a:t>
            </a:r>
            <a:r>
              <a:rPr lang="en-US" sz="1200" dirty="0" err="1"/>
              <a:t>DateTime.Now.Hour</a:t>
            </a:r>
            <a:r>
              <a:rPr lang="en-US" sz="1200" dirty="0"/>
              <a:t> &lt; 12) ? "Good morning" : "Good day";</a:t>
            </a:r>
          </a:p>
          <a:p>
            <a:pPr algn="l" defTabSz="739775"/>
            <a:r>
              <a:rPr lang="en-US" sz="1200" dirty="0"/>
              <a:t>  }</a:t>
            </a:r>
          </a:p>
          <a:p>
            <a:pPr algn="l" defTabSz="739775"/>
            <a:r>
              <a:rPr lang="en-US" sz="1200" dirty="0"/>
              <a:t>}</a:t>
            </a:r>
          </a:p>
        </p:txBody>
      </p:sp>
      <p:sp>
        <p:nvSpPr>
          <p:cNvPr id="1280009" name="Rectangle 9"/>
          <p:cNvSpPr>
            <a:spLocks noChangeArrowheads="1"/>
          </p:cNvSpPr>
          <p:nvPr/>
        </p:nvSpPr>
        <p:spPr bwMode="auto">
          <a:xfrm>
            <a:off x="1192213" y="3565013"/>
            <a:ext cx="6294437" cy="1354137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algn="l" defTabSz="739775"/>
            <a:r>
              <a:rPr lang="en-US" sz="1200"/>
              <a:t>public class MyProg                                      </a:t>
            </a:r>
            <a:r>
              <a:rPr lang="en-US" sz="1200" u="sng"/>
              <a:t>MyProg.cs</a:t>
            </a:r>
            <a:r>
              <a:rPr lang="en-US" sz="1200"/>
              <a:t>   </a:t>
            </a:r>
          </a:p>
          <a:p>
            <a:pPr algn="l" defTabSz="739775"/>
            <a:r>
              <a:rPr lang="en-US" sz="1200"/>
              <a:t>{</a:t>
            </a:r>
          </a:p>
          <a:p>
            <a:pPr algn="l" defTabSz="739775"/>
            <a:r>
              <a:rPr lang="en-US" sz="1200"/>
              <a:t>  public static void Main()</a:t>
            </a:r>
          </a:p>
          <a:p>
            <a:pPr algn="l" defTabSz="739775"/>
            <a:r>
              <a:rPr lang="en-US" sz="1200"/>
              <a:t>  {</a:t>
            </a:r>
          </a:p>
          <a:p>
            <a:pPr algn="l" defTabSz="739775"/>
            <a:r>
              <a:rPr lang="en-US" sz="1200"/>
              <a:t>    Console.WriteLine("{0}", MyLib.GetMsg());</a:t>
            </a:r>
          </a:p>
          <a:p>
            <a:pPr algn="l" defTabSz="739775"/>
            <a:r>
              <a:rPr lang="en-US" sz="1200"/>
              <a:t>  }</a:t>
            </a:r>
          </a:p>
          <a:p>
            <a:pPr algn="l" defTabSz="739775"/>
            <a:r>
              <a:rPr lang="en-US" sz="1200"/>
              <a:t>}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927" y="4633913"/>
            <a:ext cx="5999399" cy="2070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When you run a .NET application that references a private assembly (e.g. </a:t>
            </a:r>
            <a:r>
              <a:rPr lang="en-GB" sz="2400" dirty="0" err="1">
                <a:latin typeface="Lucida Console" pitchFamily="49" charset="0"/>
              </a:rPr>
              <a:t>MyLib</a:t>
            </a:r>
            <a:r>
              <a:rPr lang="en-GB" sz="2400" dirty="0"/>
              <a:t>), the CLR probes the following locations to find the assembly:</a:t>
            </a:r>
          </a:p>
          <a:p>
            <a:pPr lvl="1"/>
            <a:r>
              <a:rPr lang="en-GB" sz="2000" dirty="0">
                <a:latin typeface="Lucida Console" pitchFamily="49" charset="0"/>
              </a:rPr>
              <a:t> </a:t>
            </a:r>
            <a:r>
              <a:rPr lang="en-GB" sz="2000" dirty="0" err="1">
                <a:latin typeface="Lucida Console" pitchFamily="49" charset="0"/>
              </a:rPr>
              <a:t>MyLib.dll</a:t>
            </a:r>
            <a:endParaRPr lang="en-GB" sz="2000" dirty="0">
              <a:latin typeface="Lucida Console" pitchFamily="49" charset="0"/>
            </a:endParaRPr>
          </a:p>
          <a:p>
            <a:pPr lvl="1"/>
            <a:r>
              <a:rPr lang="en-GB" sz="2000" dirty="0">
                <a:latin typeface="Lucida Console" pitchFamily="49" charset="0"/>
              </a:rPr>
              <a:t> </a:t>
            </a:r>
            <a:r>
              <a:rPr lang="en-GB" sz="2000" dirty="0" err="1">
                <a:latin typeface="Lucida Console" pitchFamily="49" charset="0"/>
              </a:rPr>
              <a:t>MyLib\MyLib.dll</a:t>
            </a:r>
            <a:endParaRPr lang="en-GB" sz="2000" dirty="0">
              <a:latin typeface="Lucida Console" pitchFamily="49" charset="0"/>
            </a:endParaRPr>
          </a:p>
          <a:p>
            <a:pPr lvl="1"/>
            <a:r>
              <a:rPr lang="en-GB" sz="2000" dirty="0">
                <a:latin typeface="Lucida Console" pitchFamily="49" charset="0"/>
              </a:rPr>
              <a:t> </a:t>
            </a:r>
            <a:r>
              <a:rPr lang="en-GB" sz="2000" dirty="0" err="1">
                <a:latin typeface="Lucida Console" pitchFamily="49" charset="0"/>
              </a:rPr>
              <a:t>MyLib.exe</a:t>
            </a:r>
            <a:endParaRPr lang="en-GB" sz="2000" dirty="0">
              <a:latin typeface="Lucida Console" pitchFamily="49" charset="0"/>
            </a:endParaRPr>
          </a:p>
          <a:p>
            <a:pPr lvl="1"/>
            <a:r>
              <a:rPr lang="en-GB" sz="2000" dirty="0">
                <a:latin typeface="Lucida Console" pitchFamily="49" charset="0"/>
              </a:rPr>
              <a:t> </a:t>
            </a:r>
            <a:r>
              <a:rPr lang="en-GB" sz="2000" dirty="0" err="1" smtClean="0">
                <a:latin typeface="Lucida Console" pitchFamily="49" charset="0"/>
              </a:rPr>
              <a:t>MyLib\MyLib.exe</a:t>
            </a:r>
            <a:endParaRPr lang="en-GB" sz="2000" dirty="0" smtClean="0">
              <a:latin typeface="Lucida Console" pitchFamily="49" charset="0"/>
            </a:endParaRPr>
          </a:p>
          <a:p>
            <a:pPr lvl="1"/>
            <a:endParaRPr lang="en-GB" sz="2000" dirty="0">
              <a:latin typeface="Lucida Console" pitchFamily="49" charset="0"/>
            </a:endParaRPr>
          </a:p>
          <a:p>
            <a:r>
              <a:rPr lang="en-GB" sz="2400" dirty="0"/>
              <a:t>If the CLR can't locate the assembly, a run-time exception occurs</a:t>
            </a:r>
          </a:p>
          <a:p>
            <a:pPr>
              <a:buFont typeface="Wingdings" pitchFamily="2" charset="2"/>
              <a:buNone/>
            </a:pPr>
            <a:endParaRPr lang="en-GB" sz="2400" dirty="0"/>
          </a:p>
        </p:txBody>
      </p:sp>
      <p:sp>
        <p:nvSpPr>
          <p:cNvPr id="129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the CLR Locates Private Assemblies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F82CF77-FACB-42D8-A7D2-0858D2418966}" type="slidenum">
              <a:rPr lang="en-GB"/>
              <a:pPr/>
              <a:t>19</a:t>
            </a:fld>
            <a:endParaRPr lang="en-GB"/>
          </a:p>
        </p:txBody>
      </p:sp>
      <p:sp>
        <p:nvSpPr>
          <p:cNvPr id="1292292" name="Oval 4"/>
          <p:cNvSpPr>
            <a:spLocks noChangeArrowheads="1"/>
          </p:cNvSpPr>
          <p:nvPr/>
        </p:nvSpPr>
        <p:spPr bwMode="auto">
          <a:xfrm>
            <a:off x="885825" y="2455600"/>
            <a:ext cx="428625" cy="25717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400" dirty="0">
                <a:solidFill>
                  <a:schemeClr val="hlink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1292293" name="Oval 5"/>
          <p:cNvSpPr>
            <a:spLocks noChangeArrowheads="1"/>
          </p:cNvSpPr>
          <p:nvPr/>
        </p:nvSpPr>
        <p:spPr bwMode="auto">
          <a:xfrm>
            <a:off x="885825" y="2812275"/>
            <a:ext cx="428625" cy="25717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400">
                <a:solidFill>
                  <a:schemeClr val="hlink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1292294" name="Oval 6"/>
          <p:cNvSpPr>
            <a:spLocks noChangeArrowheads="1"/>
          </p:cNvSpPr>
          <p:nvPr/>
        </p:nvSpPr>
        <p:spPr bwMode="auto">
          <a:xfrm>
            <a:off x="885825" y="3187875"/>
            <a:ext cx="428625" cy="25717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400" dirty="0">
                <a:solidFill>
                  <a:schemeClr val="hlink"/>
                </a:solidFill>
                <a:latin typeface="Tahoma" pitchFamily="34" charset="0"/>
              </a:rPr>
              <a:t>3</a:t>
            </a:r>
          </a:p>
        </p:txBody>
      </p:sp>
      <p:sp>
        <p:nvSpPr>
          <p:cNvPr id="1292295" name="Oval 7"/>
          <p:cNvSpPr>
            <a:spLocks noChangeArrowheads="1"/>
          </p:cNvSpPr>
          <p:nvPr/>
        </p:nvSpPr>
        <p:spPr bwMode="auto">
          <a:xfrm>
            <a:off x="885825" y="3537375"/>
            <a:ext cx="428625" cy="25717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400">
                <a:solidFill>
                  <a:schemeClr val="hlink"/>
                </a:solidFill>
                <a:latin typeface="Tahoma" pitchFamily="34" charset="0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 typeface="Wingdings" pitchFamily="2" charset="2"/>
              <a:buAutoNum type="arabicPeriod"/>
            </a:pPr>
            <a:r>
              <a:rPr lang="en-GB" sz="2400" dirty="0"/>
              <a:t>Understanding assemblies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GB" sz="2400" dirty="0"/>
              <a:t>Deploying private assemblies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GB" sz="2400" dirty="0"/>
              <a:t>Deploying shared </a:t>
            </a:r>
            <a:r>
              <a:rPr lang="en-GB" sz="2400" dirty="0" smtClean="0"/>
              <a:t>assemblies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GB" dirty="0" smtClean="0"/>
              <a:t>Understanding </a:t>
            </a:r>
            <a:r>
              <a:rPr lang="en-GB" dirty="0" err="1" smtClean="0"/>
              <a:t>WinMD</a:t>
            </a:r>
            <a:r>
              <a:rPr lang="en-GB" dirty="0" smtClean="0"/>
              <a:t> files</a:t>
            </a:r>
            <a:endParaRPr lang="en-GB" sz="2400" dirty="0"/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7D2B602-2D7B-4336-BE33-1F1F66E6561E}" type="slidenum">
              <a:rPr lang="en-GB"/>
              <a:pPr/>
              <a:t>2</a:t>
            </a:fld>
            <a:endParaRPr lang="en-GB"/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434975" y="5199325"/>
            <a:ext cx="7924800" cy="1644650"/>
            <a:chOff x="274" y="3059"/>
            <a:chExt cx="4992" cy="1036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792" y="3169"/>
              <a:ext cx="4474" cy="520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0C0EA">
                    <a:alpha val="82999"/>
                  </a:srgbClr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1263650" lvl="1" algn="l">
                <a:spcBef>
                  <a:spcPts val="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dirty="0" smtClean="0">
                  <a:solidFill>
                    <a:schemeClr val="tx2"/>
                  </a:solidFill>
                  <a:latin typeface="Lucida Console" pitchFamily="49" charset="0"/>
                  <a:sym typeface="Wingdings" pitchFamily="2" charset="2"/>
                </a:rPr>
                <a:t>Demos folder:  </a:t>
              </a:r>
            </a:p>
            <a:p>
              <a:pPr marL="1263650" lvl="1" algn="l">
                <a:spcBef>
                  <a:spcPts val="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b="1" dirty="0" smtClean="0">
                  <a:solidFill>
                    <a:schemeClr val="tx2"/>
                  </a:solidFill>
                  <a:latin typeface="Lucida Console" pitchFamily="49" charset="0"/>
                  <a:sym typeface="Wingdings" pitchFamily="2" charset="2"/>
                </a:rPr>
                <a:t>Demos-A-Deployment</a:t>
              </a:r>
              <a:endParaRPr lang="en-US" sz="2000" b="1" dirty="0">
                <a:latin typeface="Lucida Console" pitchFamily="49" charset="0"/>
              </a:endParaRPr>
            </a:p>
          </p:txBody>
        </p:sp>
        <p:pic>
          <p:nvPicPr>
            <p:cNvPr id="7" name="Picture 6" descr="bd09771_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4" y="3059"/>
              <a:ext cx="1181" cy="1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/>
              <a:t>If you want to control where private assemblies are deployed, you can provide an application (XML) configuration file as follows</a:t>
            </a:r>
          </a:p>
          <a:p>
            <a:pPr lvl="1"/>
            <a:r>
              <a:rPr lang="en-GB" sz="2000" dirty="0"/>
              <a:t>The application configuration file has the same name as the application, with </a:t>
            </a:r>
            <a:r>
              <a:rPr lang="en-GB" sz="2000" dirty="0">
                <a:latin typeface="Lucida Console" pitchFamily="49" charset="0"/>
              </a:rPr>
              <a:t>.</a:t>
            </a:r>
            <a:r>
              <a:rPr lang="en-GB" sz="2000" dirty="0" err="1">
                <a:latin typeface="Lucida Console" pitchFamily="49" charset="0"/>
              </a:rPr>
              <a:t>config</a:t>
            </a:r>
            <a:r>
              <a:rPr lang="en-GB" sz="2000" dirty="0"/>
              <a:t> appended</a:t>
            </a:r>
          </a:p>
          <a:p>
            <a:pPr lvl="1"/>
            <a:r>
              <a:rPr lang="en-GB" sz="2000" dirty="0"/>
              <a:t>See the </a:t>
            </a:r>
            <a:r>
              <a:rPr lang="en-GB" sz="2000" dirty="0" err="1">
                <a:latin typeface="Lucida Console" pitchFamily="49" charset="0"/>
              </a:rPr>
              <a:t>ControlledDeployPrivateAssembly</a:t>
            </a:r>
            <a:r>
              <a:rPr lang="en-GB" sz="2000" dirty="0"/>
              <a:t> demo folder</a:t>
            </a:r>
          </a:p>
        </p:txBody>
      </p:sp>
      <p:sp>
        <p:nvSpPr>
          <p:cNvPr id="129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Controlling Assembly Deployment (1 of 2)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8A7EBA0-BCD0-469F-ABC7-4A41633D22F5}" type="slidenum">
              <a:rPr lang="en-GB"/>
              <a:pPr/>
              <a:t>20</a:t>
            </a:fld>
            <a:endParaRPr lang="en-GB"/>
          </a:p>
        </p:txBody>
      </p:sp>
      <p:sp>
        <p:nvSpPr>
          <p:cNvPr id="1293316" name="Rectangle 4"/>
          <p:cNvSpPr>
            <a:spLocks noChangeArrowheads="1"/>
          </p:cNvSpPr>
          <p:nvPr/>
        </p:nvSpPr>
        <p:spPr bwMode="auto">
          <a:xfrm>
            <a:off x="1220788" y="3500725"/>
            <a:ext cx="6637337" cy="1597025"/>
          </a:xfrm>
          <a:prstGeom prst="rect">
            <a:avLst/>
          </a:prstGeom>
          <a:solidFill>
            <a:srgbClr val="CCC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algn="l" defTabSz="739775"/>
            <a:r>
              <a:rPr lang="en-US" sz="1200" dirty="0"/>
              <a:t>&lt;configuration&gt;                                     </a:t>
            </a:r>
            <a:r>
              <a:rPr lang="en-US" sz="1200" u="sng" dirty="0" err="1"/>
              <a:t>MyProg.exe.config</a:t>
            </a:r>
            <a:endParaRPr lang="en-US" sz="1200" u="sng" dirty="0"/>
          </a:p>
          <a:p>
            <a:pPr algn="l" defTabSz="739775"/>
            <a:r>
              <a:rPr lang="en-US" sz="1200" dirty="0"/>
              <a:t>  &lt;runtime&gt;</a:t>
            </a:r>
          </a:p>
          <a:p>
            <a:pPr algn="l" defTabSz="739775"/>
            <a:r>
              <a:rPr lang="en-US" sz="1200" dirty="0"/>
              <a:t>    &lt;</a:t>
            </a:r>
            <a:r>
              <a:rPr lang="en-US" sz="1200" dirty="0" err="1"/>
              <a:t>assemblyBinding</a:t>
            </a:r>
            <a:endParaRPr lang="en-US" sz="1200" dirty="0"/>
          </a:p>
          <a:p>
            <a:pPr algn="l" defTabSz="739775"/>
            <a:r>
              <a:rPr lang="en-US" sz="1200" dirty="0"/>
              <a:t>      </a:t>
            </a:r>
            <a:r>
              <a:rPr lang="en-US" sz="1200" dirty="0" err="1"/>
              <a:t>xmlns</a:t>
            </a:r>
            <a:r>
              <a:rPr lang="en-US" sz="1200" dirty="0"/>
              <a:t>="urn:schemas-microsoft-com:asm.v1"&gt;</a:t>
            </a:r>
          </a:p>
          <a:p>
            <a:pPr algn="l" defTabSz="739775"/>
            <a:r>
              <a:rPr lang="en-US" sz="1200" dirty="0"/>
              <a:t>      &lt;probing </a:t>
            </a:r>
            <a:r>
              <a:rPr lang="en-US" sz="1200" dirty="0" err="1"/>
              <a:t>privatePath</a:t>
            </a:r>
            <a:r>
              <a:rPr lang="en-US" sz="1200" dirty="0"/>
              <a:t>="MySubFolder1;MySubFolder2"/&gt;</a:t>
            </a:r>
          </a:p>
          <a:p>
            <a:pPr algn="l" defTabSz="739775"/>
            <a:r>
              <a:rPr lang="en-US" sz="1200" dirty="0"/>
              <a:t>    &lt;/</a:t>
            </a:r>
            <a:r>
              <a:rPr lang="en-US" sz="1200" dirty="0" err="1"/>
              <a:t>assemblyBinding</a:t>
            </a:r>
            <a:r>
              <a:rPr lang="en-US" sz="1200" dirty="0"/>
              <a:t>&gt;</a:t>
            </a:r>
          </a:p>
          <a:p>
            <a:pPr algn="l" defTabSz="739775"/>
            <a:r>
              <a:rPr lang="en-US" sz="1200" dirty="0"/>
              <a:t>  &lt;/runtime&gt;</a:t>
            </a:r>
          </a:p>
          <a:p>
            <a:pPr algn="l" defTabSz="739775"/>
            <a:r>
              <a:rPr lang="en-US" sz="1200" dirty="0"/>
              <a:t>&lt;/configuration&gt;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/>
              <a:t>The CLR now tries to locate </a:t>
            </a:r>
            <a:r>
              <a:rPr lang="en-GB" sz="2400" dirty="0" err="1">
                <a:latin typeface="Lucida Console" pitchFamily="49" charset="0"/>
              </a:rPr>
              <a:t>MyLib</a:t>
            </a:r>
            <a:r>
              <a:rPr lang="en-GB" sz="2400" dirty="0"/>
              <a:t> as follows:</a:t>
            </a:r>
          </a:p>
          <a:p>
            <a:pPr lvl="1"/>
            <a:r>
              <a:rPr lang="en-GB" sz="2000" dirty="0">
                <a:latin typeface="Lucida Console" pitchFamily="49" charset="0"/>
              </a:rPr>
              <a:t> </a:t>
            </a:r>
            <a:r>
              <a:rPr lang="en-GB" sz="2000" dirty="0" err="1">
                <a:latin typeface="Lucida Console" pitchFamily="49" charset="0"/>
              </a:rPr>
              <a:t>MyLib.dll</a:t>
            </a:r>
            <a:endParaRPr lang="en-GB" sz="2000" dirty="0">
              <a:latin typeface="Lucida Console" pitchFamily="49" charset="0"/>
            </a:endParaRPr>
          </a:p>
          <a:p>
            <a:pPr lvl="1"/>
            <a:r>
              <a:rPr lang="en-GB" sz="2000" dirty="0">
                <a:latin typeface="Lucida Console" pitchFamily="49" charset="0"/>
              </a:rPr>
              <a:t> </a:t>
            </a:r>
            <a:r>
              <a:rPr lang="en-GB" sz="2000" dirty="0" err="1">
                <a:latin typeface="Lucida Console" pitchFamily="49" charset="0"/>
              </a:rPr>
              <a:t>MyLib\MyLib.dll</a:t>
            </a:r>
            <a:endParaRPr lang="en-GB" sz="2000" dirty="0">
              <a:latin typeface="Lucida Console" pitchFamily="49" charset="0"/>
            </a:endParaRPr>
          </a:p>
          <a:p>
            <a:pPr lvl="1"/>
            <a:r>
              <a:rPr lang="en-GB" sz="2000" dirty="0">
                <a:latin typeface="Lucida Console" pitchFamily="49" charset="0"/>
              </a:rPr>
              <a:t> MySubFolder1\MyLib.dll</a:t>
            </a:r>
          </a:p>
          <a:p>
            <a:pPr lvl="1"/>
            <a:r>
              <a:rPr lang="en-GB" sz="2000" dirty="0">
                <a:latin typeface="Lucida Console" pitchFamily="49" charset="0"/>
              </a:rPr>
              <a:t> MySubFolder1\MyLib\MyLib.dll</a:t>
            </a:r>
          </a:p>
          <a:p>
            <a:pPr lvl="1"/>
            <a:r>
              <a:rPr lang="en-GB" sz="2000" dirty="0">
                <a:latin typeface="Lucida Console" pitchFamily="49" charset="0"/>
              </a:rPr>
              <a:t> MySubFolder2\MyLib.dll</a:t>
            </a:r>
          </a:p>
          <a:p>
            <a:pPr lvl="1"/>
            <a:r>
              <a:rPr lang="en-GB" sz="2000" dirty="0">
                <a:latin typeface="Lucida Console" pitchFamily="49" charset="0"/>
              </a:rPr>
              <a:t> MySubFolder2\MyLib\MyLib.dll</a:t>
            </a:r>
          </a:p>
          <a:p>
            <a:pPr lvl="1"/>
            <a:r>
              <a:rPr lang="en-GB" sz="2000" dirty="0">
                <a:latin typeface="Lucida Console" pitchFamily="49" charset="0"/>
              </a:rPr>
              <a:t> </a:t>
            </a:r>
            <a:r>
              <a:rPr lang="en-GB" sz="2000" dirty="0" err="1">
                <a:latin typeface="Lucida Console" pitchFamily="49" charset="0"/>
              </a:rPr>
              <a:t>MyLib.exe</a:t>
            </a:r>
            <a:endParaRPr lang="en-GB" sz="2000" dirty="0">
              <a:latin typeface="Lucida Console" pitchFamily="49" charset="0"/>
            </a:endParaRPr>
          </a:p>
          <a:p>
            <a:pPr lvl="1"/>
            <a:r>
              <a:rPr lang="en-GB" sz="2000" dirty="0">
                <a:latin typeface="Lucida Console" pitchFamily="49" charset="0"/>
              </a:rPr>
              <a:t> </a:t>
            </a:r>
            <a:r>
              <a:rPr lang="en-GB" sz="2000" dirty="0" err="1">
                <a:latin typeface="Lucida Console" pitchFamily="49" charset="0"/>
              </a:rPr>
              <a:t>MyLib\MyLib.exe</a:t>
            </a:r>
            <a:endParaRPr lang="en-GB" sz="2000" dirty="0">
              <a:latin typeface="Lucida Console" pitchFamily="49" charset="0"/>
            </a:endParaRPr>
          </a:p>
          <a:p>
            <a:pPr lvl="1"/>
            <a:r>
              <a:rPr lang="en-GB" sz="2000" dirty="0">
                <a:latin typeface="Lucida Console" pitchFamily="49" charset="0"/>
              </a:rPr>
              <a:t> MySubFolder1\MyLib.exe</a:t>
            </a:r>
          </a:p>
          <a:p>
            <a:pPr lvl="1"/>
            <a:r>
              <a:rPr lang="en-GB" sz="2000" dirty="0">
                <a:latin typeface="Lucida Console" pitchFamily="49" charset="0"/>
              </a:rPr>
              <a:t> MySubFolder1\MyLib\MyLib.exe</a:t>
            </a:r>
          </a:p>
          <a:p>
            <a:pPr lvl="1"/>
            <a:r>
              <a:rPr lang="en-GB" sz="2000" dirty="0">
                <a:latin typeface="Lucida Console" pitchFamily="49" charset="0"/>
              </a:rPr>
              <a:t> MySubFolder2\MyLib.exe</a:t>
            </a:r>
          </a:p>
          <a:p>
            <a:pPr lvl="1"/>
            <a:r>
              <a:rPr lang="en-GB" sz="2000" dirty="0">
                <a:latin typeface="Lucida Console" pitchFamily="49" charset="0"/>
              </a:rPr>
              <a:t> MySubFolder2\MyLib\MyLib.exe</a:t>
            </a:r>
          </a:p>
        </p:txBody>
      </p:sp>
      <p:sp>
        <p:nvSpPr>
          <p:cNvPr id="129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Controlling Assembly Deployment (2 of 2)</a:t>
            </a:r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EC8B1C0-642C-4183-AB75-76F088593061}" type="slidenum">
              <a:rPr lang="en-GB"/>
              <a:pPr/>
              <a:t>21</a:t>
            </a:fld>
            <a:endParaRPr lang="en-GB"/>
          </a:p>
        </p:txBody>
      </p:sp>
      <p:grpSp>
        <p:nvGrpSpPr>
          <p:cNvPr id="19" name="Group 18"/>
          <p:cNvGrpSpPr/>
          <p:nvPr/>
        </p:nvGrpSpPr>
        <p:grpSpPr>
          <a:xfrm>
            <a:off x="885825" y="1721923"/>
            <a:ext cx="428625" cy="4251366"/>
            <a:chOff x="885825" y="1819275"/>
            <a:chExt cx="428625" cy="4870450"/>
          </a:xfrm>
        </p:grpSpPr>
        <p:sp>
          <p:nvSpPr>
            <p:cNvPr id="1294340" name="Oval 4"/>
            <p:cNvSpPr>
              <a:spLocks noChangeArrowheads="1"/>
            </p:cNvSpPr>
            <p:nvPr/>
          </p:nvSpPr>
          <p:spPr bwMode="auto">
            <a:xfrm>
              <a:off x="885825" y="1819275"/>
              <a:ext cx="428625" cy="257175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 sz="1400">
                  <a:solidFill>
                    <a:schemeClr val="hlink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294341" name="Oval 5"/>
            <p:cNvSpPr>
              <a:spLocks noChangeArrowheads="1"/>
            </p:cNvSpPr>
            <p:nvPr/>
          </p:nvSpPr>
          <p:spPr bwMode="auto">
            <a:xfrm>
              <a:off x="885825" y="2235200"/>
              <a:ext cx="428625" cy="257175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 sz="1400">
                  <a:solidFill>
                    <a:schemeClr val="hlink"/>
                  </a:solidFill>
                  <a:latin typeface="Tahoma" pitchFamily="34" charset="0"/>
                </a:rPr>
                <a:t>2</a:t>
              </a:r>
            </a:p>
          </p:txBody>
        </p:sp>
        <p:sp>
          <p:nvSpPr>
            <p:cNvPr id="1294342" name="Oval 6"/>
            <p:cNvSpPr>
              <a:spLocks noChangeArrowheads="1"/>
            </p:cNvSpPr>
            <p:nvPr/>
          </p:nvSpPr>
          <p:spPr bwMode="auto">
            <a:xfrm>
              <a:off x="885825" y="2651125"/>
              <a:ext cx="428625" cy="257175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 sz="1400">
                  <a:solidFill>
                    <a:schemeClr val="hlink"/>
                  </a:solidFill>
                  <a:latin typeface="Tahoma" pitchFamily="34" charset="0"/>
                </a:rPr>
                <a:t>3</a:t>
              </a:r>
            </a:p>
          </p:txBody>
        </p:sp>
        <p:sp>
          <p:nvSpPr>
            <p:cNvPr id="1294343" name="Oval 7"/>
            <p:cNvSpPr>
              <a:spLocks noChangeArrowheads="1"/>
            </p:cNvSpPr>
            <p:nvPr/>
          </p:nvSpPr>
          <p:spPr bwMode="auto">
            <a:xfrm>
              <a:off x="885825" y="3076575"/>
              <a:ext cx="428625" cy="257175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 sz="1400">
                  <a:solidFill>
                    <a:schemeClr val="hlink"/>
                  </a:solidFill>
                  <a:latin typeface="Tahoma" pitchFamily="34" charset="0"/>
                </a:rPr>
                <a:t>4</a:t>
              </a:r>
            </a:p>
          </p:txBody>
        </p:sp>
        <p:grpSp>
          <p:nvGrpSpPr>
            <p:cNvPr id="1294350" name="Group 14"/>
            <p:cNvGrpSpPr>
              <a:grpSpLocks/>
            </p:cNvGrpSpPr>
            <p:nvPr/>
          </p:nvGrpSpPr>
          <p:grpSpPr bwMode="auto">
            <a:xfrm>
              <a:off x="885825" y="3492500"/>
              <a:ext cx="428625" cy="1524000"/>
              <a:chOff x="558" y="2200"/>
              <a:chExt cx="270" cy="960"/>
            </a:xfrm>
          </p:grpSpPr>
          <p:sp>
            <p:nvSpPr>
              <p:cNvPr id="1294346" name="Oval 10"/>
              <p:cNvSpPr>
                <a:spLocks noChangeArrowheads="1"/>
              </p:cNvSpPr>
              <p:nvPr/>
            </p:nvSpPr>
            <p:spPr bwMode="auto">
              <a:xfrm>
                <a:off x="558" y="2200"/>
                <a:ext cx="270" cy="162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GB" sz="1400">
                    <a:solidFill>
                      <a:schemeClr val="hlink"/>
                    </a:solidFill>
                    <a:latin typeface="Tahoma" pitchFamily="34" charset="0"/>
                  </a:rPr>
                  <a:t>5</a:t>
                </a:r>
              </a:p>
            </p:txBody>
          </p:sp>
          <p:sp>
            <p:nvSpPr>
              <p:cNvPr id="1294347" name="Oval 11"/>
              <p:cNvSpPr>
                <a:spLocks noChangeArrowheads="1"/>
              </p:cNvSpPr>
              <p:nvPr/>
            </p:nvSpPr>
            <p:spPr bwMode="auto">
              <a:xfrm>
                <a:off x="558" y="2474"/>
                <a:ext cx="270" cy="162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GB" sz="1400">
                    <a:solidFill>
                      <a:schemeClr val="hlink"/>
                    </a:solidFill>
                    <a:latin typeface="Tahoma" pitchFamily="34" charset="0"/>
                  </a:rPr>
                  <a:t>6</a:t>
                </a:r>
              </a:p>
            </p:txBody>
          </p:sp>
          <p:sp>
            <p:nvSpPr>
              <p:cNvPr id="1294348" name="Oval 12"/>
              <p:cNvSpPr>
                <a:spLocks noChangeArrowheads="1"/>
              </p:cNvSpPr>
              <p:nvPr/>
            </p:nvSpPr>
            <p:spPr bwMode="auto">
              <a:xfrm>
                <a:off x="558" y="2736"/>
                <a:ext cx="270" cy="162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GB" sz="1400">
                    <a:solidFill>
                      <a:schemeClr val="hlink"/>
                    </a:solidFill>
                    <a:latin typeface="Tahoma" pitchFamily="34" charset="0"/>
                  </a:rPr>
                  <a:t>7</a:t>
                </a:r>
              </a:p>
            </p:txBody>
          </p:sp>
          <p:sp>
            <p:nvSpPr>
              <p:cNvPr id="1294349" name="Oval 13"/>
              <p:cNvSpPr>
                <a:spLocks noChangeArrowheads="1"/>
              </p:cNvSpPr>
              <p:nvPr/>
            </p:nvSpPr>
            <p:spPr bwMode="auto">
              <a:xfrm>
                <a:off x="558" y="2998"/>
                <a:ext cx="270" cy="162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GB" sz="1400">
                    <a:solidFill>
                      <a:schemeClr val="hlink"/>
                    </a:solidFill>
                    <a:latin typeface="Tahoma" pitchFamily="34" charset="0"/>
                  </a:rPr>
                  <a:t>8</a:t>
                </a:r>
              </a:p>
            </p:txBody>
          </p:sp>
        </p:grpSp>
        <p:grpSp>
          <p:nvGrpSpPr>
            <p:cNvPr id="1294351" name="Group 15"/>
            <p:cNvGrpSpPr>
              <a:grpSpLocks/>
            </p:cNvGrpSpPr>
            <p:nvPr/>
          </p:nvGrpSpPr>
          <p:grpSpPr bwMode="auto">
            <a:xfrm>
              <a:off x="885825" y="5165725"/>
              <a:ext cx="428625" cy="1524000"/>
              <a:chOff x="558" y="2200"/>
              <a:chExt cx="270" cy="960"/>
            </a:xfrm>
          </p:grpSpPr>
          <p:sp>
            <p:nvSpPr>
              <p:cNvPr id="1294352" name="Oval 16"/>
              <p:cNvSpPr>
                <a:spLocks noChangeArrowheads="1"/>
              </p:cNvSpPr>
              <p:nvPr/>
            </p:nvSpPr>
            <p:spPr bwMode="auto">
              <a:xfrm>
                <a:off x="558" y="2200"/>
                <a:ext cx="270" cy="162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GB" sz="1400">
                    <a:solidFill>
                      <a:schemeClr val="hlink"/>
                    </a:solidFill>
                    <a:latin typeface="Tahoma" pitchFamily="34" charset="0"/>
                  </a:rPr>
                  <a:t>9</a:t>
                </a:r>
              </a:p>
            </p:txBody>
          </p:sp>
          <p:sp>
            <p:nvSpPr>
              <p:cNvPr id="1294353" name="Oval 17"/>
              <p:cNvSpPr>
                <a:spLocks noChangeArrowheads="1"/>
              </p:cNvSpPr>
              <p:nvPr/>
            </p:nvSpPr>
            <p:spPr bwMode="auto">
              <a:xfrm>
                <a:off x="558" y="2474"/>
                <a:ext cx="270" cy="162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GB" sz="1400">
                    <a:solidFill>
                      <a:schemeClr val="hlink"/>
                    </a:solidFill>
                    <a:latin typeface="Tahoma" pitchFamily="34" charset="0"/>
                  </a:rPr>
                  <a:t>10</a:t>
                </a:r>
              </a:p>
            </p:txBody>
          </p:sp>
          <p:sp>
            <p:nvSpPr>
              <p:cNvPr id="1294354" name="Oval 18"/>
              <p:cNvSpPr>
                <a:spLocks noChangeArrowheads="1"/>
              </p:cNvSpPr>
              <p:nvPr/>
            </p:nvSpPr>
            <p:spPr bwMode="auto">
              <a:xfrm>
                <a:off x="558" y="2736"/>
                <a:ext cx="270" cy="162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GB" sz="1400">
                    <a:solidFill>
                      <a:schemeClr val="hlink"/>
                    </a:solidFill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1294355" name="Oval 19"/>
              <p:cNvSpPr>
                <a:spLocks noChangeArrowheads="1"/>
              </p:cNvSpPr>
              <p:nvPr/>
            </p:nvSpPr>
            <p:spPr bwMode="auto">
              <a:xfrm>
                <a:off x="558" y="2998"/>
                <a:ext cx="270" cy="162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GB" sz="1400">
                    <a:solidFill>
                      <a:schemeClr val="hlink"/>
                    </a:solidFill>
                    <a:latin typeface="Tahoma" pitchFamily="34" charset="0"/>
                  </a:rPr>
                  <a:t>12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Shared assemblies: a recap</a:t>
            </a:r>
          </a:p>
          <a:p>
            <a:r>
              <a:rPr lang="en-GB" sz="2400" dirty="0"/>
              <a:t>Creating a public key</a:t>
            </a:r>
          </a:p>
          <a:p>
            <a:r>
              <a:rPr lang="en-GB" sz="2400" dirty="0"/>
              <a:t>Creating a shared assembly</a:t>
            </a:r>
          </a:p>
          <a:p>
            <a:r>
              <a:rPr lang="en-GB" sz="2400" dirty="0"/>
              <a:t>Using the shared assembly</a:t>
            </a:r>
          </a:p>
          <a:p>
            <a:r>
              <a:rPr lang="en-GB" sz="2400" dirty="0"/>
              <a:t>Deploying the shared assembly</a:t>
            </a:r>
          </a:p>
          <a:p>
            <a:r>
              <a:rPr lang="en-GB" sz="2400" dirty="0"/>
              <a:t>Running the application</a:t>
            </a:r>
          </a:p>
        </p:txBody>
      </p:sp>
      <p:sp>
        <p:nvSpPr>
          <p:cNvPr id="129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3. </a:t>
            </a:r>
            <a:r>
              <a:rPr lang="en-GB" dirty="0"/>
              <a:t>Deploying Shared Assemblies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EF95CD3-7A34-40E6-89C8-F234363D29B6}" type="slidenum">
              <a:rPr lang="en-GB"/>
              <a:pPr/>
              <a:t>22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38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Shared assemblies…</a:t>
            </a:r>
          </a:p>
          <a:p>
            <a:pPr lvl="1"/>
            <a:r>
              <a:rPr lang="en-GB" sz="2000" dirty="0"/>
              <a:t>Use this approach if you have assemblies that are used by several applications</a:t>
            </a:r>
          </a:p>
          <a:p>
            <a:pPr lvl="1"/>
            <a:r>
              <a:rPr lang="en-GB" sz="2000" dirty="0"/>
              <a:t>Shared assemblies must be placed in a central location called the 'Global Assembly Cache' (GAC)</a:t>
            </a:r>
          </a:p>
          <a:p>
            <a:pPr lvl="1"/>
            <a:r>
              <a:rPr lang="en-GB" sz="2000" dirty="0"/>
              <a:t>All assemblies in the GAC are strong-named (version number, etc.) to avoid conflicts when newer versions are installed in</a:t>
            </a:r>
          </a:p>
        </p:txBody>
      </p:sp>
      <p:sp>
        <p:nvSpPr>
          <p:cNvPr id="129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Shared Assemblies: A Recap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0DFCD45-F2A2-47F3-AB7D-00D3BA216623}" type="slidenum">
              <a:rPr lang="en-GB"/>
              <a:pPr/>
              <a:t>23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056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Shared assemblies must be 'strong named'</a:t>
            </a:r>
          </a:p>
          <a:p>
            <a:pPr lvl="1"/>
            <a:r>
              <a:rPr lang="en-GB" sz="2000" dirty="0"/>
              <a:t>They require a name, a version number, a public key, and (optionally) locale information</a:t>
            </a:r>
          </a:p>
          <a:p>
            <a:pPr lvl="1"/>
            <a:r>
              <a:rPr lang="en-GB" sz="2000" dirty="0"/>
              <a:t>Prevents accidental name clashes between assemblies that happen to have the same filename ('DLL hell</a:t>
            </a:r>
            <a:r>
              <a:rPr lang="en-GB" sz="2000" dirty="0" smtClean="0"/>
              <a:t>')</a:t>
            </a:r>
          </a:p>
          <a:p>
            <a:pPr lvl="1"/>
            <a:endParaRPr lang="en-GB" sz="2000" dirty="0"/>
          </a:p>
          <a:p>
            <a:r>
              <a:rPr lang="en-GB" sz="2400" dirty="0"/>
              <a:t>Therefore the first step is to create a public key, using </a:t>
            </a:r>
            <a:r>
              <a:rPr lang="en-GB" sz="2400" dirty="0" err="1">
                <a:latin typeface="Lucida Console" pitchFamily="49" charset="0"/>
              </a:rPr>
              <a:t>sn.exe</a:t>
            </a:r>
            <a:r>
              <a:rPr lang="en-GB" sz="2400" dirty="0"/>
              <a:t> in the .NET Framework SDK</a:t>
            </a:r>
          </a:p>
        </p:txBody>
      </p:sp>
      <p:sp>
        <p:nvSpPr>
          <p:cNvPr id="1282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Creating a Public Key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875EECE-BBC9-400B-AFCA-23944E22E0C4}" type="slidenum">
              <a:rPr lang="en-GB"/>
              <a:pPr/>
              <a:t>24</a:t>
            </a:fld>
            <a:endParaRPr lang="en-GB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63" y="4286250"/>
            <a:ext cx="7017404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09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sz="2400" dirty="0"/>
              <a:t>Next, write the code for the shared assembly</a:t>
            </a:r>
          </a:p>
          <a:p>
            <a:pPr lvl="1"/>
            <a:r>
              <a:rPr lang="en-GB" sz="2000" dirty="0"/>
              <a:t>See the </a:t>
            </a:r>
            <a:r>
              <a:rPr lang="en-GB" sz="2000" dirty="0" err="1">
                <a:latin typeface="Lucida Console" pitchFamily="49" charset="0"/>
              </a:rPr>
              <a:t>DeploySharedAssembly</a:t>
            </a:r>
            <a:r>
              <a:rPr lang="en-GB" sz="2000" dirty="0"/>
              <a:t> demo folder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 smtClean="0"/>
          </a:p>
          <a:p>
            <a:pPr lvl="1"/>
            <a:endParaRPr lang="en-GB" sz="2000" dirty="0"/>
          </a:p>
          <a:p>
            <a:r>
              <a:rPr lang="en-GB" sz="2400" dirty="0"/>
              <a:t>When you build the assembly, use </a:t>
            </a:r>
            <a:r>
              <a:rPr lang="en-GB" sz="2400" dirty="0" smtClean="0"/>
              <a:t>the </a:t>
            </a:r>
            <a:r>
              <a:rPr lang="en-GB" sz="2400" dirty="0" smtClean="0">
                <a:latin typeface="Lucida Console" pitchFamily="49" charset="0"/>
              </a:rPr>
              <a:t>/</a:t>
            </a:r>
            <a:r>
              <a:rPr lang="en-GB" sz="2400" dirty="0" err="1" smtClean="0">
                <a:latin typeface="Lucida Console" pitchFamily="49" charset="0"/>
              </a:rPr>
              <a:t>keyfile</a:t>
            </a:r>
            <a:r>
              <a:rPr lang="en-GB" sz="2400" dirty="0" smtClean="0"/>
              <a:t> flag</a:t>
            </a:r>
            <a:endParaRPr lang="en-GB" sz="2400" dirty="0"/>
          </a:p>
          <a:p>
            <a:pPr lvl="1"/>
            <a:endParaRPr lang="en-GB" sz="2000" dirty="0"/>
          </a:p>
        </p:txBody>
      </p:sp>
      <p:sp>
        <p:nvSpPr>
          <p:cNvPr id="128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Creating a Shared Assembly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DB29B32-EC1E-4B0A-9E14-7E5A656CF7F4}" type="slidenum">
              <a:rPr lang="en-GB"/>
              <a:pPr/>
              <a:t>25</a:t>
            </a:fld>
            <a:endParaRPr lang="en-GB"/>
          </a:p>
        </p:txBody>
      </p:sp>
      <p:sp>
        <p:nvSpPr>
          <p:cNvPr id="1284103" name="Rectangle 7"/>
          <p:cNvSpPr>
            <a:spLocks noChangeArrowheads="1"/>
          </p:cNvSpPr>
          <p:nvPr/>
        </p:nvSpPr>
        <p:spPr bwMode="auto">
          <a:xfrm>
            <a:off x="1192213" y="2075175"/>
            <a:ext cx="6294437" cy="1354138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algn="l" defTabSz="739775"/>
            <a:r>
              <a:rPr lang="en-GB" sz="1200" dirty="0"/>
              <a:t>public class </a:t>
            </a:r>
            <a:r>
              <a:rPr lang="en-GB" sz="1200" dirty="0" err="1"/>
              <a:t>MySharedLib</a:t>
            </a:r>
            <a:r>
              <a:rPr lang="en-GB" sz="1200" dirty="0"/>
              <a:t>                            </a:t>
            </a:r>
            <a:r>
              <a:rPr lang="en-GB" sz="1200" u="sng" dirty="0" err="1"/>
              <a:t>MySharedLib.cs</a:t>
            </a:r>
            <a:endParaRPr lang="en-GB" sz="1200" u="sng" dirty="0"/>
          </a:p>
          <a:p>
            <a:pPr algn="l" defTabSz="739775"/>
            <a:r>
              <a:rPr lang="en-GB" sz="1200" dirty="0"/>
              <a:t>{</a:t>
            </a:r>
          </a:p>
          <a:p>
            <a:pPr algn="l" defTabSz="739775"/>
            <a:r>
              <a:rPr lang="en-GB" sz="1200" dirty="0"/>
              <a:t>  public static string </a:t>
            </a:r>
            <a:r>
              <a:rPr lang="en-GB" sz="1200" dirty="0" err="1"/>
              <a:t>GetMsg</a:t>
            </a:r>
            <a:r>
              <a:rPr lang="en-GB" sz="1200" dirty="0"/>
              <a:t>()</a:t>
            </a:r>
          </a:p>
          <a:p>
            <a:pPr algn="l" defTabSz="739775"/>
            <a:r>
              <a:rPr lang="en-GB" sz="1200" dirty="0"/>
              <a:t>  {</a:t>
            </a:r>
          </a:p>
          <a:p>
            <a:pPr algn="l" defTabSz="739775"/>
            <a:r>
              <a:rPr lang="en-GB" sz="1200" dirty="0"/>
              <a:t>    return "This is a really useful function";</a:t>
            </a:r>
          </a:p>
          <a:p>
            <a:pPr algn="l" defTabSz="739775"/>
            <a:r>
              <a:rPr lang="en-GB" sz="1200" dirty="0"/>
              <a:t>  }</a:t>
            </a:r>
          </a:p>
          <a:p>
            <a:pPr algn="l" defTabSz="739775"/>
            <a:r>
              <a:rPr lang="en-GB" sz="1200" dirty="0"/>
              <a:t>}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4469574"/>
            <a:ext cx="8810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148" name="Rectangle 4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sz="2400" dirty="0"/>
              <a:t>Now write an application that makes use of the shared assembly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r>
              <a:rPr lang="en-GB" sz="2400" dirty="0"/>
              <a:t>Compile the application as usual</a:t>
            </a:r>
          </a:p>
          <a:p>
            <a:pPr lvl="1"/>
            <a:r>
              <a:rPr lang="en-GB" sz="2000" dirty="0"/>
              <a:t>The </a:t>
            </a:r>
            <a:r>
              <a:rPr lang="en-GB" sz="2000" dirty="0">
                <a:latin typeface="Lucida Console" pitchFamily="49" charset="0"/>
              </a:rPr>
              <a:t>/r[</a:t>
            </a:r>
            <a:r>
              <a:rPr lang="en-GB" sz="2000" dirty="0" err="1">
                <a:latin typeface="Lucida Console" pitchFamily="49" charset="0"/>
              </a:rPr>
              <a:t>eference</a:t>
            </a:r>
            <a:r>
              <a:rPr lang="en-GB" sz="2000" dirty="0">
                <a:latin typeface="Lucida Console" pitchFamily="49" charset="0"/>
              </a:rPr>
              <a:t>]</a:t>
            </a:r>
            <a:r>
              <a:rPr lang="en-GB" sz="2000" dirty="0"/>
              <a:t> </a:t>
            </a:r>
            <a:r>
              <a:rPr lang="en-GB" sz="2000" dirty="0" smtClean="0"/>
              <a:t>flag locates assemblies </a:t>
            </a:r>
            <a:r>
              <a:rPr lang="en-GB" sz="2000" i="1" dirty="0"/>
              <a:t>at compile time</a:t>
            </a:r>
            <a:endParaRPr lang="en-GB" sz="2000" dirty="0"/>
          </a:p>
        </p:txBody>
      </p:sp>
      <p:sp>
        <p:nvSpPr>
          <p:cNvPr id="1286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Using the Shared Assembly</a:t>
            </a:r>
            <a:endParaRPr lang="en-GB" sz="260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E730982-D59E-4F3E-BC70-8659C87827FD}" type="slidenum">
              <a:rPr lang="en-GB"/>
              <a:pPr/>
              <a:t>26</a:t>
            </a:fld>
            <a:endParaRPr lang="en-GB"/>
          </a:p>
        </p:txBody>
      </p:sp>
      <p:sp>
        <p:nvSpPr>
          <p:cNvPr id="1286150" name="Rectangle 6"/>
          <p:cNvSpPr>
            <a:spLocks noChangeArrowheads="1"/>
          </p:cNvSpPr>
          <p:nvPr/>
        </p:nvSpPr>
        <p:spPr bwMode="auto">
          <a:xfrm>
            <a:off x="1220788" y="2075050"/>
            <a:ext cx="6294437" cy="1354138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algn="l" defTabSz="739775"/>
            <a:r>
              <a:rPr lang="en-GB" sz="1200" dirty="0"/>
              <a:t>public class </a:t>
            </a:r>
            <a:r>
              <a:rPr lang="en-GB" sz="1200" dirty="0" err="1"/>
              <a:t>MyUseSharedLib</a:t>
            </a:r>
            <a:r>
              <a:rPr lang="en-GB" sz="1200" dirty="0"/>
              <a:t>                      </a:t>
            </a:r>
            <a:r>
              <a:rPr lang="en-GB" sz="1200" u="sng" dirty="0" err="1"/>
              <a:t>MyUseSharedLib.cs</a:t>
            </a:r>
            <a:endParaRPr lang="en-GB" sz="1200" u="sng" dirty="0"/>
          </a:p>
          <a:p>
            <a:pPr algn="l" defTabSz="739775"/>
            <a:r>
              <a:rPr lang="en-GB" sz="1200" dirty="0"/>
              <a:t>{</a:t>
            </a:r>
          </a:p>
          <a:p>
            <a:pPr algn="l" defTabSz="739775"/>
            <a:r>
              <a:rPr lang="en-GB" sz="1200" dirty="0"/>
              <a:t>  public static void Main()</a:t>
            </a:r>
          </a:p>
          <a:p>
            <a:pPr algn="l" defTabSz="739775"/>
            <a:r>
              <a:rPr lang="en-GB" sz="1200" dirty="0"/>
              <a:t>  {</a:t>
            </a:r>
          </a:p>
          <a:p>
            <a:pPr algn="l" defTabSz="739775"/>
            <a:r>
              <a:rPr lang="en-GB" sz="1200" dirty="0"/>
              <a:t>    </a:t>
            </a:r>
            <a:r>
              <a:rPr lang="en-GB" sz="1200" dirty="0" err="1"/>
              <a:t>Console.WriteLine</a:t>
            </a:r>
            <a:r>
              <a:rPr lang="en-GB" sz="1200" dirty="0"/>
              <a:t>("{0}", </a:t>
            </a:r>
            <a:r>
              <a:rPr lang="en-GB" sz="1200" dirty="0" err="1"/>
              <a:t>MySharedLib.GetMsg</a:t>
            </a:r>
            <a:r>
              <a:rPr lang="en-GB" sz="1200" dirty="0"/>
              <a:t>());</a:t>
            </a:r>
          </a:p>
          <a:p>
            <a:pPr algn="l" defTabSz="739775"/>
            <a:r>
              <a:rPr lang="en-GB" sz="1200" dirty="0"/>
              <a:t>  }</a:t>
            </a:r>
          </a:p>
          <a:p>
            <a:pPr algn="l" defTabSz="739775"/>
            <a:r>
              <a:rPr lang="en-GB" sz="1200" dirty="0"/>
              <a:t>}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4956462"/>
            <a:ext cx="8810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198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/>
              <a:t>Deploy the shared assembly into the Global Assembly Cache (GAC) on the target </a:t>
            </a:r>
            <a:r>
              <a:rPr lang="en-GB" sz="2400" dirty="0" smtClean="0"/>
              <a:t>computer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Using </a:t>
            </a:r>
            <a:r>
              <a:rPr lang="en-GB" sz="2000" dirty="0"/>
              <a:t>the </a:t>
            </a:r>
            <a:r>
              <a:rPr lang="en-GB" sz="2000" dirty="0">
                <a:latin typeface="Lucida Console" pitchFamily="49" charset="0"/>
              </a:rPr>
              <a:t>gacutil.exe</a:t>
            </a:r>
            <a:r>
              <a:rPr lang="en-GB" sz="2000" dirty="0"/>
              <a:t> </a:t>
            </a:r>
            <a:r>
              <a:rPr lang="en-GB" sz="2000" dirty="0" smtClean="0"/>
              <a:t>tool</a:t>
            </a:r>
          </a:p>
          <a:p>
            <a:pPr lvl="1">
              <a:lnSpc>
                <a:spcPct val="90000"/>
              </a:lnSpc>
            </a:pPr>
            <a:endParaRPr lang="en-GB" sz="2000" dirty="0" smtClean="0"/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r>
              <a:rPr lang="en-GB" sz="2400" dirty="0" err="1"/>
              <a:t>gacutil</a:t>
            </a:r>
            <a:r>
              <a:rPr lang="en-GB" sz="2400" dirty="0"/>
              <a:t> devises a specific, unique, subfolder for each assembly in the GAC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Based on assembly's name, version, PK, and locale info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Avoids the possibility of assemblies being overwritten</a:t>
            </a:r>
          </a:p>
        </p:txBody>
      </p:sp>
      <p:sp>
        <p:nvSpPr>
          <p:cNvPr id="12881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Deploying the Shared Assembly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5978C74-0859-49B1-9245-1723C5EC33FD}" type="slidenum">
              <a:rPr lang="en-GB"/>
              <a:pPr/>
              <a:t>27</a:t>
            </a:fld>
            <a:endParaRPr lang="en-GB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2286750"/>
            <a:ext cx="72104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Run the application as usual</a:t>
            </a:r>
          </a:p>
          <a:p>
            <a:pPr lvl="1"/>
            <a:r>
              <a:rPr lang="en-GB" sz="2000" dirty="0"/>
              <a:t>The </a:t>
            </a:r>
            <a:r>
              <a:rPr lang="en-GB" sz="2000" dirty="0" smtClean="0"/>
              <a:t>app's </a:t>
            </a:r>
            <a:r>
              <a:rPr lang="en-GB" sz="2000" dirty="0"/>
              <a:t>metadata contains a reference to the shared assembly</a:t>
            </a:r>
          </a:p>
          <a:p>
            <a:pPr lvl="1"/>
            <a:r>
              <a:rPr lang="en-GB" sz="2000" dirty="0"/>
              <a:t>The CLR looks in the GAC to locate an assembly with the same strong name, and then loads the assembly into CLR </a:t>
            </a:r>
            <a:r>
              <a:rPr lang="en-GB" sz="2000" dirty="0" smtClean="0"/>
              <a:t>memory</a:t>
            </a:r>
          </a:p>
          <a:p>
            <a:pPr lvl="1"/>
            <a:endParaRPr lang="en-GB" sz="2000" dirty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r>
              <a:rPr lang="en-GB" sz="2400" dirty="0"/>
              <a:t>What will happen if you install a new version of the shared assembly into the GAC in future?</a:t>
            </a:r>
          </a:p>
          <a:p>
            <a:pPr lvl="1"/>
            <a:endParaRPr lang="en-GB" sz="2000" dirty="0"/>
          </a:p>
        </p:txBody>
      </p:sp>
      <p:sp>
        <p:nvSpPr>
          <p:cNvPr id="130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Running the Application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C23F018-6397-45FC-9469-87EF206B9D0D}" type="slidenum">
              <a:rPr lang="en-GB"/>
              <a:pPr/>
              <a:t>28</a:t>
            </a:fld>
            <a:endParaRPr lang="en-GB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788" y="2747650"/>
            <a:ext cx="72104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 of </a:t>
            </a:r>
            <a:r>
              <a:rPr lang="en-GB" dirty="0" err="1"/>
              <a:t>WinMD</a:t>
            </a:r>
            <a:r>
              <a:rPr lang="en-GB" dirty="0"/>
              <a:t> </a:t>
            </a:r>
            <a:r>
              <a:rPr lang="en-GB" dirty="0" smtClean="0"/>
              <a:t>files</a:t>
            </a:r>
          </a:p>
          <a:p>
            <a:r>
              <a:rPr lang="en-GB" dirty="0"/>
              <a:t>Using </a:t>
            </a:r>
            <a:r>
              <a:rPr lang="en-GB" dirty="0" err="1"/>
              <a:t>WinMD</a:t>
            </a:r>
            <a:r>
              <a:rPr lang="en-GB" dirty="0"/>
              <a:t> </a:t>
            </a:r>
            <a:r>
              <a:rPr lang="en-GB" dirty="0" smtClean="0"/>
              <a:t>files</a:t>
            </a:r>
          </a:p>
          <a:p>
            <a:r>
              <a:rPr lang="en-GB" sz="2400" dirty="0" smtClean="0"/>
              <a:t>Under the covers</a:t>
            </a:r>
            <a:endParaRPr lang="en-GB" sz="2400" dirty="0"/>
          </a:p>
        </p:txBody>
      </p:sp>
      <p:sp>
        <p:nvSpPr>
          <p:cNvPr id="129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 Understanding </a:t>
            </a:r>
            <a:r>
              <a:rPr lang="en-GB" dirty="0" err="1" smtClean="0"/>
              <a:t>WinMD</a:t>
            </a:r>
            <a:r>
              <a:rPr lang="en-GB" dirty="0" smtClean="0"/>
              <a:t> Files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EF95CD3-7A34-40E6-89C8-F234363D29B6}" type="slidenum">
              <a:rPr lang="en-GB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1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What is an assembly?</a:t>
            </a:r>
          </a:p>
          <a:p>
            <a:r>
              <a:rPr lang="en-GB" sz="2400" dirty="0"/>
              <a:t>Assembly manifests </a:t>
            </a:r>
          </a:p>
          <a:p>
            <a:r>
              <a:rPr lang="en-GB" sz="2400" dirty="0"/>
              <a:t>Creating a single-file assembly</a:t>
            </a:r>
          </a:p>
          <a:p>
            <a:r>
              <a:rPr lang="en-GB" sz="2400" dirty="0"/>
              <a:t>Viewing full metadata</a:t>
            </a:r>
          </a:p>
          <a:p>
            <a:r>
              <a:rPr lang="en-GB" sz="2400" dirty="0"/>
              <a:t>Creating a multi-file assembly</a:t>
            </a:r>
          </a:p>
          <a:p>
            <a:r>
              <a:rPr lang="en-GB" sz="2400" dirty="0"/>
              <a:t>Viewing metadata for a multi-file assembly</a:t>
            </a:r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Understanding Assemblies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8CE2089-8C16-4323-8165-2376D1943BFD}" type="slidenum">
              <a:rPr lang="en-GB"/>
              <a:pPr/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38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/>
              <a:t>Windows Runtime (</a:t>
            </a:r>
            <a:r>
              <a:rPr lang="en-GB" dirty="0" err="1"/>
              <a:t>WinRT</a:t>
            </a:r>
            <a:r>
              <a:rPr lang="en-GB" dirty="0"/>
              <a:t>) </a:t>
            </a:r>
            <a:r>
              <a:rPr lang="en-GB" dirty="0" smtClean="0"/>
              <a:t>in Windows 8 </a:t>
            </a:r>
            <a:r>
              <a:rPr lang="en-GB" dirty="0" smtClean="0"/>
              <a:t>upwards provides </a:t>
            </a:r>
            <a:r>
              <a:rPr lang="en-GB" dirty="0"/>
              <a:t>a </a:t>
            </a:r>
            <a:r>
              <a:rPr lang="en-GB" dirty="0" smtClean="0"/>
              <a:t>set </a:t>
            </a:r>
            <a:r>
              <a:rPr lang="en-GB" dirty="0"/>
              <a:t>of new APIs </a:t>
            </a:r>
            <a:endParaRPr lang="en-GB" dirty="0" smtClean="0"/>
          </a:p>
          <a:p>
            <a:pPr lvl="1"/>
            <a:r>
              <a:rPr lang="en-GB" dirty="0" smtClean="0"/>
              <a:t>Housed in Windows Metadata (</a:t>
            </a:r>
            <a:r>
              <a:rPr lang="en-GB" dirty="0" err="1" smtClean="0"/>
              <a:t>WinMD</a:t>
            </a:r>
            <a:r>
              <a:rPr lang="en-GB" dirty="0" smtClean="0"/>
              <a:t>) files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CLR 4.5 upwards, </a:t>
            </a:r>
            <a:r>
              <a:rPr lang="en-GB" dirty="0" smtClean="0"/>
              <a:t>part of the .NET Framework in Windows </a:t>
            </a:r>
            <a:r>
              <a:rPr lang="en-GB" dirty="0" smtClean="0"/>
              <a:t>8 upwards, </a:t>
            </a:r>
            <a:r>
              <a:rPr lang="en-GB" dirty="0" smtClean="0"/>
              <a:t>allows you to </a:t>
            </a:r>
            <a:r>
              <a:rPr lang="en-GB" dirty="0"/>
              <a:t>use the </a:t>
            </a:r>
            <a:r>
              <a:rPr lang="en-GB" dirty="0" smtClean="0"/>
              <a:t>new APIs naturally from C# etc.</a:t>
            </a:r>
          </a:p>
          <a:p>
            <a:pPr lvl="1"/>
            <a:r>
              <a:rPr lang="en-GB" dirty="0" smtClean="0"/>
              <a:t>Just </a:t>
            </a:r>
            <a:r>
              <a:rPr lang="en-GB" dirty="0"/>
              <a:t>as though </a:t>
            </a:r>
            <a:r>
              <a:rPr lang="en-GB" dirty="0" smtClean="0"/>
              <a:t>you're using any other </a:t>
            </a:r>
            <a:r>
              <a:rPr lang="en-GB" dirty="0"/>
              <a:t>class </a:t>
            </a:r>
            <a:r>
              <a:rPr lang="en-GB" dirty="0" smtClean="0"/>
              <a:t>library</a:t>
            </a:r>
          </a:p>
        </p:txBody>
      </p:sp>
      <p:sp>
        <p:nvSpPr>
          <p:cNvPr id="129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of </a:t>
            </a:r>
            <a:r>
              <a:rPr lang="en-GB" dirty="0" err="1" smtClean="0"/>
              <a:t>WinMD</a:t>
            </a:r>
            <a:r>
              <a:rPr lang="en-GB" dirty="0" smtClean="0"/>
              <a:t> Files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0DFCD45-F2A2-47F3-AB7D-00D3BA216623}" type="slidenum">
              <a:rPr lang="en-GB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74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38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use the new </a:t>
            </a:r>
            <a:r>
              <a:rPr lang="en-GB" dirty="0" err="1" smtClean="0"/>
              <a:t>WinMD</a:t>
            </a:r>
            <a:r>
              <a:rPr lang="en-GB" dirty="0" smtClean="0"/>
              <a:t> APIs:</a:t>
            </a:r>
          </a:p>
          <a:p>
            <a:pPr lvl="1"/>
            <a:r>
              <a:rPr lang="en-GB" dirty="0" smtClean="0"/>
              <a:t>Add </a:t>
            </a:r>
            <a:r>
              <a:rPr lang="en-GB" dirty="0"/>
              <a:t>a reference to the </a:t>
            </a:r>
            <a:r>
              <a:rPr lang="en-GB" dirty="0" err="1" smtClean="0"/>
              <a:t>WinMD</a:t>
            </a:r>
            <a:r>
              <a:rPr lang="en-GB" dirty="0" smtClean="0"/>
              <a:t> </a:t>
            </a:r>
            <a:r>
              <a:rPr lang="en-GB" dirty="0"/>
              <a:t>file </a:t>
            </a:r>
            <a:endParaRPr lang="en-GB" dirty="0" smtClean="0"/>
          </a:p>
          <a:p>
            <a:pPr lvl="1"/>
            <a:r>
              <a:rPr lang="en-GB" dirty="0" smtClean="0"/>
              <a:t>Call the APIs just </a:t>
            </a:r>
            <a:r>
              <a:rPr lang="en-GB" dirty="0"/>
              <a:t>as with a standard managed </a:t>
            </a:r>
            <a:r>
              <a:rPr lang="en-GB" dirty="0" smtClean="0"/>
              <a:t>API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Visual </a:t>
            </a:r>
            <a:r>
              <a:rPr lang="en-GB" dirty="0"/>
              <a:t>Studio automatically adds a reference to the built-in </a:t>
            </a:r>
            <a:r>
              <a:rPr lang="en-GB" dirty="0" err="1"/>
              <a:t>WinRT</a:t>
            </a:r>
            <a:r>
              <a:rPr lang="en-GB" dirty="0"/>
              <a:t> APIs to new Windows UI </a:t>
            </a:r>
            <a:r>
              <a:rPr lang="en-GB" dirty="0" smtClean="0"/>
              <a:t>projects</a:t>
            </a:r>
          </a:p>
          <a:p>
            <a:pPr lvl="1"/>
            <a:r>
              <a:rPr lang="en-GB" dirty="0"/>
              <a:t>S</a:t>
            </a:r>
            <a:r>
              <a:rPr lang="en-GB" dirty="0" smtClean="0"/>
              <a:t>o </a:t>
            </a:r>
            <a:r>
              <a:rPr lang="en-GB" dirty="0"/>
              <a:t>your app can simply begin using this new API </a:t>
            </a:r>
            <a:r>
              <a:rPr lang="en-GB" dirty="0" smtClean="0"/>
              <a:t>set</a:t>
            </a:r>
            <a:endParaRPr lang="en-GB" dirty="0"/>
          </a:p>
        </p:txBody>
      </p:sp>
      <p:sp>
        <p:nvSpPr>
          <p:cNvPr id="129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</a:t>
            </a:r>
            <a:r>
              <a:rPr lang="en-GB" dirty="0" err="1" smtClean="0"/>
              <a:t>WinMD</a:t>
            </a:r>
            <a:r>
              <a:rPr lang="en-GB" dirty="0" smtClean="0"/>
              <a:t> Files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0DFCD45-F2A2-47F3-AB7D-00D3BA216623}" type="slidenum">
              <a:rPr lang="en-GB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46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056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Under the covers, the CLR maps between file formats in regular managed assemblies and </a:t>
            </a:r>
            <a:r>
              <a:rPr lang="en-GB" sz="2400" dirty="0" err="1" smtClean="0"/>
              <a:t>WinMD</a:t>
            </a:r>
            <a:r>
              <a:rPr lang="en-GB" sz="2400" dirty="0" smtClean="0"/>
              <a:t> files</a:t>
            </a:r>
            <a:endParaRPr lang="en-GB" sz="2400" dirty="0"/>
          </a:p>
        </p:txBody>
      </p:sp>
      <p:sp>
        <p:nvSpPr>
          <p:cNvPr id="1282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Under the Covers</a:t>
            </a:r>
            <a:endParaRPr lang="en-GB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875EECE-BBC9-400B-AFCA-23944E22E0C4}" type="slidenum">
              <a:rPr lang="en-GB"/>
              <a:pPr/>
              <a:t>32</a:t>
            </a:fld>
            <a:endParaRPr lang="en-GB"/>
          </a:p>
        </p:txBody>
      </p:sp>
      <p:sp>
        <p:nvSpPr>
          <p:cNvPr id="3" name="Rounded Rectangle 2"/>
          <p:cNvSpPr/>
          <p:nvPr/>
        </p:nvSpPr>
        <p:spPr bwMode="auto">
          <a:xfrm>
            <a:off x="914404" y="2493818"/>
            <a:ext cx="1460665" cy="1900052"/>
          </a:xfrm>
          <a:prstGeom prst="roundRect">
            <a:avLst/>
          </a:prstGeom>
          <a:solidFill>
            <a:srgbClr val="6699FF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+mj-lt"/>
              </a:rPr>
              <a:t>Application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760623" y="2491840"/>
            <a:ext cx="1460665" cy="1900052"/>
          </a:xfrm>
          <a:prstGeom prst="roundRect">
            <a:avLst/>
          </a:prstGeom>
          <a:solidFill>
            <a:srgbClr val="6699FF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+mj-lt"/>
              </a:rPr>
              <a:t>CLR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b="1" dirty="0" smtClean="0">
                <a:solidFill>
                  <a:srgbClr val="000066"/>
                </a:solidFill>
                <a:latin typeface="+mj-lt"/>
              </a:rPr>
              <a:t>Metadata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+mj-lt"/>
              </a:rPr>
              <a:t>API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4623067" y="3289466"/>
            <a:ext cx="1460665" cy="1102426"/>
          </a:xfrm>
          <a:prstGeom prst="roundRect">
            <a:avLst/>
          </a:prstGeom>
          <a:solidFill>
            <a:srgbClr val="FFC000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b="1" dirty="0" smtClean="0">
                <a:solidFill>
                  <a:srgbClr val="000066"/>
                </a:solidFill>
                <a:latin typeface="+mj-lt"/>
              </a:rPr>
              <a:t>Metadata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+mj-lt"/>
              </a:rPr>
              <a:t>Adapter</a:t>
            </a:r>
          </a:p>
        </p:txBody>
      </p:sp>
      <p:sp>
        <p:nvSpPr>
          <p:cNvPr id="4" name="Folded Corner 3"/>
          <p:cNvSpPr/>
          <p:nvPr/>
        </p:nvSpPr>
        <p:spPr bwMode="auto">
          <a:xfrm>
            <a:off x="6483925" y="2491840"/>
            <a:ext cx="1294410" cy="714498"/>
          </a:xfrm>
          <a:prstGeom prst="foldedCorner">
            <a:avLst/>
          </a:prstGeom>
          <a:solidFill>
            <a:srgbClr val="FFC000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+mj-lt"/>
              </a:rPr>
              <a:t>.NET Assembly</a:t>
            </a:r>
          </a:p>
        </p:txBody>
      </p:sp>
      <p:sp>
        <p:nvSpPr>
          <p:cNvPr id="10" name="Folded Corner 9"/>
          <p:cNvSpPr/>
          <p:nvPr/>
        </p:nvSpPr>
        <p:spPr bwMode="auto">
          <a:xfrm>
            <a:off x="6483925" y="3483430"/>
            <a:ext cx="1294410" cy="714498"/>
          </a:xfrm>
          <a:prstGeom prst="foldedCorner">
            <a:avLst/>
          </a:prstGeom>
          <a:solidFill>
            <a:srgbClr val="FFC000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+mj-lt"/>
              </a:rPr>
              <a:t>.</a:t>
            </a:r>
            <a:r>
              <a:rPr kumimoji="0" lang="en-GB" sz="14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+mj-lt"/>
              </a:rPr>
              <a:t>winmd</a:t>
            </a: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+mj-lt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+mj-lt"/>
              </a:rPr>
              <a:t>file</a:t>
            </a:r>
          </a:p>
        </p:txBody>
      </p:sp>
      <p:cxnSp>
        <p:nvCxnSpPr>
          <p:cNvPr id="9" name="Straight Arrow Connector 8"/>
          <p:cNvCxnSpPr>
            <a:stCxn id="3" idx="3"/>
            <a:endCxn id="7" idx="1"/>
          </p:cNvCxnSpPr>
          <p:nvPr/>
        </p:nvCxnSpPr>
        <p:spPr bwMode="auto">
          <a:xfrm flipV="1">
            <a:off x="2375069" y="3441866"/>
            <a:ext cx="385554" cy="1978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4226836" y="3840679"/>
            <a:ext cx="385554" cy="1978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6083745" y="3831774"/>
            <a:ext cx="385554" cy="1978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4226836" y="2902528"/>
            <a:ext cx="2257089" cy="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10964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8FE10E9-52DE-40F8-92C5-B0B15020FE9D}" type="slidenum">
              <a:rPr lang="en-GB"/>
              <a:pPr/>
              <a:t>33</a:t>
            </a:fld>
            <a:endParaRPr lang="en-GB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4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An 'assembly' is a Microsoft term to describe a set of one or more logically-related files</a:t>
            </a:r>
          </a:p>
          <a:p>
            <a:pPr lvl="1"/>
            <a:r>
              <a:rPr lang="en-GB" sz="2000" dirty="0"/>
              <a:t>Each file in an assembly is known as a 'module</a:t>
            </a:r>
            <a:r>
              <a:rPr lang="en-GB" sz="2000" dirty="0" smtClean="0"/>
              <a:t>'</a:t>
            </a:r>
          </a:p>
          <a:p>
            <a:pPr lvl="1"/>
            <a:endParaRPr lang="en-GB" sz="2000" dirty="0"/>
          </a:p>
          <a:p>
            <a:r>
              <a:rPr lang="en-GB" sz="2400" dirty="0"/>
              <a:t>Single-file assemblies</a:t>
            </a:r>
          </a:p>
          <a:p>
            <a:pPr lvl="1"/>
            <a:r>
              <a:rPr lang="en-GB" sz="2000" dirty="0"/>
              <a:t>If you are using </a:t>
            </a:r>
            <a:r>
              <a:rPr lang="en-GB" sz="2000" dirty="0" smtClean="0"/>
              <a:t>VS, </a:t>
            </a:r>
            <a:r>
              <a:rPr lang="en-GB" sz="2000" dirty="0"/>
              <a:t>you will always produce single-file assemblies</a:t>
            </a:r>
          </a:p>
          <a:p>
            <a:pPr lvl="1"/>
            <a:r>
              <a:rPr lang="en-GB" sz="2000" dirty="0"/>
              <a:t>Each project produces a single </a:t>
            </a:r>
            <a:r>
              <a:rPr lang="en-GB" sz="2000" dirty="0">
                <a:latin typeface="Lucida Console" pitchFamily="49" charset="0"/>
              </a:rPr>
              <a:t>.exe</a:t>
            </a:r>
            <a:r>
              <a:rPr lang="en-GB" sz="2000" dirty="0"/>
              <a:t> or </a:t>
            </a:r>
            <a:r>
              <a:rPr lang="en-GB" sz="2000" dirty="0">
                <a:latin typeface="Lucida Console" pitchFamily="49" charset="0"/>
              </a:rPr>
              <a:t>.</a:t>
            </a:r>
            <a:r>
              <a:rPr lang="en-GB" sz="2000" dirty="0" err="1">
                <a:latin typeface="Lucida Console" pitchFamily="49" charset="0"/>
              </a:rPr>
              <a:t>dll</a:t>
            </a:r>
            <a:r>
              <a:rPr lang="en-GB" sz="2000" dirty="0"/>
              <a:t> </a:t>
            </a:r>
            <a:r>
              <a:rPr lang="en-GB" sz="2000" dirty="0" smtClean="0"/>
              <a:t>file</a:t>
            </a:r>
          </a:p>
          <a:p>
            <a:pPr lvl="1"/>
            <a:endParaRPr lang="en-GB" sz="2000" dirty="0"/>
          </a:p>
          <a:p>
            <a:r>
              <a:rPr lang="en-GB" sz="2400" dirty="0"/>
              <a:t>Multi-file assemblies</a:t>
            </a:r>
          </a:p>
          <a:p>
            <a:pPr lvl="1"/>
            <a:r>
              <a:rPr lang="en-GB" sz="2000" dirty="0"/>
              <a:t>If you are using .NET Framework compilers from the command line, you can produce multi-file assemblies</a:t>
            </a:r>
          </a:p>
          <a:p>
            <a:pPr lvl="1"/>
            <a:r>
              <a:rPr lang="en-GB" sz="2000" dirty="0"/>
              <a:t>Contain several modules, each of which can be developed in a different .NET language</a:t>
            </a:r>
          </a:p>
        </p:txBody>
      </p:sp>
      <p:sp>
        <p:nvSpPr>
          <p:cNvPr id="11878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an Assembly?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8B8CAF1-A52E-4039-8CB1-D93B07AAEEA0}" type="slidenum">
              <a:rPr lang="en-GB"/>
              <a:pPr/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Every assembly has a manifest</a:t>
            </a:r>
          </a:p>
          <a:p>
            <a:pPr lvl="1"/>
            <a:r>
              <a:rPr lang="en-GB" sz="2000" dirty="0"/>
              <a:t>Contains versioning and security </a:t>
            </a:r>
            <a:r>
              <a:rPr lang="en-GB" sz="2000" dirty="0" smtClean="0"/>
              <a:t>information</a:t>
            </a:r>
          </a:p>
          <a:p>
            <a:pPr lvl="1"/>
            <a:endParaRPr lang="en-GB" sz="2000" dirty="0"/>
          </a:p>
          <a:p>
            <a:r>
              <a:rPr lang="en-GB" sz="2400" dirty="0"/>
              <a:t>In a single-file assembly…</a:t>
            </a:r>
          </a:p>
          <a:p>
            <a:pPr lvl="1"/>
            <a:r>
              <a:rPr lang="en-GB" sz="2000" dirty="0"/>
              <a:t>The manifest is included as part of the assembly </a:t>
            </a:r>
            <a:endParaRPr lang="en-GB" sz="2000" dirty="0" smtClean="0"/>
          </a:p>
          <a:p>
            <a:pPr lvl="1"/>
            <a:endParaRPr lang="en-GB" sz="2000" dirty="0"/>
          </a:p>
          <a:p>
            <a:r>
              <a:rPr lang="en-GB" sz="2400" dirty="0"/>
              <a:t>In a multi-file assembly…</a:t>
            </a:r>
          </a:p>
          <a:p>
            <a:pPr lvl="1"/>
            <a:r>
              <a:rPr lang="en-GB" sz="2000" dirty="0"/>
              <a:t>Only </a:t>
            </a:r>
            <a:r>
              <a:rPr lang="en-GB" sz="2000"/>
              <a:t>one </a:t>
            </a:r>
            <a:r>
              <a:rPr lang="en-GB" sz="2000" smtClean="0"/>
              <a:t>module </a:t>
            </a:r>
            <a:r>
              <a:rPr lang="en-GB" sz="2000" dirty="0"/>
              <a:t>in the assembly holds the assembly manifest</a:t>
            </a:r>
          </a:p>
          <a:p>
            <a:pPr lvl="2"/>
            <a:r>
              <a:rPr lang="en-GB" sz="1800" dirty="0"/>
              <a:t>This is the 'main module' in the assembly, and typically has a </a:t>
            </a:r>
            <a:r>
              <a:rPr lang="en-GB" sz="1800" dirty="0">
                <a:latin typeface="Lucida Console" pitchFamily="49" charset="0"/>
              </a:rPr>
              <a:t>.exe</a:t>
            </a:r>
            <a:r>
              <a:rPr lang="en-GB" sz="1800" dirty="0"/>
              <a:t> or </a:t>
            </a:r>
            <a:r>
              <a:rPr lang="en-GB" sz="1800" dirty="0">
                <a:latin typeface="Lucida Console" pitchFamily="49" charset="0"/>
              </a:rPr>
              <a:t>.</a:t>
            </a:r>
            <a:r>
              <a:rPr lang="en-GB" sz="1800" dirty="0" err="1">
                <a:latin typeface="Lucida Console" pitchFamily="49" charset="0"/>
              </a:rPr>
              <a:t>dll</a:t>
            </a:r>
            <a:r>
              <a:rPr lang="en-GB" sz="1800" dirty="0"/>
              <a:t> extension</a:t>
            </a:r>
          </a:p>
          <a:p>
            <a:pPr lvl="1"/>
            <a:r>
              <a:rPr lang="en-GB" sz="2000" dirty="0"/>
              <a:t>The manifest lists the other modules that make up the assembly</a:t>
            </a:r>
          </a:p>
          <a:p>
            <a:pPr lvl="2"/>
            <a:r>
              <a:rPr lang="en-GB" sz="1800" dirty="0"/>
              <a:t>These modules have a </a:t>
            </a:r>
            <a:r>
              <a:rPr lang="en-GB" sz="1800" dirty="0">
                <a:latin typeface="Lucida Console" pitchFamily="49" charset="0"/>
              </a:rPr>
              <a:t>.</a:t>
            </a:r>
            <a:r>
              <a:rPr lang="en-GB" sz="1800" dirty="0" err="1">
                <a:latin typeface="Lucida Console" pitchFamily="49" charset="0"/>
              </a:rPr>
              <a:t>netmodule</a:t>
            </a:r>
            <a:r>
              <a:rPr lang="en-GB" sz="1800" dirty="0"/>
              <a:t> extension, by default</a:t>
            </a:r>
          </a:p>
        </p:txBody>
      </p:sp>
      <p:sp>
        <p:nvSpPr>
          <p:cNvPr id="124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Assembly Manifests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56D4F20-93CF-49BA-BE31-B45A83B28D18}" type="slidenum">
              <a:rPr lang="en-GB"/>
              <a:pPr/>
              <a:t>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294" name="Picture 14" descr="cog - yellow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73861" y="2964976"/>
            <a:ext cx="951853" cy="877035"/>
          </a:xfrm>
          <a:noFill/>
          <a:ln/>
        </p:spPr>
      </p:pic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Creating a Single-File Assembly</a:t>
            </a:r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57225" y="1196975"/>
            <a:ext cx="8486775" cy="4935538"/>
          </a:xfrm>
        </p:spPr>
        <p:txBody>
          <a:bodyPr/>
          <a:lstStyle/>
          <a:p>
            <a:r>
              <a:rPr lang="en-GB" sz="2400" dirty="0"/>
              <a:t>To create a single-file assembly:</a:t>
            </a:r>
          </a:p>
          <a:p>
            <a:pPr lvl="1"/>
            <a:r>
              <a:rPr lang="en-GB" sz="2000" dirty="0"/>
              <a:t>Compile one or more source files (same .NET language) into a single </a:t>
            </a:r>
            <a:r>
              <a:rPr lang="en-GB" sz="2000" dirty="0">
                <a:latin typeface="Lucida Console" pitchFamily="49" charset="0"/>
              </a:rPr>
              <a:t>.exe</a:t>
            </a:r>
            <a:r>
              <a:rPr lang="en-GB" sz="2000" dirty="0"/>
              <a:t> or </a:t>
            </a:r>
            <a:r>
              <a:rPr lang="en-GB" sz="2000" dirty="0">
                <a:latin typeface="Lucida Console" pitchFamily="49" charset="0"/>
              </a:rPr>
              <a:t>.</a:t>
            </a:r>
            <a:r>
              <a:rPr lang="en-GB" sz="2000" dirty="0" err="1">
                <a:latin typeface="Lucida Console" pitchFamily="49" charset="0"/>
              </a:rPr>
              <a:t>dll</a:t>
            </a:r>
            <a:r>
              <a:rPr lang="en-GB" sz="2000" dirty="0"/>
              <a:t> assembly file</a:t>
            </a:r>
          </a:p>
          <a:p>
            <a:pPr lvl="1"/>
            <a:r>
              <a:rPr lang="en-GB" sz="2000" dirty="0"/>
              <a:t>See the </a:t>
            </a:r>
            <a:r>
              <a:rPr lang="en-GB" sz="2000" dirty="0" err="1" smtClean="0">
                <a:latin typeface="Lucida Console" pitchFamily="49" charset="0"/>
              </a:rPr>
              <a:t>SingleFileAssembly</a:t>
            </a:r>
            <a:r>
              <a:rPr lang="en-GB" sz="2000" dirty="0" smtClean="0"/>
              <a:t> </a:t>
            </a:r>
            <a:r>
              <a:rPr lang="en-GB" sz="2000" dirty="0"/>
              <a:t>demo folder</a:t>
            </a:r>
          </a:p>
          <a:p>
            <a:endParaRPr lang="en-GB" sz="2400" dirty="0"/>
          </a:p>
        </p:txBody>
      </p:sp>
      <p:sp>
        <p:nvSpPr>
          <p:cNvPr id="1249284" name="Rectangle 4"/>
          <p:cNvSpPr>
            <a:spLocks noChangeArrowheads="1"/>
          </p:cNvSpPr>
          <p:nvPr/>
        </p:nvSpPr>
        <p:spPr bwMode="auto">
          <a:xfrm>
            <a:off x="153988" y="2794688"/>
            <a:ext cx="2986087" cy="1593850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/>
          <a:lstStyle/>
          <a:p>
            <a:pPr algn="l" defTabSz="739775"/>
            <a:r>
              <a:rPr lang="en-US" sz="1200"/>
              <a:t>public class MyHelloClass</a:t>
            </a:r>
          </a:p>
          <a:p>
            <a:pPr algn="l" defTabSz="739775"/>
            <a:r>
              <a:rPr lang="en-US" sz="1200"/>
              <a:t>{</a:t>
            </a:r>
          </a:p>
          <a:p>
            <a:pPr algn="l" defTabSz="739775"/>
            <a:r>
              <a:rPr lang="en-US" sz="1200"/>
              <a:t> public static void SayHello()</a:t>
            </a:r>
          </a:p>
          <a:p>
            <a:pPr algn="l" defTabSz="739775"/>
            <a:r>
              <a:rPr lang="en-US" sz="1200"/>
              <a:t> {</a:t>
            </a:r>
          </a:p>
          <a:p>
            <a:pPr algn="l" defTabSz="739775"/>
            <a:r>
              <a:rPr lang="en-US" sz="1200"/>
              <a:t>  Console.WriteLine("Hello!");</a:t>
            </a:r>
          </a:p>
          <a:p>
            <a:pPr algn="l" defTabSz="739775"/>
            <a:r>
              <a:rPr lang="en-US" sz="1200"/>
              <a:t> }</a:t>
            </a:r>
          </a:p>
          <a:p>
            <a:pPr algn="l" defTabSz="739775"/>
            <a:r>
              <a:rPr lang="en-US" sz="1200"/>
              <a:t>}</a:t>
            </a:r>
          </a:p>
          <a:p>
            <a:pPr algn="l" defTabSz="739775"/>
            <a:r>
              <a:rPr lang="en-US" sz="1200"/>
              <a:t>               </a:t>
            </a:r>
            <a:r>
              <a:rPr lang="en-US" sz="1200" u="sng"/>
              <a:t>MyHelloClass.cs</a:t>
            </a:r>
          </a:p>
        </p:txBody>
      </p:sp>
      <p:sp>
        <p:nvSpPr>
          <p:cNvPr id="1249285" name="Rectangle 5"/>
          <p:cNvSpPr>
            <a:spLocks noChangeArrowheads="1"/>
          </p:cNvSpPr>
          <p:nvPr/>
        </p:nvSpPr>
        <p:spPr bwMode="auto">
          <a:xfrm>
            <a:off x="3322638" y="2794688"/>
            <a:ext cx="2782887" cy="1593850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/>
          <a:lstStyle/>
          <a:p>
            <a:pPr algn="l" defTabSz="739775"/>
            <a:r>
              <a:rPr lang="en-US" sz="1200"/>
              <a:t>public class MyByeClass</a:t>
            </a:r>
          </a:p>
          <a:p>
            <a:pPr algn="l" defTabSz="739775"/>
            <a:r>
              <a:rPr lang="en-US" sz="1200"/>
              <a:t>{</a:t>
            </a:r>
          </a:p>
          <a:p>
            <a:pPr algn="l" defTabSz="739775"/>
            <a:r>
              <a:rPr lang="en-US" sz="1200"/>
              <a:t> public static void SayBye()</a:t>
            </a:r>
          </a:p>
          <a:p>
            <a:pPr algn="l" defTabSz="739775"/>
            <a:r>
              <a:rPr lang="en-US" sz="1200"/>
              <a:t> {</a:t>
            </a:r>
          </a:p>
          <a:p>
            <a:pPr algn="l" defTabSz="739775"/>
            <a:r>
              <a:rPr lang="en-US" sz="1200"/>
              <a:t>  Console.WriteLine("Bye!");</a:t>
            </a:r>
          </a:p>
          <a:p>
            <a:pPr algn="l" defTabSz="739775"/>
            <a:r>
              <a:rPr lang="en-US" sz="1200"/>
              <a:t> }</a:t>
            </a:r>
          </a:p>
          <a:p>
            <a:pPr algn="l" defTabSz="739775"/>
            <a:r>
              <a:rPr lang="en-US" sz="1200"/>
              <a:t>}</a:t>
            </a:r>
          </a:p>
          <a:p>
            <a:pPr algn="l" defTabSz="739775"/>
            <a:r>
              <a:rPr lang="en-US" sz="1200"/>
              <a:t>               </a:t>
            </a:r>
            <a:r>
              <a:rPr lang="en-US" sz="1200" u="sng"/>
              <a:t>MyByeClass.cs</a:t>
            </a:r>
          </a:p>
        </p:txBody>
      </p:sp>
      <p:sp>
        <p:nvSpPr>
          <p:cNvPr id="1249286" name="Rectangle 6"/>
          <p:cNvSpPr>
            <a:spLocks noChangeArrowheads="1"/>
          </p:cNvSpPr>
          <p:nvPr/>
        </p:nvSpPr>
        <p:spPr bwMode="auto">
          <a:xfrm>
            <a:off x="6291263" y="2794688"/>
            <a:ext cx="2617787" cy="1593850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/>
          <a:lstStyle/>
          <a:p>
            <a:pPr algn="l" defTabSz="739775"/>
            <a:r>
              <a:rPr lang="en-US" sz="1200"/>
              <a:t>public class MyMainClass</a:t>
            </a:r>
          </a:p>
          <a:p>
            <a:pPr algn="l" defTabSz="739775"/>
            <a:r>
              <a:rPr lang="en-US" sz="1200"/>
              <a:t>{</a:t>
            </a:r>
          </a:p>
          <a:p>
            <a:pPr algn="l" defTabSz="739775"/>
            <a:r>
              <a:rPr lang="en-US" sz="1200"/>
              <a:t> public static void Main()</a:t>
            </a:r>
          </a:p>
          <a:p>
            <a:pPr algn="l" defTabSz="739775"/>
            <a:r>
              <a:rPr lang="en-US" sz="1200"/>
              <a:t> {</a:t>
            </a:r>
          </a:p>
          <a:p>
            <a:pPr algn="l" defTabSz="739775"/>
            <a:r>
              <a:rPr lang="en-US" sz="1200"/>
              <a:t>  MyHelloClass.SayHello();</a:t>
            </a:r>
          </a:p>
          <a:p>
            <a:pPr algn="l" defTabSz="739775"/>
            <a:r>
              <a:rPr lang="en-US" sz="1200"/>
              <a:t>  MyByeClass.SayBye();</a:t>
            </a:r>
          </a:p>
          <a:p>
            <a:pPr algn="l" defTabSz="739775"/>
            <a:r>
              <a:rPr lang="en-US" sz="1200"/>
              <a:t> }</a:t>
            </a:r>
          </a:p>
          <a:p>
            <a:pPr algn="l" defTabSz="739775"/>
            <a:r>
              <a:rPr lang="en-US" sz="1200"/>
              <a:t>}           </a:t>
            </a:r>
            <a:r>
              <a:rPr lang="en-US" sz="1200" u="sng"/>
              <a:t>MyMainClass.cs</a:t>
            </a:r>
          </a:p>
        </p:txBody>
      </p:sp>
      <p:grpSp>
        <p:nvGrpSpPr>
          <p:cNvPr id="1249293" name="Group 13"/>
          <p:cNvGrpSpPr>
            <a:grpSpLocks/>
          </p:cNvGrpSpPr>
          <p:nvPr/>
        </p:nvGrpSpPr>
        <p:grpSpPr bwMode="auto">
          <a:xfrm>
            <a:off x="1562100" y="4444100"/>
            <a:ext cx="6086475" cy="466725"/>
            <a:chOff x="984" y="2994"/>
            <a:chExt cx="3834" cy="294"/>
          </a:xfrm>
        </p:grpSpPr>
        <p:sp>
          <p:nvSpPr>
            <p:cNvPr id="1249291" name="Freeform 11"/>
            <p:cNvSpPr>
              <a:spLocks/>
            </p:cNvSpPr>
            <p:nvPr/>
          </p:nvSpPr>
          <p:spPr bwMode="auto">
            <a:xfrm>
              <a:off x="984" y="2994"/>
              <a:ext cx="3834" cy="144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6" y="144"/>
                </a:cxn>
                <a:cxn ang="0">
                  <a:pos x="3834" y="144"/>
                </a:cxn>
                <a:cxn ang="0">
                  <a:pos x="3834" y="0"/>
                </a:cxn>
              </a:cxnLst>
              <a:rect l="0" t="0" r="r" b="b"/>
              <a:pathLst>
                <a:path w="3834" h="144">
                  <a:moveTo>
                    <a:pt x="0" y="6"/>
                  </a:moveTo>
                  <a:lnTo>
                    <a:pt x="6" y="144"/>
                  </a:lnTo>
                  <a:lnTo>
                    <a:pt x="3834" y="144"/>
                  </a:lnTo>
                  <a:lnTo>
                    <a:pt x="3834" y="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249292" name="Line 12"/>
            <p:cNvSpPr>
              <a:spLocks noChangeShapeType="1"/>
            </p:cNvSpPr>
            <p:nvPr/>
          </p:nvSpPr>
          <p:spPr bwMode="auto">
            <a:xfrm>
              <a:off x="2910" y="3001"/>
              <a:ext cx="0" cy="2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E667BF6-6A6D-4D64-9740-FEE125241B1E}" type="slidenum">
              <a:rPr lang="en-GB"/>
              <a:pPr/>
              <a:t>6</a:t>
            </a:fld>
            <a:endParaRPr lang="en-GB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288" y="4922701"/>
            <a:ext cx="64484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49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We've already seen how to use </a:t>
            </a:r>
            <a:r>
              <a:rPr lang="en-GB" sz="2400" dirty="0" err="1"/>
              <a:t>ildasm</a:t>
            </a:r>
            <a:r>
              <a:rPr lang="en-GB" sz="2400" dirty="0"/>
              <a:t> to view the MSIL for an </a:t>
            </a:r>
            <a:r>
              <a:rPr lang="en-GB" sz="2400" dirty="0" smtClean="0"/>
              <a:t>assembly</a:t>
            </a:r>
          </a:p>
          <a:p>
            <a:pPr lvl="1"/>
            <a:endParaRPr lang="en-GB" sz="2000" dirty="0"/>
          </a:p>
          <a:p>
            <a:r>
              <a:rPr lang="en-GB" sz="2400" dirty="0"/>
              <a:t>Assemblies also contain metadata</a:t>
            </a:r>
          </a:p>
          <a:p>
            <a:pPr lvl="1"/>
            <a:r>
              <a:rPr lang="en-GB" sz="2000" dirty="0"/>
              <a:t>Describes the types that are defined in the assembly</a:t>
            </a:r>
          </a:p>
          <a:p>
            <a:pPr lvl="1"/>
            <a:r>
              <a:rPr lang="en-GB" sz="2000" dirty="0"/>
              <a:t>Also contains references to other types that our assembly uses, from other </a:t>
            </a:r>
            <a:r>
              <a:rPr lang="en-GB" sz="2000" dirty="0" smtClean="0"/>
              <a:t>assemblies</a:t>
            </a:r>
          </a:p>
          <a:p>
            <a:pPr lvl="1"/>
            <a:endParaRPr lang="en-GB" sz="2000" dirty="0"/>
          </a:p>
          <a:p>
            <a:r>
              <a:rPr lang="en-GB" sz="2400" dirty="0"/>
              <a:t>To view full metadata for an assembly, use the /</a:t>
            </a:r>
            <a:r>
              <a:rPr lang="en-GB" sz="2400" dirty="0">
                <a:latin typeface="Lucida Console" pitchFamily="49" charset="0"/>
              </a:rPr>
              <a:t>adv</a:t>
            </a:r>
            <a:r>
              <a:rPr lang="en-GB" sz="2400" dirty="0"/>
              <a:t> switch with </a:t>
            </a:r>
            <a:r>
              <a:rPr lang="en-GB" sz="2400" dirty="0" err="1"/>
              <a:t>ildasm</a:t>
            </a:r>
            <a:r>
              <a:rPr lang="en-GB" sz="2400" dirty="0"/>
              <a:t>:</a:t>
            </a:r>
          </a:p>
        </p:txBody>
      </p:sp>
      <p:sp>
        <p:nvSpPr>
          <p:cNvPr id="125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Viewing Full Metadata </a:t>
            </a:r>
            <a:r>
              <a:rPr lang="en-GB" sz="2800"/>
              <a:t>(1 of 4)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3BDD146-74D1-40E4-A2EC-1EDCADBE48C0}" type="slidenum">
              <a:rPr lang="en-GB"/>
              <a:pPr/>
              <a:t>7</a:t>
            </a:fld>
            <a:endParaRPr lang="en-GB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5213330"/>
            <a:ext cx="64484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In </a:t>
            </a:r>
            <a:r>
              <a:rPr lang="en-GB" sz="2400" dirty="0" err="1"/>
              <a:t>ildasm</a:t>
            </a:r>
            <a:r>
              <a:rPr lang="en-GB" sz="2400" dirty="0"/>
              <a:t>, select </a:t>
            </a:r>
            <a:r>
              <a:rPr lang="en-GB" sz="2400" dirty="0">
                <a:latin typeface="Lucida Console" pitchFamily="49" charset="0"/>
              </a:rPr>
              <a:t>View</a:t>
            </a:r>
            <a:r>
              <a:rPr lang="en-GB" sz="2400" dirty="0"/>
              <a:t> | </a:t>
            </a:r>
            <a:r>
              <a:rPr lang="en-GB" sz="2400" dirty="0" err="1">
                <a:latin typeface="Lucida Console" pitchFamily="49" charset="0"/>
              </a:rPr>
              <a:t>MetaInfo</a:t>
            </a:r>
            <a:r>
              <a:rPr lang="en-GB" sz="2400" dirty="0"/>
              <a:t> | </a:t>
            </a:r>
            <a:r>
              <a:rPr lang="en-GB" sz="2400" dirty="0" smtClean="0">
                <a:latin typeface="Lucida Console" pitchFamily="49" charset="0"/>
              </a:rPr>
              <a:t>Show!</a:t>
            </a:r>
          </a:p>
          <a:p>
            <a:pPr lvl="1"/>
            <a:endParaRPr lang="en-GB" sz="2000" dirty="0">
              <a:latin typeface="Lucida Console" pitchFamily="49" charset="0"/>
            </a:endParaRPr>
          </a:p>
          <a:p>
            <a:r>
              <a:rPr lang="en-GB" sz="2400" dirty="0"/>
              <a:t>.NET module metadata: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Assembly metadata:</a:t>
            </a:r>
          </a:p>
        </p:txBody>
      </p:sp>
      <p:sp>
        <p:nvSpPr>
          <p:cNvPr id="126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Viewing Full Metadata </a:t>
            </a:r>
            <a:r>
              <a:rPr lang="en-GB" sz="2800"/>
              <a:t>(2 of 4)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3CA7E08-D027-4BA5-91C9-3DE32A2FDF3D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1269765" name="Rectangle 5"/>
          <p:cNvSpPr>
            <a:spLocks noChangeArrowheads="1"/>
          </p:cNvSpPr>
          <p:nvPr/>
        </p:nvSpPr>
        <p:spPr bwMode="auto">
          <a:xfrm>
            <a:off x="849313" y="2524540"/>
            <a:ext cx="7818437" cy="669925"/>
          </a:xfrm>
          <a:prstGeom prst="rect">
            <a:avLst/>
          </a:prstGeom>
          <a:solidFill>
            <a:srgbClr val="CCC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algn="l" defTabSz="739775"/>
            <a:r>
              <a:rPr lang="en-US" sz="1200" dirty="0" err="1"/>
              <a:t>ScopeName</a:t>
            </a:r>
            <a:r>
              <a:rPr lang="en-US" sz="1200" dirty="0"/>
              <a:t> : </a:t>
            </a:r>
            <a:r>
              <a:rPr lang="en-US" sz="1200" dirty="0" smtClean="0"/>
              <a:t>SingleFileAssembly.exe                  -- </a:t>
            </a:r>
            <a:r>
              <a:rPr lang="en-US" sz="1000" dirty="0"/>
              <a:t>Name of .NET module</a:t>
            </a:r>
          </a:p>
          <a:p>
            <a:pPr algn="l" defTabSz="739775"/>
            <a:r>
              <a:rPr lang="en-US" sz="1200" dirty="0"/>
              <a:t>MVID      : </a:t>
            </a:r>
            <a:r>
              <a:rPr lang="en-GB" sz="1200" dirty="0"/>
              <a:t>{779CA42B-5FA0-40F6-A12F-C024B82F5734}</a:t>
            </a:r>
            <a:r>
              <a:rPr lang="en-US" sz="1200" dirty="0" smtClean="0"/>
              <a:t>  </a:t>
            </a:r>
            <a:r>
              <a:rPr lang="en-US" sz="1200" dirty="0"/>
              <a:t>--</a:t>
            </a:r>
            <a:r>
              <a:rPr lang="en-US" sz="1200" i="1" dirty="0"/>
              <a:t> </a:t>
            </a:r>
            <a:r>
              <a:rPr lang="en-US" sz="1000" dirty="0"/>
              <a:t>Unique Module version ID</a:t>
            </a:r>
          </a:p>
        </p:txBody>
      </p:sp>
      <p:sp>
        <p:nvSpPr>
          <p:cNvPr id="1269768" name="Rectangle 8"/>
          <p:cNvSpPr>
            <a:spLocks noChangeArrowheads="1"/>
          </p:cNvSpPr>
          <p:nvPr/>
        </p:nvSpPr>
        <p:spPr bwMode="auto">
          <a:xfrm>
            <a:off x="849313" y="4094973"/>
            <a:ext cx="7818437" cy="2178236"/>
          </a:xfrm>
          <a:prstGeom prst="rect">
            <a:avLst/>
          </a:prstGeom>
          <a:solidFill>
            <a:srgbClr val="CCC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algn="l" defTabSz="739775"/>
            <a:r>
              <a:rPr lang="en-US" sz="1200" dirty="0"/>
              <a:t>Assembly</a:t>
            </a:r>
          </a:p>
          <a:p>
            <a:pPr algn="l" defTabSz="739775"/>
            <a:r>
              <a:rPr lang="en-US" sz="1200" dirty="0"/>
              <a:t>-------------------------------------------</a:t>
            </a:r>
          </a:p>
          <a:p>
            <a:pPr algn="l" defTabSz="739775"/>
            <a:r>
              <a:rPr lang="en-US" sz="1200" dirty="0"/>
              <a:t>  Token: 0x20000001                                 -- </a:t>
            </a:r>
            <a:r>
              <a:rPr lang="en-US" sz="1000" dirty="0"/>
              <a:t>Unique token for item of metadata</a:t>
            </a:r>
            <a:r>
              <a:rPr lang="en-US" sz="1200" dirty="0"/>
              <a:t>                          </a:t>
            </a:r>
          </a:p>
          <a:p>
            <a:pPr algn="l" defTabSz="739775"/>
            <a:r>
              <a:rPr lang="en-US" sz="1200" dirty="0"/>
              <a:t>  Name : </a:t>
            </a:r>
            <a:r>
              <a:rPr lang="en-US" sz="1200" dirty="0" err="1" smtClean="0"/>
              <a:t>SingleFileAssembly</a:t>
            </a:r>
            <a:r>
              <a:rPr lang="en-US" sz="1200" dirty="0" smtClean="0"/>
              <a:t>                         -- </a:t>
            </a:r>
            <a:r>
              <a:rPr lang="en-US" sz="1000" dirty="0"/>
              <a:t>Name of assembly</a:t>
            </a:r>
          </a:p>
          <a:p>
            <a:pPr algn="l" defTabSz="739775"/>
            <a:r>
              <a:rPr lang="en-US" sz="1200" dirty="0"/>
              <a:t>  Public Key    :                                   -- </a:t>
            </a:r>
            <a:r>
              <a:rPr lang="en-US" sz="1000" dirty="0"/>
              <a:t>Public key used to sign assembly</a:t>
            </a:r>
          </a:p>
          <a:p>
            <a:pPr algn="l" defTabSz="739775"/>
            <a:r>
              <a:rPr lang="en-US" sz="1200" dirty="0"/>
              <a:t>  Major Version: 0x00000000                         -- </a:t>
            </a:r>
            <a:r>
              <a:rPr lang="en-US" sz="1000" dirty="0"/>
              <a:t>The Major Version, Minor Version,</a:t>
            </a:r>
            <a:endParaRPr lang="en-US" sz="1200" dirty="0"/>
          </a:p>
          <a:p>
            <a:pPr algn="l" defTabSz="739775"/>
            <a:r>
              <a:rPr lang="en-US" sz="1200" dirty="0"/>
              <a:t>  Minor Version: 0x00000000                            </a:t>
            </a:r>
            <a:r>
              <a:rPr lang="en-US" sz="1000" dirty="0"/>
              <a:t>Build Number and Revision Number</a:t>
            </a:r>
          </a:p>
          <a:p>
            <a:pPr algn="l" defTabSz="739775"/>
            <a:r>
              <a:rPr lang="en-US" sz="1200" dirty="0"/>
              <a:t>  Build Number: 0x00000000                             </a:t>
            </a:r>
            <a:r>
              <a:rPr lang="en-US" sz="1000" dirty="0"/>
              <a:t>define a 4-part version number</a:t>
            </a:r>
            <a:endParaRPr lang="en-US" sz="1200" dirty="0"/>
          </a:p>
          <a:p>
            <a:pPr algn="l" defTabSz="739775"/>
            <a:r>
              <a:rPr lang="en-US" sz="1200" dirty="0"/>
              <a:t>  Revision Number: 0x00000000                          </a:t>
            </a:r>
            <a:r>
              <a:rPr lang="en-US" sz="1000" dirty="0"/>
              <a:t>for this assembly (see later)</a:t>
            </a:r>
            <a:endParaRPr lang="en-US" sz="1200" dirty="0"/>
          </a:p>
          <a:p>
            <a:pPr algn="l" defTabSz="739775"/>
            <a:r>
              <a:rPr lang="en-US" sz="1200" dirty="0"/>
              <a:t>  Locale: &lt;null&gt;                                    -- </a:t>
            </a:r>
            <a:r>
              <a:rPr lang="en-US" sz="1000" dirty="0"/>
              <a:t>Allows for </a:t>
            </a:r>
            <a:r>
              <a:rPr lang="en-US" sz="1000" dirty="0" smtClean="0"/>
              <a:t>localization</a:t>
            </a:r>
          </a:p>
          <a:p>
            <a:pPr algn="l" defTabSz="739775"/>
            <a:r>
              <a:rPr lang="en-US" sz="1000" dirty="0" smtClean="0"/>
              <a:t>  …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Metadata about types defined in this assembly:</a:t>
            </a:r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127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Viewing Full Metadata </a:t>
            </a:r>
            <a:r>
              <a:rPr lang="en-GB" sz="2800"/>
              <a:t>(3 of 4)</a:t>
            </a:r>
          </a:p>
        </p:txBody>
      </p:sp>
      <p:sp>
        <p:nvSpPr>
          <p:cNvPr id="1271812" name="Rectangle 4"/>
          <p:cNvSpPr>
            <a:spLocks noChangeArrowheads="1"/>
          </p:cNvSpPr>
          <p:nvPr/>
        </p:nvSpPr>
        <p:spPr bwMode="auto">
          <a:xfrm>
            <a:off x="477838" y="1658679"/>
            <a:ext cx="8189912" cy="5050470"/>
          </a:xfrm>
          <a:prstGeom prst="rect">
            <a:avLst/>
          </a:prstGeom>
          <a:solidFill>
            <a:srgbClr val="CCC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algn="l" defTabSz="739775"/>
            <a:r>
              <a:rPr lang="en-US" sz="1200" dirty="0" err="1"/>
              <a:t>TypeDef</a:t>
            </a:r>
            <a:r>
              <a:rPr lang="en-US" sz="1200" dirty="0"/>
              <a:t> </a:t>
            </a:r>
            <a:r>
              <a:rPr lang="en-US" sz="1200" dirty="0" smtClean="0"/>
              <a:t>#2 </a:t>
            </a:r>
            <a:r>
              <a:rPr lang="en-US" sz="1200" dirty="0"/>
              <a:t>(</a:t>
            </a:r>
            <a:r>
              <a:rPr lang="en-US" sz="1200" dirty="0" smtClean="0"/>
              <a:t>02000003)</a:t>
            </a:r>
            <a:endParaRPr lang="en-US" sz="1200" dirty="0"/>
          </a:p>
          <a:p>
            <a:pPr algn="l" defTabSz="739775"/>
            <a:r>
              <a:rPr lang="en-US" sz="1200" dirty="0"/>
              <a:t>-------------------------------------------------------</a:t>
            </a:r>
          </a:p>
          <a:p>
            <a:pPr algn="l" defTabSz="739775"/>
            <a:r>
              <a:rPr lang="en-US" sz="1200" dirty="0"/>
              <a:t>  </a:t>
            </a:r>
            <a:r>
              <a:rPr lang="en-US" sz="1200" dirty="0" err="1"/>
              <a:t>TypDefName</a:t>
            </a:r>
            <a:r>
              <a:rPr lang="en-US" sz="1200" dirty="0"/>
              <a:t>: </a:t>
            </a:r>
            <a:r>
              <a:rPr lang="en-US" sz="1200" dirty="0" err="1"/>
              <a:t>MyHelloClass</a:t>
            </a:r>
            <a:r>
              <a:rPr lang="en-US" sz="1200" dirty="0"/>
              <a:t>  (</a:t>
            </a:r>
            <a:r>
              <a:rPr lang="en-US" sz="1200" dirty="0" smtClean="0"/>
              <a:t>02000003)</a:t>
            </a:r>
            <a:endParaRPr lang="en-US" sz="1200" dirty="0"/>
          </a:p>
          <a:p>
            <a:pPr algn="l" defTabSz="739775"/>
            <a:r>
              <a:rPr lang="en-US" sz="1200" dirty="0"/>
              <a:t>  Flags     : [Public] [</a:t>
            </a:r>
            <a:r>
              <a:rPr lang="en-US" sz="1200" dirty="0" err="1"/>
              <a:t>AutoLayout</a:t>
            </a:r>
            <a:r>
              <a:rPr lang="en-US" sz="1200" dirty="0"/>
              <a:t>] [Class] [</a:t>
            </a:r>
            <a:r>
              <a:rPr lang="en-US" sz="1200" dirty="0" err="1"/>
              <a:t>AnsiClass</a:t>
            </a:r>
            <a:r>
              <a:rPr lang="en-US" sz="1200" dirty="0"/>
              <a:t>] [</a:t>
            </a:r>
            <a:r>
              <a:rPr lang="en-US" sz="1200" dirty="0" err="1"/>
              <a:t>BeforeFieldInit</a:t>
            </a:r>
            <a:r>
              <a:rPr lang="en-US" sz="1200" dirty="0"/>
              <a:t>] (00100001)</a:t>
            </a:r>
          </a:p>
          <a:p>
            <a:pPr algn="l" defTabSz="739775"/>
            <a:r>
              <a:rPr lang="en-US" sz="1200" dirty="0"/>
              <a:t>  Extends   : 01000001 [</a:t>
            </a:r>
            <a:r>
              <a:rPr lang="en-US" sz="1200" dirty="0" err="1"/>
              <a:t>TypeRef</a:t>
            </a:r>
            <a:r>
              <a:rPr lang="en-US" sz="1200" dirty="0"/>
              <a:t>] </a:t>
            </a:r>
            <a:r>
              <a:rPr lang="en-US" sz="1200" dirty="0" err="1"/>
              <a:t>System.Object</a:t>
            </a:r>
            <a:endParaRPr lang="en-US" sz="1200" dirty="0"/>
          </a:p>
          <a:p>
            <a:pPr algn="l" defTabSz="739775"/>
            <a:r>
              <a:rPr lang="en-US" sz="1200" dirty="0"/>
              <a:t>  Method #1 </a:t>
            </a:r>
            <a:r>
              <a:rPr lang="en-GB" sz="1200" dirty="0" smtClean="0"/>
              <a:t>(06000003)</a:t>
            </a:r>
            <a:endParaRPr lang="en-US" sz="1200" dirty="0"/>
          </a:p>
          <a:p>
            <a:pPr algn="l" defTabSz="739775"/>
            <a:r>
              <a:rPr lang="en-US" sz="1200" dirty="0"/>
              <a:t>  -------------------------------------------------------</a:t>
            </a:r>
          </a:p>
          <a:p>
            <a:pPr algn="l" defTabSz="739775"/>
            <a:r>
              <a:rPr lang="en-US" sz="1200" dirty="0"/>
              <a:t>    </a:t>
            </a:r>
            <a:r>
              <a:rPr lang="en-US" sz="1200" dirty="0" err="1"/>
              <a:t>MethodName</a:t>
            </a:r>
            <a:r>
              <a:rPr lang="en-US" sz="1200" dirty="0"/>
              <a:t>: </a:t>
            </a:r>
            <a:r>
              <a:rPr lang="en-US" sz="1200" dirty="0" err="1"/>
              <a:t>SayHello</a:t>
            </a:r>
            <a:r>
              <a:rPr lang="en-US" sz="1200" dirty="0"/>
              <a:t> (</a:t>
            </a:r>
            <a:r>
              <a:rPr lang="en-US" sz="1200" dirty="0" smtClean="0"/>
              <a:t>06000003)</a:t>
            </a:r>
            <a:endParaRPr lang="en-US" sz="1200" dirty="0"/>
          </a:p>
          <a:p>
            <a:pPr algn="l" defTabSz="739775"/>
            <a:r>
              <a:rPr lang="en-US" sz="1200" dirty="0"/>
              <a:t>    Flags     : [Public] [Static] [</a:t>
            </a:r>
            <a:r>
              <a:rPr lang="en-US" sz="1200" dirty="0" err="1"/>
              <a:t>HideBySig</a:t>
            </a:r>
            <a:r>
              <a:rPr lang="en-US" sz="1200" dirty="0"/>
              <a:t>] [</a:t>
            </a:r>
            <a:r>
              <a:rPr lang="en-US" sz="1200" dirty="0" err="1"/>
              <a:t>ReuseSlot</a:t>
            </a:r>
            <a:r>
              <a:rPr lang="en-US" sz="1200" dirty="0"/>
              <a:t>]  (00000096)</a:t>
            </a:r>
          </a:p>
          <a:p>
            <a:pPr algn="l" defTabSz="739775"/>
            <a:r>
              <a:rPr lang="en-US" sz="1200" dirty="0"/>
              <a:t>    RVA       : </a:t>
            </a:r>
            <a:r>
              <a:rPr lang="en-US" sz="1200" dirty="0" smtClean="0"/>
              <a:t>0x00002066</a:t>
            </a:r>
            <a:endParaRPr lang="en-US" sz="1200" dirty="0"/>
          </a:p>
          <a:p>
            <a:pPr algn="l" defTabSz="739775"/>
            <a:r>
              <a:rPr lang="en-US" sz="1200" dirty="0"/>
              <a:t>    </a:t>
            </a:r>
            <a:r>
              <a:rPr lang="en-US" sz="1200" dirty="0" err="1"/>
              <a:t>ImplFlags</a:t>
            </a:r>
            <a:r>
              <a:rPr lang="en-US" sz="1200" dirty="0"/>
              <a:t> : [IL] [Managed]  (00000000)</a:t>
            </a:r>
          </a:p>
          <a:p>
            <a:pPr algn="l" defTabSz="739775"/>
            <a:r>
              <a:rPr lang="en-US" sz="1200" dirty="0"/>
              <a:t>    </a:t>
            </a:r>
            <a:r>
              <a:rPr lang="en-US" sz="1200" dirty="0" err="1"/>
              <a:t>CallCnvntn</a:t>
            </a:r>
            <a:r>
              <a:rPr lang="en-US" sz="1200" dirty="0"/>
              <a:t>: [DEFAULT]</a:t>
            </a:r>
          </a:p>
          <a:p>
            <a:pPr algn="l" defTabSz="739775"/>
            <a:r>
              <a:rPr lang="en-US" sz="1200" dirty="0"/>
              <a:t>    </a:t>
            </a:r>
            <a:r>
              <a:rPr lang="en-US" sz="1200" dirty="0" err="1"/>
              <a:t>ReturnType</a:t>
            </a:r>
            <a:r>
              <a:rPr lang="en-US" sz="1200" dirty="0"/>
              <a:t>: Void</a:t>
            </a:r>
          </a:p>
          <a:p>
            <a:pPr algn="l" defTabSz="739775"/>
            <a:r>
              <a:rPr lang="en-US" sz="1200" dirty="0"/>
              <a:t>    No arguments</a:t>
            </a:r>
            <a:r>
              <a:rPr lang="en-US" sz="1200" dirty="0" smtClean="0"/>
              <a:t>.</a:t>
            </a:r>
          </a:p>
          <a:p>
            <a:pPr algn="l" defTabSz="739775"/>
            <a:endParaRPr lang="en-US" sz="1200" dirty="0"/>
          </a:p>
          <a:p>
            <a:pPr algn="l" defTabSz="739775"/>
            <a:r>
              <a:rPr lang="en-US" sz="1200" dirty="0"/>
              <a:t>  Method #</a:t>
            </a:r>
            <a:r>
              <a:rPr lang="en-US" sz="1200" dirty="0" smtClean="0"/>
              <a:t>2 </a:t>
            </a:r>
            <a:r>
              <a:rPr lang="en-GB" sz="1200" dirty="0" smtClean="0"/>
              <a:t>(06000004)</a:t>
            </a:r>
            <a:r>
              <a:rPr lang="en-US" sz="1200" dirty="0" smtClean="0"/>
              <a:t> </a:t>
            </a:r>
            <a:endParaRPr lang="en-US" sz="1200" dirty="0"/>
          </a:p>
          <a:p>
            <a:pPr algn="l" defTabSz="739775"/>
            <a:r>
              <a:rPr lang="en-US" sz="1200" dirty="0"/>
              <a:t>  -------------------------------------------------------</a:t>
            </a:r>
          </a:p>
          <a:p>
            <a:pPr algn="l" defTabSz="739775"/>
            <a:r>
              <a:rPr lang="en-US" sz="1200" dirty="0"/>
              <a:t>    </a:t>
            </a:r>
            <a:r>
              <a:rPr lang="en-US" sz="1200" dirty="0" err="1"/>
              <a:t>MethodName</a:t>
            </a:r>
            <a:r>
              <a:rPr lang="en-US" sz="1200" dirty="0"/>
              <a:t>: .</a:t>
            </a:r>
            <a:r>
              <a:rPr lang="en-US" sz="1200" dirty="0" err="1"/>
              <a:t>ctor</a:t>
            </a:r>
            <a:r>
              <a:rPr lang="en-US" sz="1200" dirty="0"/>
              <a:t> (</a:t>
            </a:r>
            <a:r>
              <a:rPr lang="en-US" sz="1200" dirty="0" smtClean="0"/>
              <a:t>06000004)</a:t>
            </a:r>
            <a:endParaRPr lang="en-US" sz="1200" dirty="0"/>
          </a:p>
          <a:p>
            <a:pPr algn="l" defTabSz="739775"/>
            <a:r>
              <a:rPr lang="en-US" sz="1200" dirty="0"/>
              <a:t>    Flags     : [Public] [</a:t>
            </a:r>
            <a:r>
              <a:rPr lang="en-US" sz="1200" dirty="0" err="1"/>
              <a:t>HideBySig</a:t>
            </a:r>
            <a:r>
              <a:rPr lang="en-US" sz="1200" dirty="0"/>
              <a:t>] [</a:t>
            </a:r>
            <a:r>
              <a:rPr lang="en-US" sz="1200" dirty="0" err="1"/>
              <a:t>ReuseSlot</a:t>
            </a:r>
            <a:r>
              <a:rPr lang="en-US" sz="1200" dirty="0"/>
              <a:t>] [</a:t>
            </a:r>
            <a:r>
              <a:rPr lang="en-US" sz="1200" dirty="0" err="1"/>
              <a:t>SpecialName</a:t>
            </a:r>
            <a:r>
              <a:rPr lang="en-US" sz="1200" dirty="0"/>
              <a:t>] [</a:t>
            </a:r>
            <a:r>
              <a:rPr lang="en-US" sz="1200" dirty="0" err="1"/>
              <a:t>RTSpecialName</a:t>
            </a:r>
            <a:r>
              <a:rPr lang="en-US" sz="1200" dirty="0"/>
              <a:t>] </a:t>
            </a:r>
          </a:p>
          <a:p>
            <a:pPr algn="l" defTabSz="739775"/>
            <a:r>
              <a:rPr lang="en-US" sz="1200" dirty="0"/>
              <a:t>                [.</a:t>
            </a:r>
            <a:r>
              <a:rPr lang="en-US" sz="1200" dirty="0" err="1"/>
              <a:t>ctor</a:t>
            </a:r>
            <a:r>
              <a:rPr lang="en-US" sz="1200" dirty="0"/>
              <a:t>]  (00001886)</a:t>
            </a:r>
          </a:p>
          <a:p>
            <a:pPr algn="l" defTabSz="739775"/>
            <a:r>
              <a:rPr lang="en-US" sz="1200" dirty="0"/>
              <a:t>    RVA       : </a:t>
            </a:r>
            <a:r>
              <a:rPr lang="en-US" sz="1200" dirty="0" smtClean="0"/>
              <a:t>0x00002074</a:t>
            </a:r>
            <a:endParaRPr lang="en-US" sz="1200" dirty="0"/>
          </a:p>
          <a:p>
            <a:pPr algn="l" defTabSz="739775"/>
            <a:r>
              <a:rPr lang="en-US" sz="1200" dirty="0"/>
              <a:t>    </a:t>
            </a:r>
            <a:r>
              <a:rPr lang="en-US" sz="1200" dirty="0" err="1"/>
              <a:t>ImplFlags</a:t>
            </a:r>
            <a:r>
              <a:rPr lang="en-US" sz="1200" dirty="0"/>
              <a:t> : [IL] [Managed]  (00000000)</a:t>
            </a:r>
          </a:p>
          <a:p>
            <a:pPr algn="l" defTabSz="739775"/>
            <a:r>
              <a:rPr lang="en-US" sz="1200" dirty="0"/>
              <a:t>    </a:t>
            </a:r>
            <a:r>
              <a:rPr lang="en-US" sz="1200" dirty="0" err="1"/>
              <a:t>CallCnvntn</a:t>
            </a:r>
            <a:r>
              <a:rPr lang="en-US" sz="1200" dirty="0"/>
              <a:t>: [DEFAULT]</a:t>
            </a:r>
          </a:p>
          <a:p>
            <a:pPr algn="l" defTabSz="739775"/>
            <a:r>
              <a:rPr lang="en-US" sz="1200" dirty="0"/>
              <a:t>    </a:t>
            </a:r>
            <a:r>
              <a:rPr lang="en-US" sz="1200" dirty="0" err="1"/>
              <a:t>hasThis</a:t>
            </a:r>
            <a:r>
              <a:rPr lang="en-US" sz="1200" dirty="0"/>
              <a:t> </a:t>
            </a:r>
          </a:p>
          <a:p>
            <a:pPr algn="l" defTabSz="739775"/>
            <a:r>
              <a:rPr lang="en-US" sz="1200" dirty="0"/>
              <a:t>    </a:t>
            </a:r>
            <a:r>
              <a:rPr lang="en-US" sz="1200" dirty="0" err="1"/>
              <a:t>ReturnType</a:t>
            </a:r>
            <a:r>
              <a:rPr lang="en-US" sz="1200" dirty="0"/>
              <a:t>: Void</a:t>
            </a:r>
          </a:p>
          <a:p>
            <a:pPr algn="l" defTabSz="739775"/>
            <a:r>
              <a:rPr lang="en-US" sz="1200" dirty="0"/>
              <a:t>    No arguments</a:t>
            </a:r>
          </a:p>
          <a:p>
            <a:pPr algn="l" defTabSz="739775"/>
            <a:r>
              <a:rPr lang="en-US" sz="1200" dirty="0"/>
              <a:t>...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fld id="{13CA7E08-D027-4BA5-91C9-3DE32A2FDF3D}" type="slidenum">
              <a:rPr lang="en-GB"/>
              <a:pPr/>
              <a:t>9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13448</TotalTime>
  <Words>2342</Words>
  <Application>Microsoft Office PowerPoint</Application>
  <PresentationFormat>On-screen Show (4:3)</PresentationFormat>
  <Paragraphs>454</Paragraphs>
  <Slides>33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1_Blends</vt:lpstr>
      <vt:lpstr>Assemblies and Deployment</vt:lpstr>
      <vt:lpstr>Contents</vt:lpstr>
      <vt:lpstr>1. Understanding Assemblies</vt:lpstr>
      <vt:lpstr>What is an Assembly?</vt:lpstr>
      <vt:lpstr>Assembly Manifests</vt:lpstr>
      <vt:lpstr>Creating a Single-File Assembly</vt:lpstr>
      <vt:lpstr>Viewing Full Metadata (1 of 4)</vt:lpstr>
      <vt:lpstr>Viewing Full Metadata (2 of 4)</vt:lpstr>
      <vt:lpstr>Viewing Full Metadata (3 of 4)</vt:lpstr>
      <vt:lpstr>Viewing Full Metadata (4 of 4)</vt:lpstr>
      <vt:lpstr>Creating a Multi-File Assembly (1 of 3)</vt:lpstr>
      <vt:lpstr>Creating a Multi-File Assembly (2 of 3)</vt:lpstr>
      <vt:lpstr>Creating a Multi-File Assembly (3 of 3)</vt:lpstr>
      <vt:lpstr>Viewing Metadata for a Multi-File Assembly</vt:lpstr>
      <vt:lpstr>2. Deploying Private Assemblies</vt:lpstr>
      <vt:lpstr>Creating Apps with Multiple Assemblies</vt:lpstr>
      <vt:lpstr>Deployment Guidelines</vt:lpstr>
      <vt:lpstr>Example: Deploying Private Assemblies</vt:lpstr>
      <vt:lpstr>How the CLR Locates Private Assemblies</vt:lpstr>
      <vt:lpstr>Controlling Assembly Deployment (1 of 2)</vt:lpstr>
      <vt:lpstr>Controlling Assembly Deployment (2 of 2)</vt:lpstr>
      <vt:lpstr>3. Deploying Shared Assemblies</vt:lpstr>
      <vt:lpstr>Shared Assemblies: A Recap</vt:lpstr>
      <vt:lpstr>Creating a Public Key</vt:lpstr>
      <vt:lpstr>Creating a Shared Assembly</vt:lpstr>
      <vt:lpstr>Using the Shared Assembly</vt:lpstr>
      <vt:lpstr>Deploying the Shared Assembly</vt:lpstr>
      <vt:lpstr>Running the Application</vt:lpstr>
      <vt:lpstr>4. Understanding WinMD Files</vt:lpstr>
      <vt:lpstr>Overview of WinMD Files</vt:lpstr>
      <vt:lpstr>Using WinMD Files</vt:lpstr>
      <vt:lpstr>Under the Covers</vt:lpstr>
      <vt:lpstr>Any Questions?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XML</dc:title>
  <dc:creator>Andy Olsen</dc:creator>
  <cp:lastModifiedBy>andyo@olsensoft.com</cp:lastModifiedBy>
  <cp:revision>237</cp:revision>
  <dcterms:created xsi:type="dcterms:W3CDTF">2002-05-03T12:27:39Z</dcterms:created>
  <dcterms:modified xsi:type="dcterms:W3CDTF">2015-09-03T14:32:14Z</dcterms:modified>
</cp:coreProperties>
</file>