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1" r:id="rId3"/>
    <p:sldId id="529" r:id="rId4"/>
    <p:sldId id="530" r:id="rId5"/>
    <p:sldId id="573" r:id="rId6"/>
    <p:sldId id="605" r:id="rId7"/>
    <p:sldId id="628" r:id="rId8"/>
    <p:sldId id="629" r:id="rId9"/>
    <p:sldId id="630" r:id="rId10"/>
    <p:sldId id="627" r:id="rId11"/>
    <p:sldId id="576" r:id="rId12"/>
    <p:sldId id="631" r:id="rId13"/>
    <p:sldId id="632" r:id="rId14"/>
    <p:sldId id="624" r:id="rId15"/>
    <p:sldId id="635" r:id="rId16"/>
    <p:sldId id="633" r:id="rId17"/>
    <p:sldId id="604" r:id="rId18"/>
    <p:sldId id="574" r:id="rId19"/>
    <p:sldId id="606" r:id="rId20"/>
    <p:sldId id="636" r:id="rId21"/>
    <p:sldId id="536" r:id="rId22"/>
    <p:sldId id="590" r:id="rId23"/>
    <p:sldId id="591" r:id="rId24"/>
    <p:sldId id="615" r:id="rId25"/>
    <p:sldId id="616" r:id="rId26"/>
    <p:sldId id="626" r:id="rId27"/>
    <p:sldId id="637" r:id="rId28"/>
    <p:sldId id="639" r:id="rId29"/>
    <p:sldId id="640" r:id="rId30"/>
    <p:sldId id="641" r:id="rId31"/>
    <p:sldId id="642" r:id="rId32"/>
    <p:sldId id="643" r:id="rId33"/>
    <p:sldId id="644" r:id="rId34"/>
    <p:sldId id="646" r:id="rId35"/>
    <p:sldId id="645" r:id="rId36"/>
    <p:sldId id="647" r:id="rId37"/>
    <p:sldId id="648" r:id="rId38"/>
    <p:sldId id="649" r:id="rId39"/>
    <p:sldId id="558" r:id="rId40"/>
    <p:sldId id="621" r:id="rId41"/>
    <p:sldId id="612" r:id="rId42"/>
    <p:sldId id="579" r:id="rId43"/>
    <p:sldId id="613" r:id="rId44"/>
    <p:sldId id="638" r:id="rId45"/>
    <p:sldId id="650" r:id="rId4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FF99"/>
    <a:srgbClr val="CC66FF"/>
    <a:srgbClr val="FFFF00"/>
    <a:srgbClr val="003366"/>
    <a:srgbClr val="B3D9FF"/>
    <a:srgbClr val="CCEC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936" autoAdjust="0"/>
    <p:restoredTop sz="94591" autoAdjust="0"/>
  </p:normalViewPr>
  <p:slideViewPr>
    <p:cSldViewPr snapToGrid="0" showGuides="1">
      <p:cViewPr>
        <p:scale>
          <a:sx n="70" d="100"/>
          <a:sy n="70" d="100"/>
        </p:scale>
        <p:origin x="-762" y="-1032"/>
      </p:cViewPr>
      <p:guideLst>
        <p:guide orient="horz" pos="3349"/>
        <p:guide pos="54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0"/>
    </p:cViewPr>
  </p:sorterViewPr>
  <p:notesViewPr>
    <p:cSldViewPr snapToGrid="0" showGuides="1">
      <p:cViewPr>
        <p:scale>
          <a:sx n="70" d="100"/>
          <a:sy n="70" d="100"/>
        </p:scale>
        <p:origin x="-2664" y="-2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Reflection and Metadata</a:t>
            </a:r>
          </a:p>
        </p:txBody>
      </p:sp>
      <p:sp>
        <p:nvSpPr>
          <p:cNvPr id="71683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4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27233" y="9159281"/>
            <a:ext cx="2209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6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Reflection and Metadata</a:t>
            </a:r>
          </a:p>
        </p:txBody>
      </p:sp>
      <p:sp>
        <p:nvSpPr>
          <p:cNvPr id="3686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69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0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40881" y="9145633"/>
            <a:ext cx="2209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23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3789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1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532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2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 lIns="96103" tIns="48052" rIns="96103" bIns="48052"/>
          <a:lstStyle/>
          <a:p>
            <a:pPr eaLnBrk="1" hangingPunct="1"/>
            <a:endParaRPr lang="en-US" smtClean="0"/>
          </a:p>
        </p:txBody>
      </p:sp>
      <p:sp>
        <p:nvSpPr>
          <p:cNvPr id="53253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 anchor="b"/>
          <a:lstStyle>
            <a:lvl1pPr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B7FA547-A234-4128-852A-25C7CE0C324B}" type="slidenum">
              <a:rPr lang="en-US" sz="1300">
                <a:latin typeface="Arial" charset="0"/>
              </a:rPr>
              <a:pPr algn="r" eaLnBrk="1" hangingPunct="1"/>
              <a:t>16</a:t>
            </a:fld>
            <a:endParaRPr lang="en-US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1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399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9940" name="Notes Placeholder 2"/>
          <p:cNvSpPr>
            <a:spLocks noGrp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</p:spPr>
        <p:txBody>
          <a:bodyPr lIns="96103" tIns="48052" rIns="96103" bIns="48052"/>
          <a:lstStyle/>
          <a:p>
            <a:pPr eaLnBrk="1" hangingPunct="1"/>
            <a:endParaRPr lang="en-US" smtClean="0"/>
          </a:p>
        </p:txBody>
      </p:sp>
      <p:sp>
        <p:nvSpPr>
          <p:cNvPr id="39941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03" tIns="48052" rIns="96103" bIns="48052" anchor="b"/>
          <a:lstStyle>
            <a:lvl1pPr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0438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4019DF10-3193-4C9B-A156-6F33E870124F}" type="slidenum">
              <a:rPr lang="en-US" sz="1300">
                <a:latin typeface="Arial" charset="0"/>
              </a:rPr>
              <a:pPr algn="r" eaLnBrk="1" hangingPunct="1"/>
              <a:t>3</a:t>
            </a:fld>
            <a:endParaRPr lang="en-US" sz="13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Reflection and Metadata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>
                <a:solidFill>
                  <a:schemeClr val="tx2"/>
                </a:solidFill>
              </a:rPr>
              <a:t>Reflection and Metadata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400">
              <a:solidFill>
                <a:srgbClr val="FFC000"/>
              </a:solidFill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6096B63-6910-4B60-AB1C-A150C219DDD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11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30713"/>
            <a:ext cx="56911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1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5099CF8-4B5A-49B6-9CA7-EB66B66508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2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Reflection and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The </a:t>
            </a:r>
            <a:r>
              <a:rPr lang="en-US" altLang="ja-JP" smtClean="0">
                <a:latin typeface="Lucida Console" pitchFamily="49" charset="0"/>
                <a:ea typeface="ＭＳ Ｐゴシック" charset="-128"/>
              </a:rPr>
              <a:t>Assembly</a:t>
            </a:r>
            <a:r>
              <a:rPr lang="en-US" altLang="ja-JP" smtClean="0">
                <a:ea typeface="ＭＳ Ｐゴシック" charset="-128"/>
              </a:rPr>
              <a:t> class has methods that allow you to view the types defined in an assembly</a:t>
            </a:r>
          </a:p>
          <a:p>
            <a:pPr lvl="1" eaLnBrk="1" hangingPunct="1"/>
            <a:r>
              <a:rPr lang="en-GB" altLang="ja-JP" smtClean="0">
                <a:latin typeface="Lucida Console" pitchFamily="49" charset="0"/>
                <a:ea typeface="ＭＳ Ｐゴシック" charset="-128"/>
              </a:rPr>
              <a:t>GetType()</a:t>
            </a:r>
          </a:p>
          <a:p>
            <a:pPr lvl="2" eaLnBrk="1" hangingPunct="1"/>
            <a:r>
              <a:rPr lang="en-US" altLang="ja-JP" smtClean="0">
                <a:ea typeface="ＭＳ Ｐゴシック" charset="-128"/>
              </a:rPr>
              <a:t>Returns a </a:t>
            </a:r>
            <a:r>
              <a:rPr lang="en-US" altLang="ja-JP" smtClean="0">
                <a:latin typeface="Lucida Console" pitchFamily="49" charset="0"/>
                <a:ea typeface="ＭＳ Ｐゴシック" charset="-128"/>
              </a:rPr>
              <a:t>Type</a:t>
            </a:r>
            <a:r>
              <a:rPr lang="en-US" altLang="ja-JP" smtClean="0">
                <a:ea typeface="ＭＳ Ｐゴシック" charset="-128"/>
              </a:rPr>
              <a:t> object for a specified type name in the assembly</a:t>
            </a:r>
            <a:endParaRPr lang="en-GB" altLang="ja-JP" smtClean="0">
              <a:ea typeface="ＭＳ Ｐゴシック" charset="-128"/>
            </a:endParaRPr>
          </a:p>
          <a:p>
            <a:pPr lvl="1" eaLnBrk="1" hangingPunct="1"/>
            <a:r>
              <a:rPr lang="en-GB" altLang="ja-JP" smtClean="0">
                <a:latin typeface="Lucida Console" pitchFamily="49" charset="0"/>
                <a:ea typeface="ＭＳ Ｐゴシック" charset="-128"/>
              </a:rPr>
              <a:t>GetTypes()</a:t>
            </a:r>
          </a:p>
          <a:p>
            <a:pPr lvl="2" eaLnBrk="1" hangingPunct="1"/>
            <a:r>
              <a:rPr lang="en-US" altLang="ja-JP" smtClean="0">
                <a:ea typeface="ＭＳ Ｐゴシック" charset="-128"/>
              </a:rPr>
              <a:t>Returns a </a:t>
            </a:r>
            <a:r>
              <a:rPr lang="en-US" altLang="ja-JP" smtClean="0">
                <a:latin typeface="Lucida Console" pitchFamily="49" charset="0"/>
                <a:ea typeface="ＭＳ Ｐゴシック" charset="-128"/>
              </a:rPr>
              <a:t>Type</a:t>
            </a:r>
            <a:r>
              <a:rPr lang="en-US" altLang="ja-JP" smtClean="0">
                <a:ea typeface="ＭＳ Ｐゴシック" charset="-128"/>
              </a:rPr>
              <a:t> object for every type defined in the assembly</a:t>
            </a:r>
            <a:endParaRPr lang="en-GB" altLang="ja-JP" smtClean="0">
              <a:ea typeface="ＭＳ Ｐゴシック" charset="-128"/>
            </a:endParaRPr>
          </a:p>
          <a:p>
            <a:pPr lvl="1" eaLnBrk="1" hangingPunct="1"/>
            <a:r>
              <a:rPr lang="en-GB" altLang="ja-JP" smtClean="0">
                <a:latin typeface="Lucida Console" pitchFamily="49" charset="0"/>
                <a:ea typeface="ＭＳ Ｐゴシック" charset="-128"/>
              </a:rPr>
              <a:t>GetExportedTypes()</a:t>
            </a:r>
          </a:p>
          <a:p>
            <a:pPr lvl="2" eaLnBrk="1" hangingPunct="1"/>
            <a:r>
              <a:rPr lang="en-US" altLang="ja-JP" smtClean="0">
                <a:ea typeface="ＭＳ Ｐゴシック" charset="-128"/>
              </a:rPr>
              <a:t>Returns a </a:t>
            </a:r>
            <a:r>
              <a:rPr lang="en-US" altLang="ja-JP" smtClean="0">
                <a:latin typeface="Lucida Console" pitchFamily="49" charset="0"/>
                <a:ea typeface="ＭＳ Ｐゴシック" charset="-128"/>
              </a:rPr>
              <a:t>Type</a:t>
            </a:r>
            <a:r>
              <a:rPr lang="en-US" altLang="ja-JP" smtClean="0">
                <a:ea typeface="ＭＳ Ｐゴシック" charset="-128"/>
              </a:rPr>
              <a:t> object for every public type defined in the assembly</a:t>
            </a:r>
            <a:endParaRPr lang="en-GB" altLang="ja-JP" smtClean="0">
              <a:ea typeface="ＭＳ Ｐゴシック" charset="-128"/>
            </a:endParaRPr>
          </a:p>
          <a:p>
            <a:pPr eaLnBrk="1" hangingPunct="1"/>
            <a:r>
              <a:rPr lang="en-GB" smtClean="0"/>
              <a:t>Example:</a:t>
            </a:r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Types in an Assembly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440459B-00CB-4106-A89E-583FE918091B}" type="slidenum">
              <a:rPr lang="en-GB" sz="1200">
                <a:solidFill>
                  <a:schemeClr val="tx2"/>
                </a:solidFill>
              </a:rPr>
              <a:pPr eaLnBrk="1" hangingPunct="1"/>
              <a:t>10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2293" name="Rounded Rectangle 11267"/>
          <p:cNvSpPr>
            <a:spLocks noChangeArrowheads="1"/>
          </p:cNvSpPr>
          <p:nvPr/>
        </p:nvSpPr>
        <p:spPr bwMode="auto">
          <a:xfrm>
            <a:off x="873125" y="4511984"/>
            <a:ext cx="7765908" cy="2107181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using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System.Reflection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…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string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assemblyId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System.Drawing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 </a:t>
            </a:r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version=4.0.0.0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 " +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"culture=neutral,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PublicKeyToken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=b03f5f7f11d50a3a";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Assembly a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Assembly.Load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assemblyId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foreach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(Type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in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a.GetTypes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())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Console.WriteLine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type.FullName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Lucida Console" pitchFamily="49" charset="0"/>
              </a:rPr>
              <a:t>MemberInfo</a:t>
            </a:r>
            <a:r>
              <a:rPr lang="en-US" smtClean="0"/>
              <a:t> class…</a:t>
            </a:r>
          </a:p>
          <a:p>
            <a:pPr lvl="1" eaLnBrk="1" hangingPunct="1"/>
            <a:r>
              <a:rPr lang="en-US" smtClean="0"/>
              <a:t>Abstract base class for all classes that contain reflection info</a:t>
            </a:r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Lucida Console" pitchFamily="49" charset="0"/>
              </a:rPr>
              <a:t>Type</a:t>
            </a:r>
            <a:r>
              <a:rPr lang="en-US" smtClean="0"/>
              <a:t> class…</a:t>
            </a:r>
          </a:p>
          <a:p>
            <a:pPr lvl="1" eaLnBrk="1" hangingPunct="1"/>
            <a:r>
              <a:rPr lang="en-US" smtClean="0"/>
              <a:t>Provides methods/properties describing a type and its behaviour</a:t>
            </a:r>
          </a:p>
          <a:p>
            <a:pPr lvl="1" eaLnBrk="1" hangingPunct="1"/>
            <a:r>
              <a:rPr lang="en-US" smtClean="0"/>
              <a:t>Provides methods listing a type’s members (optionally filtered by using </a:t>
            </a:r>
            <a:r>
              <a:rPr lang="en-US" smtClean="0">
                <a:latin typeface="Lucida Console" pitchFamily="49" charset="0"/>
              </a:rPr>
              <a:t>BindingFlags</a:t>
            </a:r>
            <a:r>
              <a:rPr lang="en-US" smtClean="0"/>
              <a:t>)</a:t>
            </a:r>
          </a:p>
          <a:p>
            <a:pPr eaLnBrk="1" hangingPunct="1"/>
            <a:endParaRPr lang="en-US" smtClean="0"/>
          </a:p>
        </p:txBody>
      </p:sp>
      <p:sp>
        <p:nvSpPr>
          <p:cNvPr id="1331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Examining a Type using Reflection </a:t>
            </a:r>
            <a:r>
              <a:rPr lang="en-US" sz="2800" smtClean="0"/>
              <a:t>(1)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478BC57-3387-4FD5-850E-8D8F4372BC13}" type="slidenum">
              <a:rPr lang="en-GB" sz="1200">
                <a:solidFill>
                  <a:schemeClr val="tx2"/>
                </a:solidFill>
              </a:rPr>
              <a:pPr eaLnBrk="1" hangingPunct="1"/>
              <a:t>11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3316" name="Rectangle 66"/>
          <p:cNvSpPr>
            <a:spLocks noChangeArrowheads="1"/>
          </p:cNvSpPr>
          <p:nvPr/>
        </p:nvSpPr>
        <p:spPr bwMode="auto">
          <a:xfrm>
            <a:off x="3865563" y="3967163"/>
            <a:ext cx="5022850" cy="2805112"/>
          </a:xfrm>
          <a:prstGeom prst="rect">
            <a:avLst/>
          </a:prstGeom>
          <a:solidFill>
            <a:srgbClr val="CCECFF"/>
          </a:solidFill>
          <a:ln w="28575">
            <a:solidFill>
              <a:srgbClr val="969696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Freeform 60"/>
          <p:cNvSpPr>
            <a:spLocks/>
          </p:cNvSpPr>
          <p:nvPr/>
        </p:nvSpPr>
        <p:spPr bwMode="auto">
          <a:xfrm>
            <a:off x="604838" y="3865563"/>
            <a:ext cx="668337" cy="492125"/>
          </a:xfrm>
          <a:custGeom>
            <a:avLst/>
            <a:gdLst>
              <a:gd name="T0" fmla="*/ 0 w 421"/>
              <a:gd name="T1" fmla="*/ 0 h 206"/>
              <a:gd name="T2" fmla="*/ 0 w 421"/>
              <a:gd name="T3" fmla="*/ 492125 h 206"/>
              <a:gd name="T4" fmla="*/ 668337 w 421"/>
              <a:gd name="T5" fmla="*/ 492125 h 2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" h="206">
                <a:moveTo>
                  <a:pt x="0" y="0"/>
                </a:moveTo>
                <a:lnTo>
                  <a:pt x="0" y="206"/>
                </a:lnTo>
                <a:lnTo>
                  <a:pt x="421" y="206"/>
                </a:lnTo>
              </a:path>
            </a:pathLst>
          </a:custGeom>
          <a:noFill/>
          <a:ln w="28575" cap="flat" cmpd="sng">
            <a:solidFill>
              <a:srgbClr val="969696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9" name="Freeform 61"/>
          <p:cNvSpPr>
            <a:spLocks/>
          </p:cNvSpPr>
          <p:nvPr/>
        </p:nvSpPr>
        <p:spPr bwMode="auto">
          <a:xfrm>
            <a:off x="604838" y="4281488"/>
            <a:ext cx="668337" cy="492125"/>
          </a:xfrm>
          <a:custGeom>
            <a:avLst/>
            <a:gdLst>
              <a:gd name="T0" fmla="*/ 0 w 421"/>
              <a:gd name="T1" fmla="*/ 0 h 206"/>
              <a:gd name="T2" fmla="*/ 0 w 421"/>
              <a:gd name="T3" fmla="*/ 492125 h 206"/>
              <a:gd name="T4" fmla="*/ 668337 w 421"/>
              <a:gd name="T5" fmla="*/ 492125 h 2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" h="206">
                <a:moveTo>
                  <a:pt x="0" y="0"/>
                </a:moveTo>
                <a:lnTo>
                  <a:pt x="0" y="206"/>
                </a:lnTo>
                <a:lnTo>
                  <a:pt x="421" y="206"/>
                </a:lnTo>
              </a:path>
            </a:pathLst>
          </a:custGeom>
          <a:noFill/>
          <a:ln w="28575" cap="flat" cmpd="sng">
            <a:solidFill>
              <a:srgbClr val="969696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0" name="Freeform 62"/>
          <p:cNvSpPr>
            <a:spLocks/>
          </p:cNvSpPr>
          <p:nvPr/>
        </p:nvSpPr>
        <p:spPr bwMode="auto">
          <a:xfrm>
            <a:off x="604838" y="4697413"/>
            <a:ext cx="668337" cy="492125"/>
          </a:xfrm>
          <a:custGeom>
            <a:avLst/>
            <a:gdLst>
              <a:gd name="T0" fmla="*/ 0 w 421"/>
              <a:gd name="T1" fmla="*/ 0 h 206"/>
              <a:gd name="T2" fmla="*/ 0 w 421"/>
              <a:gd name="T3" fmla="*/ 492125 h 206"/>
              <a:gd name="T4" fmla="*/ 668337 w 421"/>
              <a:gd name="T5" fmla="*/ 492125 h 2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" h="206">
                <a:moveTo>
                  <a:pt x="0" y="0"/>
                </a:moveTo>
                <a:lnTo>
                  <a:pt x="0" y="206"/>
                </a:lnTo>
                <a:lnTo>
                  <a:pt x="421" y="206"/>
                </a:lnTo>
              </a:path>
            </a:pathLst>
          </a:custGeom>
          <a:noFill/>
          <a:ln w="28575" cap="flat" cmpd="sng">
            <a:solidFill>
              <a:srgbClr val="969696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1" name="Freeform 63"/>
          <p:cNvSpPr>
            <a:spLocks/>
          </p:cNvSpPr>
          <p:nvPr/>
        </p:nvSpPr>
        <p:spPr bwMode="auto">
          <a:xfrm>
            <a:off x="604838" y="5099050"/>
            <a:ext cx="668337" cy="492125"/>
          </a:xfrm>
          <a:custGeom>
            <a:avLst/>
            <a:gdLst>
              <a:gd name="T0" fmla="*/ 0 w 421"/>
              <a:gd name="T1" fmla="*/ 0 h 206"/>
              <a:gd name="T2" fmla="*/ 0 w 421"/>
              <a:gd name="T3" fmla="*/ 492125 h 206"/>
              <a:gd name="T4" fmla="*/ 668337 w 421"/>
              <a:gd name="T5" fmla="*/ 492125 h 2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" h="206">
                <a:moveTo>
                  <a:pt x="0" y="0"/>
                </a:moveTo>
                <a:lnTo>
                  <a:pt x="0" y="206"/>
                </a:lnTo>
                <a:lnTo>
                  <a:pt x="421" y="206"/>
                </a:lnTo>
              </a:path>
            </a:pathLst>
          </a:custGeom>
          <a:noFill/>
          <a:ln w="28575" cap="flat" cmpd="sng">
            <a:solidFill>
              <a:srgbClr val="969696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2" name="Freeform 64"/>
          <p:cNvSpPr>
            <a:spLocks/>
          </p:cNvSpPr>
          <p:nvPr/>
        </p:nvSpPr>
        <p:spPr bwMode="auto">
          <a:xfrm>
            <a:off x="604838" y="5514975"/>
            <a:ext cx="668337" cy="492125"/>
          </a:xfrm>
          <a:custGeom>
            <a:avLst/>
            <a:gdLst>
              <a:gd name="T0" fmla="*/ 0 w 421"/>
              <a:gd name="T1" fmla="*/ 0 h 206"/>
              <a:gd name="T2" fmla="*/ 0 w 421"/>
              <a:gd name="T3" fmla="*/ 492125 h 206"/>
              <a:gd name="T4" fmla="*/ 668337 w 421"/>
              <a:gd name="T5" fmla="*/ 492125 h 2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" h="206">
                <a:moveTo>
                  <a:pt x="0" y="0"/>
                </a:moveTo>
                <a:lnTo>
                  <a:pt x="0" y="206"/>
                </a:lnTo>
                <a:lnTo>
                  <a:pt x="421" y="206"/>
                </a:lnTo>
              </a:path>
            </a:pathLst>
          </a:custGeom>
          <a:noFill/>
          <a:ln w="28575" cap="flat" cmpd="sng">
            <a:solidFill>
              <a:srgbClr val="969696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3" name="Freeform 65"/>
          <p:cNvSpPr>
            <a:spLocks/>
          </p:cNvSpPr>
          <p:nvPr/>
        </p:nvSpPr>
        <p:spPr bwMode="auto">
          <a:xfrm>
            <a:off x="604838" y="5902325"/>
            <a:ext cx="668337" cy="492125"/>
          </a:xfrm>
          <a:custGeom>
            <a:avLst/>
            <a:gdLst>
              <a:gd name="T0" fmla="*/ 0 w 421"/>
              <a:gd name="T1" fmla="*/ 0 h 206"/>
              <a:gd name="T2" fmla="*/ 0 w 421"/>
              <a:gd name="T3" fmla="*/ 492125 h 206"/>
              <a:gd name="T4" fmla="*/ 668337 w 421"/>
              <a:gd name="T5" fmla="*/ 492125 h 2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" h="206">
                <a:moveTo>
                  <a:pt x="0" y="0"/>
                </a:moveTo>
                <a:lnTo>
                  <a:pt x="0" y="206"/>
                </a:lnTo>
                <a:lnTo>
                  <a:pt x="421" y="206"/>
                </a:lnTo>
              </a:path>
            </a:pathLst>
          </a:custGeom>
          <a:noFill/>
          <a:ln w="28575" cap="flat" cmpd="sng">
            <a:solidFill>
              <a:srgbClr val="969696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4" name="AutoShape 25"/>
          <p:cNvSpPr>
            <a:spLocks noChangeArrowheads="1"/>
          </p:cNvSpPr>
          <p:nvPr/>
        </p:nvSpPr>
        <p:spPr bwMode="auto">
          <a:xfrm>
            <a:off x="1177925" y="4608513"/>
            <a:ext cx="2049463" cy="3286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FieldInfo</a:t>
            </a:r>
          </a:p>
        </p:txBody>
      </p:sp>
      <p:sp>
        <p:nvSpPr>
          <p:cNvPr id="13325" name="AutoShape 27"/>
          <p:cNvSpPr>
            <a:spLocks noChangeArrowheads="1"/>
          </p:cNvSpPr>
          <p:nvPr/>
        </p:nvSpPr>
        <p:spPr bwMode="auto">
          <a:xfrm>
            <a:off x="1177925" y="5419725"/>
            <a:ext cx="2049463" cy="32861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ConstructorInfo</a:t>
            </a:r>
          </a:p>
        </p:txBody>
      </p:sp>
      <p:sp>
        <p:nvSpPr>
          <p:cNvPr id="13326" name="AutoShape 28"/>
          <p:cNvSpPr>
            <a:spLocks noChangeArrowheads="1"/>
          </p:cNvSpPr>
          <p:nvPr/>
        </p:nvSpPr>
        <p:spPr bwMode="auto">
          <a:xfrm>
            <a:off x="1177925" y="5824538"/>
            <a:ext cx="2049463" cy="3286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MethodInfo</a:t>
            </a:r>
          </a:p>
        </p:txBody>
      </p:sp>
      <p:sp>
        <p:nvSpPr>
          <p:cNvPr id="13327" name="AutoShape 29"/>
          <p:cNvSpPr>
            <a:spLocks noChangeArrowheads="1"/>
          </p:cNvSpPr>
          <p:nvPr/>
        </p:nvSpPr>
        <p:spPr bwMode="auto">
          <a:xfrm>
            <a:off x="1177925" y="5014913"/>
            <a:ext cx="2049463" cy="3286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PropertyInfo</a:t>
            </a:r>
          </a:p>
        </p:txBody>
      </p:sp>
      <p:sp>
        <p:nvSpPr>
          <p:cNvPr id="13328" name="AutoShape 30"/>
          <p:cNvSpPr>
            <a:spLocks noChangeArrowheads="1"/>
          </p:cNvSpPr>
          <p:nvPr/>
        </p:nvSpPr>
        <p:spPr bwMode="auto">
          <a:xfrm>
            <a:off x="1177925" y="6229350"/>
            <a:ext cx="2049463" cy="32861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EventInfo</a:t>
            </a:r>
          </a:p>
        </p:txBody>
      </p:sp>
      <p:sp>
        <p:nvSpPr>
          <p:cNvPr id="13329" name="AutoShape 7"/>
          <p:cNvSpPr>
            <a:spLocks noChangeArrowheads="1"/>
          </p:cNvSpPr>
          <p:nvPr/>
        </p:nvSpPr>
        <p:spPr bwMode="auto">
          <a:xfrm>
            <a:off x="4065588" y="4613275"/>
            <a:ext cx="2160587" cy="32861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GetField()</a:t>
            </a:r>
          </a:p>
        </p:txBody>
      </p:sp>
      <p:sp>
        <p:nvSpPr>
          <p:cNvPr id="13330" name="AutoShape 7"/>
          <p:cNvSpPr>
            <a:spLocks noChangeArrowheads="1"/>
          </p:cNvSpPr>
          <p:nvPr/>
        </p:nvSpPr>
        <p:spPr bwMode="auto">
          <a:xfrm>
            <a:off x="4065588" y="5018088"/>
            <a:ext cx="2160587" cy="328612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GetProperty()</a:t>
            </a:r>
          </a:p>
        </p:txBody>
      </p:sp>
      <p:sp>
        <p:nvSpPr>
          <p:cNvPr id="13331" name="AutoShape 7"/>
          <p:cNvSpPr>
            <a:spLocks noChangeArrowheads="1"/>
          </p:cNvSpPr>
          <p:nvPr/>
        </p:nvSpPr>
        <p:spPr bwMode="auto">
          <a:xfrm>
            <a:off x="6507163" y="5422900"/>
            <a:ext cx="2160587" cy="32861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IsSubclassOf</a:t>
            </a:r>
          </a:p>
        </p:txBody>
      </p:sp>
      <p:sp>
        <p:nvSpPr>
          <p:cNvPr id="13332" name="AutoShape 7"/>
          <p:cNvSpPr>
            <a:spLocks noChangeArrowheads="1"/>
          </p:cNvSpPr>
          <p:nvPr/>
        </p:nvSpPr>
        <p:spPr bwMode="auto">
          <a:xfrm>
            <a:off x="4065588" y="5422900"/>
            <a:ext cx="2160587" cy="32861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GetConstructor()</a:t>
            </a:r>
          </a:p>
        </p:txBody>
      </p:sp>
      <p:sp>
        <p:nvSpPr>
          <p:cNvPr id="13333" name="AutoShape 7"/>
          <p:cNvSpPr>
            <a:spLocks noChangeArrowheads="1"/>
          </p:cNvSpPr>
          <p:nvPr/>
        </p:nvSpPr>
        <p:spPr bwMode="auto">
          <a:xfrm>
            <a:off x="4065588" y="5827713"/>
            <a:ext cx="2160587" cy="328612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GetMethod()</a:t>
            </a:r>
          </a:p>
        </p:txBody>
      </p:sp>
      <p:sp>
        <p:nvSpPr>
          <p:cNvPr id="13334" name="AutoShape 7"/>
          <p:cNvSpPr>
            <a:spLocks noChangeArrowheads="1"/>
          </p:cNvSpPr>
          <p:nvPr/>
        </p:nvSpPr>
        <p:spPr bwMode="auto">
          <a:xfrm>
            <a:off x="6507163" y="4208463"/>
            <a:ext cx="2160587" cy="328612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IsClass</a:t>
            </a:r>
          </a:p>
        </p:txBody>
      </p:sp>
      <p:sp>
        <p:nvSpPr>
          <p:cNvPr id="13335" name="AutoShape 7"/>
          <p:cNvSpPr>
            <a:spLocks noChangeArrowheads="1"/>
          </p:cNvSpPr>
          <p:nvPr/>
        </p:nvSpPr>
        <p:spPr bwMode="auto">
          <a:xfrm>
            <a:off x="6507163" y="5827713"/>
            <a:ext cx="2160587" cy="328612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IsPublic</a:t>
            </a:r>
          </a:p>
        </p:txBody>
      </p:sp>
      <p:sp>
        <p:nvSpPr>
          <p:cNvPr id="13336" name="AutoShape 7"/>
          <p:cNvSpPr>
            <a:spLocks noChangeArrowheads="1"/>
          </p:cNvSpPr>
          <p:nvPr/>
        </p:nvSpPr>
        <p:spPr bwMode="auto">
          <a:xfrm>
            <a:off x="6507163" y="4613275"/>
            <a:ext cx="2160587" cy="32861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IsValueType</a:t>
            </a:r>
          </a:p>
        </p:txBody>
      </p:sp>
      <p:sp>
        <p:nvSpPr>
          <p:cNvPr id="13337" name="AutoShape 7"/>
          <p:cNvSpPr>
            <a:spLocks noChangeArrowheads="1"/>
          </p:cNvSpPr>
          <p:nvPr/>
        </p:nvSpPr>
        <p:spPr bwMode="auto">
          <a:xfrm>
            <a:off x="4065588" y="6232525"/>
            <a:ext cx="2160587" cy="32861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GetEvent()</a:t>
            </a:r>
          </a:p>
        </p:txBody>
      </p:sp>
      <p:sp>
        <p:nvSpPr>
          <p:cNvPr id="13338" name="AutoShape 7"/>
          <p:cNvSpPr>
            <a:spLocks noChangeArrowheads="1"/>
          </p:cNvSpPr>
          <p:nvPr/>
        </p:nvSpPr>
        <p:spPr bwMode="auto">
          <a:xfrm>
            <a:off x="4060825" y="4203700"/>
            <a:ext cx="2157413" cy="32861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GetMembers()</a:t>
            </a:r>
          </a:p>
        </p:txBody>
      </p:sp>
      <p:sp>
        <p:nvSpPr>
          <p:cNvPr id="13339" name="AutoShape 7"/>
          <p:cNvSpPr>
            <a:spLocks noChangeArrowheads="1"/>
          </p:cNvSpPr>
          <p:nvPr/>
        </p:nvSpPr>
        <p:spPr bwMode="auto">
          <a:xfrm>
            <a:off x="6507163" y="6232525"/>
            <a:ext cx="2160587" cy="32861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IsDefined</a:t>
            </a:r>
          </a:p>
        </p:txBody>
      </p:sp>
      <p:sp>
        <p:nvSpPr>
          <p:cNvPr id="13340" name="AutoShape 7"/>
          <p:cNvSpPr>
            <a:spLocks noChangeArrowheads="1"/>
          </p:cNvSpPr>
          <p:nvPr/>
        </p:nvSpPr>
        <p:spPr bwMode="auto">
          <a:xfrm>
            <a:off x="6507163" y="5018088"/>
            <a:ext cx="2160587" cy="328612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IsEnum</a:t>
            </a:r>
          </a:p>
        </p:txBody>
      </p:sp>
      <p:sp>
        <p:nvSpPr>
          <p:cNvPr id="13341" name="Line 67"/>
          <p:cNvSpPr>
            <a:spLocks noChangeShapeType="1"/>
          </p:cNvSpPr>
          <p:nvPr/>
        </p:nvSpPr>
        <p:spPr bwMode="auto">
          <a:xfrm flipV="1">
            <a:off x="3402013" y="3973513"/>
            <a:ext cx="492125" cy="271462"/>
          </a:xfrm>
          <a:prstGeom prst="line">
            <a:avLst/>
          </a:prstGeom>
          <a:noFill/>
          <a:ln w="28575">
            <a:solidFill>
              <a:srgbClr val="969696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2" name="Line 68"/>
          <p:cNvSpPr>
            <a:spLocks noChangeShapeType="1"/>
          </p:cNvSpPr>
          <p:nvPr/>
        </p:nvSpPr>
        <p:spPr bwMode="auto">
          <a:xfrm>
            <a:off x="3427413" y="4441825"/>
            <a:ext cx="438150" cy="2320925"/>
          </a:xfrm>
          <a:prstGeom prst="line">
            <a:avLst/>
          </a:prstGeom>
          <a:noFill/>
          <a:ln w="28575">
            <a:solidFill>
              <a:srgbClr val="969696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3" name="AutoShape 24"/>
          <p:cNvSpPr>
            <a:spLocks noChangeArrowheads="1"/>
          </p:cNvSpPr>
          <p:nvPr/>
        </p:nvSpPr>
        <p:spPr bwMode="auto">
          <a:xfrm>
            <a:off x="1177925" y="4203700"/>
            <a:ext cx="2282825" cy="328613"/>
          </a:xfrm>
          <a:prstGeom prst="roundRect">
            <a:avLst>
              <a:gd name="adj" fmla="val 4167"/>
            </a:avLst>
          </a:prstGeom>
          <a:solidFill>
            <a:srgbClr val="CCECFF"/>
          </a:solidFill>
          <a:ln w="9525" algn="ctr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Type</a:t>
            </a:r>
          </a:p>
        </p:txBody>
      </p:sp>
      <p:sp>
        <p:nvSpPr>
          <p:cNvPr id="13344" name="Freeform 44"/>
          <p:cNvSpPr>
            <a:spLocks/>
          </p:cNvSpPr>
          <p:nvPr/>
        </p:nvSpPr>
        <p:spPr bwMode="auto">
          <a:xfrm rot="10800000">
            <a:off x="3109913" y="4730750"/>
            <a:ext cx="1065212" cy="168275"/>
          </a:xfrm>
          <a:custGeom>
            <a:avLst/>
            <a:gdLst>
              <a:gd name="T0" fmla="*/ 577457364 w 843"/>
              <a:gd name="T1" fmla="*/ 38989399 h 207"/>
              <a:gd name="T2" fmla="*/ 572400450 w 843"/>
              <a:gd name="T3" fmla="*/ 19825559 h 207"/>
              <a:gd name="T4" fmla="*/ 567344800 w 843"/>
              <a:gd name="T5" fmla="*/ 0 h 207"/>
              <a:gd name="T6" fmla="*/ 710950035 w 843"/>
              <a:gd name="T7" fmla="*/ 35024775 h 207"/>
              <a:gd name="T8" fmla="*/ 809046836 w 843"/>
              <a:gd name="T9" fmla="*/ 60136770 h 207"/>
              <a:gd name="T10" fmla="*/ 852533516 w 843"/>
              <a:gd name="T11" fmla="*/ 71371362 h 207"/>
              <a:gd name="T12" fmla="*/ 841408811 w 843"/>
              <a:gd name="T13" fmla="*/ 74675080 h 207"/>
              <a:gd name="T14" fmla="*/ 809046836 w 843"/>
              <a:gd name="T15" fmla="*/ 81944235 h 207"/>
              <a:gd name="T16" fmla="*/ 710950035 w 843"/>
              <a:gd name="T17" fmla="*/ 104413418 h 207"/>
              <a:gd name="T18" fmla="*/ 567344800 w 843"/>
              <a:gd name="T19" fmla="*/ 136794568 h 207"/>
              <a:gd name="T20" fmla="*/ 577457364 w 843"/>
              <a:gd name="T21" fmla="*/ 98465263 h 207"/>
              <a:gd name="T22" fmla="*/ 0 w 843"/>
              <a:gd name="T23" fmla="*/ 71371362 h 207"/>
              <a:gd name="T24" fmla="*/ 577457364 w 843"/>
              <a:gd name="T25" fmla="*/ 38989399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13345" name="Freeform 45"/>
          <p:cNvSpPr>
            <a:spLocks/>
          </p:cNvSpPr>
          <p:nvPr/>
        </p:nvSpPr>
        <p:spPr bwMode="auto">
          <a:xfrm rot="10800000">
            <a:off x="3109913" y="5091113"/>
            <a:ext cx="1065212" cy="168275"/>
          </a:xfrm>
          <a:custGeom>
            <a:avLst/>
            <a:gdLst>
              <a:gd name="T0" fmla="*/ 577457364 w 843"/>
              <a:gd name="T1" fmla="*/ 38989399 h 207"/>
              <a:gd name="T2" fmla="*/ 572400450 w 843"/>
              <a:gd name="T3" fmla="*/ 19825559 h 207"/>
              <a:gd name="T4" fmla="*/ 567344800 w 843"/>
              <a:gd name="T5" fmla="*/ 0 h 207"/>
              <a:gd name="T6" fmla="*/ 710950035 w 843"/>
              <a:gd name="T7" fmla="*/ 35024775 h 207"/>
              <a:gd name="T8" fmla="*/ 809046836 w 843"/>
              <a:gd name="T9" fmla="*/ 60136770 h 207"/>
              <a:gd name="T10" fmla="*/ 852533516 w 843"/>
              <a:gd name="T11" fmla="*/ 71371362 h 207"/>
              <a:gd name="T12" fmla="*/ 841408811 w 843"/>
              <a:gd name="T13" fmla="*/ 74675080 h 207"/>
              <a:gd name="T14" fmla="*/ 809046836 w 843"/>
              <a:gd name="T15" fmla="*/ 81944235 h 207"/>
              <a:gd name="T16" fmla="*/ 710950035 w 843"/>
              <a:gd name="T17" fmla="*/ 104413418 h 207"/>
              <a:gd name="T18" fmla="*/ 567344800 w 843"/>
              <a:gd name="T19" fmla="*/ 136794568 h 207"/>
              <a:gd name="T20" fmla="*/ 577457364 w 843"/>
              <a:gd name="T21" fmla="*/ 98465263 h 207"/>
              <a:gd name="T22" fmla="*/ 0 w 843"/>
              <a:gd name="T23" fmla="*/ 71371362 h 207"/>
              <a:gd name="T24" fmla="*/ 577457364 w 843"/>
              <a:gd name="T25" fmla="*/ 38989399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13346" name="Freeform 46"/>
          <p:cNvSpPr>
            <a:spLocks/>
          </p:cNvSpPr>
          <p:nvPr/>
        </p:nvSpPr>
        <p:spPr bwMode="auto">
          <a:xfrm rot="10800000">
            <a:off x="3109913" y="5540375"/>
            <a:ext cx="1065212" cy="168275"/>
          </a:xfrm>
          <a:custGeom>
            <a:avLst/>
            <a:gdLst>
              <a:gd name="T0" fmla="*/ 577457364 w 843"/>
              <a:gd name="T1" fmla="*/ 38989399 h 207"/>
              <a:gd name="T2" fmla="*/ 572400450 w 843"/>
              <a:gd name="T3" fmla="*/ 19825559 h 207"/>
              <a:gd name="T4" fmla="*/ 567344800 w 843"/>
              <a:gd name="T5" fmla="*/ 0 h 207"/>
              <a:gd name="T6" fmla="*/ 710950035 w 843"/>
              <a:gd name="T7" fmla="*/ 35024775 h 207"/>
              <a:gd name="T8" fmla="*/ 809046836 w 843"/>
              <a:gd name="T9" fmla="*/ 60136770 h 207"/>
              <a:gd name="T10" fmla="*/ 852533516 w 843"/>
              <a:gd name="T11" fmla="*/ 71371362 h 207"/>
              <a:gd name="T12" fmla="*/ 841408811 w 843"/>
              <a:gd name="T13" fmla="*/ 74675080 h 207"/>
              <a:gd name="T14" fmla="*/ 809046836 w 843"/>
              <a:gd name="T15" fmla="*/ 81944235 h 207"/>
              <a:gd name="T16" fmla="*/ 710950035 w 843"/>
              <a:gd name="T17" fmla="*/ 104413418 h 207"/>
              <a:gd name="T18" fmla="*/ 567344800 w 843"/>
              <a:gd name="T19" fmla="*/ 136794568 h 207"/>
              <a:gd name="T20" fmla="*/ 577457364 w 843"/>
              <a:gd name="T21" fmla="*/ 98465263 h 207"/>
              <a:gd name="T22" fmla="*/ 0 w 843"/>
              <a:gd name="T23" fmla="*/ 71371362 h 207"/>
              <a:gd name="T24" fmla="*/ 577457364 w 843"/>
              <a:gd name="T25" fmla="*/ 38989399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13347" name="Freeform 47"/>
          <p:cNvSpPr>
            <a:spLocks/>
          </p:cNvSpPr>
          <p:nvPr/>
        </p:nvSpPr>
        <p:spPr bwMode="auto">
          <a:xfrm rot="10800000">
            <a:off x="3109913" y="5900738"/>
            <a:ext cx="1065212" cy="168275"/>
          </a:xfrm>
          <a:custGeom>
            <a:avLst/>
            <a:gdLst>
              <a:gd name="T0" fmla="*/ 577457364 w 843"/>
              <a:gd name="T1" fmla="*/ 38989399 h 207"/>
              <a:gd name="T2" fmla="*/ 572400450 w 843"/>
              <a:gd name="T3" fmla="*/ 19825559 h 207"/>
              <a:gd name="T4" fmla="*/ 567344800 w 843"/>
              <a:gd name="T5" fmla="*/ 0 h 207"/>
              <a:gd name="T6" fmla="*/ 710950035 w 843"/>
              <a:gd name="T7" fmla="*/ 35024775 h 207"/>
              <a:gd name="T8" fmla="*/ 809046836 w 843"/>
              <a:gd name="T9" fmla="*/ 60136770 h 207"/>
              <a:gd name="T10" fmla="*/ 852533516 w 843"/>
              <a:gd name="T11" fmla="*/ 71371362 h 207"/>
              <a:gd name="T12" fmla="*/ 841408811 w 843"/>
              <a:gd name="T13" fmla="*/ 74675080 h 207"/>
              <a:gd name="T14" fmla="*/ 809046836 w 843"/>
              <a:gd name="T15" fmla="*/ 81944235 h 207"/>
              <a:gd name="T16" fmla="*/ 710950035 w 843"/>
              <a:gd name="T17" fmla="*/ 104413418 h 207"/>
              <a:gd name="T18" fmla="*/ 567344800 w 843"/>
              <a:gd name="T19" fmla="*/ 136794568 h 207"/>
              <a:gd name="T20" fmla="*/ 577457364 w 843"/>
              <a:gd name="T21" fmla="*/ 98465263 h 207"/>
              <a:gd name="T22" fmla="*/ 0 w 843"/>
              <a:gd name="T23" fmla="*/ 71371362 h 207"/>
              <a:gd name="T24" fmla="*/ 577457364 w 843"/>
              <a:gd name="T25" fmla="*/ 38989399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13348" name="Freeform 48"/>
          <p:cNvSpPr>
            <a:spLocks/>
          </p:cNvSpPr>
          <p:nvPr/>
        </p:nvSpPr>
        <p:spPr bwMode="auto">
          <a:xfrm rot="10800000">
            <a:off x="3109913" y="6305550"/>
            <a:ext cx="1065212" cy="168275"/>
          </a:xfrm>
          <a:custGeom>
            <a:avLst/>
            <a:gdLst>
              <a:gd name="T0" fmla="*/ 577457364 w 843"/>
              <a:gd name="T1" fmla="*/ 38989399 h 207"/>
              <a:gd name="T2" fmla="*/ 572400450 w 843"/>
              <a:gd name="T3" fmla="*/ 19825559 h 207"/>
              <a:gd name="T4" fmla="*/ 567344800 w 843"/>
              <a:gd name="T5" fmla="*/ 0 h 207"/>
              <a:gd name="T6" fmla="*/ 710950035 w 843"/>
              <a:gd name="T7" fmla="*/ 35024775 h 207"/>
              <a:gd name="T8" fmla="*/ 809046836 w 843"/>
              <a:gd name="T9" fmla="*/ 60136770 h 207"/>
              <a:gd name="T10" fmla="*/ 852533516 w 843"/>
              <a:gd name="T11" fmla="*/ 71371362 h 207"/>
              <a:gd name="T12" fmla="*/ 841408811 w 843"/>
              <a:gd name="T13" fmla="*/ 74675080 h 207"/>
              <a:gd name="T14" fmla="*/ 809046836 w 843"/>
              <a:gd name="T15" fmla="*/ 81944235 h 207"/>
              <a:gd name="T16" fmla="*/ 710950035 w 843"/>
              <a:gd name="T17" fmla="*/ 104413418 h 207"/>
              <a:gd name="T18" fmla="*/ 567344800 w 843"/>
              <a:gd name="T19" fmla="*/ 136794568 h 207"/>
              <a:gd name="T20" fmla="*/ 577457364 w 843"/>
              <a:gd name="T21" fmla="*/ 98465263 h 207"/>
              <a:gd name="T22" fmla="*/ 0 w 843"/>
              <a:gd name="T23" fmla="*/ 71371362 h 207"/>
              <a:gd name="T24" fmla="*/ 577457364 w 843"/>
              <a:gd name="T25" fmla="*/ 38989399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GB"/>
          </a:p>
        </p:txBody>
      </p:sp>
      <p:sp>
        <p:nvSpPr>
          <p:cNvPr id="13349" name="AutoShape 69"/>
          <p:cNvSpPr>
            <a:spLocks noChangeArrowheads="1"/>
          </p:cNvSpPr>
          <p:nvPr/>
        </p:nvSpPr>
        <p:spPr bwMode="auto">
          <a:xfrm>
            <a:off x="501650" y="4038600"/>
            <a:ext cx="220663" cy="190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969696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AutoShape 24"/>
          <p:cNvSpPr>
            <a:spLocks noChangeArrowheads="1"/>
          </p:cNvSpPr>
          <p:nvPr/>
        </p:nvSpPr>
        <p:spPr bwMode="auto">
          <a:xfrm>
            <a:off x="241300" y="3697288"/>
            <a:ext cx="1574800" cy="3286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>
                <a:solidFill>
                  <a:schemeClr val="tx2"/>
                </a:solidFill>
                <a:latin typeface="Lucida Console" pitchFamily="49" charset="0"/>
              </a:rPr>
              <a:t>MemberInfo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Lucida Console" pitchFamily="49" charset="0"/>
              </a:rPr>
              <a:t>BindingFlags</a:t>
            </a:r>
            <a:r>
              <a:rPr lang="en-US" smtClean="0"/>
              <a:t> options: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IgnoreCase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DeclaredOnly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Instance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Static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Public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NonPublic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FlattenHierarchy</a:t>
            </a:r>
          </a:p>
          <a:p>
            <a:pPr lvl="1" eaLnBrk="1" hangingPunct="1"/>
            <a:endParaRPr lang="en-US" smtClean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Examining a Type using Reflection </a:t>
            </a:r>
            <a:r>
              <a:rPr lang="en-US" sz="2800" smtClean="0"/>
              <a:t>(2)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2C6AECA-8E97-4FB0-B654-0B4A290DB873}" type="slidenum">
              <a:rPr lang="en-GB" sz="1200">
                <a:solidFill>
                  <a:schemeClr val="tx2"/>
                </a:solidFill>
              </a:rPr>
              <a:pPr eaLnBrk="1" hangingPunct="1"/>
              <a:t>12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</a:t>
            </a:r>
          </a:p>
          <a:p>
            <a:pPr lvl="1" eaLnBrk="1" hangingPunct="1"/>
            <a:r>
              <a:rPr lang="en-GB" smtClean="0"/>
              <a:t>Display all the public instance members of a type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Examining a Type using Reflection </a:t>
            </a:r>
            <a:r>
              <a:rPr lang="en-US" sz="2800" smtClean="0"/>
              <a:t>(3)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50CE38-F755-410F-89F9-E82BC71BDE53}" type="slidenum">
              <a:rPr lang="en-GB" sz="1200">
                <a:solidFill>
                  <a:schemeClr val="tx2"/>
                </a:solidFill>
              </a:rPr>
              <a:pPr eaLnBrk="1" hangingPunct="1"/>
              <a:t>13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5365" name="Rounded Rectangle 11267"/>
          <p:cNvSpPr>
            <a:spLocks noChangeArrowheads="1"/>
          </p:cNvSpPr>
          <p:nvPr/>
        </p:nvSpPr>
        <p:spPr bwMode="auto">
          <a:xfrm>
            <a:off x="873125" y="2082801"/>
            <a:ext cx="7861442" cy="219551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using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System.Reflection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…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Type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…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MemberInfo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[]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typeMembers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type.GetMembers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BindingFlags.Public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BindingFlags.Instance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foreach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MemberInfo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member in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typeMembers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Console.WriteLine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("{0} ({1})",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member.Name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member.MemberType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Reflection lets you instantiate a type, without using </a:t>
            </a:r>
            <a:r>
              <a:rPr lang="en-US" dirty="0" smtClean="0">
                <a:latin typeface="Lucida Console" pitchFamily="49" charset="0"/>
              </a:rPr>
              <a:t>new</a:t>
            </a:r>
            <a:endParaRPr lang="en-US" dirty="0" smtClean="0"/>
          </a:p>
          <a:p>
            <a:pPr lvl="1" eaLnBrk="1" hangingPunct="1"/>
            <a:r>
              <a:rPr lang="en-US" dirty="0" smtClean="0"/>
              <a:t>Use </a:t>
            </a:r>
            <a:r>
              <a:rPr lang="en-US" dirty="0" smtClean="0">
                <a:latin typeface="Lucida Console" pitchFamily="49" charset="0"/>
              </a:rPr>
              <a:t>Activator</a:t>
            </a:r>
            <a:r>
              <a:rPr lang="en-US" dirty="0" smtClean="0"/>
              <a:t>, </a:t>
            </a:r>
            <a:r>
              <a:rPr lang="en-US" dirty="0" err="1" smtClean="0">
                <a:latin typeface="Lucida Console" pitchFamily="49" charset="0"/>
              </a:rPr>
              <a:t>AppDomain</a:t>
            </a:r>
            <a:r>
              <a:rPr lang="en-US" dirty="0" smtClean="0"/>
              <a:t>, or </a:t>
            </a:r>
            <a:r>
              <a:rPr lang="en-US" dirty="0" smtClean="0">
                <a:latin typeface="Lucida Console" pitchFamily="49" charset="0"/>
              </a:rPr>
              <a:t>Type</a:t>
            </a:r>
            <a:r>
              <a:rPr lang="en-US" dirty="0" smtClean="0"/>
              <a:t> class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>
                <a:latin typeface="Lucida Console" pitchFamily="49" charset="0"/>
              </a:rPr>
              <a:t>Activator</a:t>
            </a:r>
            <a:r>
              <a:rPr lang="en-US" dirty="0" smtClean="0"/>
              <a:t>…</a:t>
            </a:r>
          </a:p>
          <a:p>
            <a:pPr lvl="1" eaLnBrk="1" hangingPunct="1"/>
            <a:r>
              <a:rPr lang="en-US" dirty="0" err="1" smtClean="0">
                <a:latin typeface="Lucida Console" pitchFamily="49" charset="0"/>
              </a:rPr>
              <a:t>CreateInstance</a:t>
            </a:r>
            <a:r>
              <a:rPr lang="en-US" dirty="0" smtClean="0">
                <a:latin typeface="Lucida Console" pitchFamily="49" charset="0"/>
              </a:rPr>
              <a:t>()/</a:t>
            </a:r>
            <a:r>
              <a:rPr lang="en-US" dirty="0" err="1" smtClean="0">
                <a:latin typeface="Lucida Console" pitchFamily="49" charset="0"/>
              </a:rPr>
              <a:t>CreateInstanceFrom</a:t>
            </a:r>
            <a:r>
              <a:rPr lang="en-US" dirty="0" smtClean="0">
                <a:latin typeface="Lucida Console" pitchFamily="49" charset="0"/>
              </a:rPr>
              <a:t>()</a:t>
            </a:r>
            <a:r>
              <a:rPr lang="en-US" dirty="0" smtClean="0"/>
              <a:t> static methods</a:t>
            </a:r>
          </a:p>
          <a:p>
            <a:pPr lvl="1" eaLnBrk="1" hangingPunct="1"/>
            <a:r>
              <a:rPr lang="en-US" dirty="0" smtClean="0"/>
              <a:t>One-stop (loads assembly, locates type, instantiates, calls </a:t>
            </a:r>
            <a:r>
              <a:rPr lang="en-US" dirty="0" err="1" smtClean="0"/>
              <a:t>ctor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Some overloads take </a:t>
            </a:r>
            <a:r>
              <a:rPr lang="en-US" dirty="0" err="1" smtClean="0"/>
              <a:t>ctor</a:t>
            </a:r>
            <a:r>
              <a:rPr lang="en-US" dirty="0" smtClean="0"/>
              <a:t> parameters (as an </a:t>
            </a:r>
            <a:r>
              <a:rPr lang="en-US" dirty="0" smtClean="0">
                <a:latin typeface="Lucida Console" pitchFamily="49" charset="0"/>
              </a:rPr>
              <a:t>Object[]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Some overloads return an </a:t>
            </a:r>
            <a:r>
              <a:rPr lang="en-US" dirty="0" err="1" smtClean="0">
                <a:latin typeface="Lucida Console" pitchFamily="49" charset="0"/>
              </a:rPr>
              <a:t>ObjectHandle</a:t>
            </a:r>
            <a:r>
              <a:rPr lang="en-US" dirty="0" smtClean="0"/>
              <a:t>, which you </a:t>
            </a:r>
            <a:r>
              <a:rPr lang="en-US" dirty="0" err="1" smtClean="0">
                <a:latin typeface="Lucida Console" pitchFamily="49" charset="0"/>
              </a:rPr>
              <a:t>UnWrap</a:t>
            </a:r>
            <a:r>
              <a:rPr lang="en-US" dirty="0" smtClean="0">
                <a:latin typeface="Lucida Console" pitchFamily="49" charset="0"/>
              </a:rPr>
              <a:t>()</a:t>
            </a:r>
          </a:p>
          <a:p>
            <a:pPr eaLnBrk="1" hangingPunct="1"/>
            <a:r>
              <a:rPr lang="en-US" dirty="0" err="1" smtClean="0">
                <a:latin typeface="Lucida Console" pitchFamily="49" charset="0"/>
              </a:rPr>
              <a:t>AppDomain</a:t>
            </a:r>
            <a:r>
              <a:rPr lang="en-US" dirty="0" smtClean="0"/>
              <a:t>…</a:t>
            </a:r>
          </a:p>
          <a:p>
            <a:pPr lvl="1" eaLnBrk="1" hangingPunct="1"/>
            <a:r>
              <a:rPr lang="en-US" dirty="0" smtClean="0"/>
              <a:t>Provides instance methods similar to those in </a:t>
            </a:r>
            <a:r>
              <a:rPr lang="en-US" dirty="0" smtClean="0">
                <a:latin typeface="Lucida Console" pitchFamily="49" charset="0"/>
              </a:rPr>
              <a:t>Activator</a:t>
            </a:r>
          </a:p>
          <a:p>
            <a:pPr lvl="1" eaLnBrk="1" hangingPunct="1"/>
            <a:r>
              <a:rPr lang="en-US" dirty="0" smtClean="0"/>
              <a:t>Creates instance in the specified </a:t>
            </a:r>
            <a:r>
              <a:rPr lang="en-US" dirty="0" err="1" smtClean="0">
                <a:latin typeface="Lucida Console" pitchFamily="49" charset="0"/>
              </a:rPr>
              <a:t>AppDomain</a:t>
            </a:r>
            <a:endParaRPr lang="en-US" dirty="0" smtClean="0"/>
          </a:p>
          <a:p>
            <a:pPr eaLnBrk="1" hangingPunct="1"/>
            <a:r>
              <a:rPr lang="en-US" dirty="0" smtClean="0">
                <a:latin typeface="Lucida Console" pitchFamily="49" charset="0"/>
              </a:rPr>
              <a:t>Type</a:t>
            </a:r>
            <a:r>
              <a:rPr lang="en-US" dirty="0" smtClean="0"/>
              <a:t>…</a:t>
            </a:r>
          </a:p>
          <a:p>
            <a:pPr lvl="1" eaLnBrk="1" hangingPunct="1"/>
            <a:r>
              <a:rPr lang="en-GB" dirty="0" smtClean="0"/>
              <a:t>Useful if you've already loaded type info from assembly</a:t>
            </a:r>
          </a:p>
          <a:p>
            <a:pPr lvl="1" eaLnBrk="1" hangingPunct="1"/>
            <a:r>
              <a:rPr lang="en-GB" dirty="0" smtClean="0"/>
              <a:t>Just invoke the constructor on the </a:t>
            </a:r>
            <a:r>
              <a:rPr lang="en-GB" dirty="0" smtClean="0">
                <a:latin typeface="Lucida Console" pitchFamily="49" charset="0"/>
              </a:rPr>
              <a:t>Type</a:t>
            </a:r>
            <a:r>
              <a:rPr lang="en-GB" dirty="0" smtClean="0"/>
              <a:t> object</a:t>
            </a:r>
            <a:endParaRPr lang="en-US" dirty="0" smtClean="0"/>
          </a:p>
        </p:txBody>
      </p:sp>
      <p:sp>
        <p:nvSpPr>
          <p:cNvPr id="1638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Creating Instances using Reflection </a:t>
            </a:r>
            <a:r>
              <a:rPr lang="en-GB" sz="2800" smtClean="0"/>
              <a:t>(1)</a:t>
            </a:r>
            <a:endParaRPr lang="en-US" sz="2800" smtClean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D736A3A-CCE1-46CB-A013-438078353A4F}" type="slidenum">
              <a:rPr lang="en-GB" sz="1200">
                <a:solidFill>
                  <a:schemeClr val="tx2"/>
                </a:solidFill>
              </a:rPr>
              <a:pPr eaLnBrk="1" hangingPunct="1"/>
              <a:t>14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</a:t>
            </a:r>
            <a:r>
              <a:rPr lang="en-GB" smtClean="0"/>
              <a:t>Using the </a:t>
            </a:r>
            <a:r>
              <a:rPr lang="en-GB" smtClean="0">
                <a:latin typeface="Lucida Console" pitchFamily="49" charset="0"/>
              </a:rPr>
              <a:t>Activator</a:t>
            </a:r>
            <a:r>
              <a:rPr lang="en-GB" smtClean="0"/>
              <a:t> class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Example 2: Using the </a:t>
            </a:r>
            <a:r>
              <a:rPr lang="en-GB" smtClean="0">
                <a:latin typeface="Lucida Console" pitchFamily="49" charset="0"/>
              </a:rPr>
              <a:t>Type</a:t>
            </a:r>
            <a:r>
              <a:rPr lang="en-GB" smtClean="0"/>
              <a:t> class</a:t>
            </a:r>
            <a:endParaRPr lang="en-US" smtClean="0">
              <a:latin typeface="Lucida Console" pitchFamily="49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Creating Instances using Reflection </a:t>
            </a:r>
            <a:r>
              <a:rPr lang="en-GB" sz="2800" smtClean="0"/>
              <a:t>(2)</a:t>
            </a:r>
            <a:endParaRPr lang="en-US" sz="2800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51A3962-DFA0-464F-ABF1-F88CB313B9A9}" type="slidenum">
              <a:rPr lang="en-GB" sz="1200">
                <a:solidFill>
                  <a:schemeClr val="tx2"/>
                </a:solidFill>
              </a:rPr>
              <a:pPr eaLnBrk="1" hangingPunct="1"/>
              <a:t>15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7413" name="Rounded Rectangle 11267"/>
          <p:cNvSpPr>
            <a:spLocks noChangeArrowheads="1"/>
          </p:cNvSpPr>
          <p:nvPr/>
        </p:nvSpPr>
        <p:spPr bwMode="auto">
          <a:xfrm>
            <a:off x="873125" y="1635125"/>
            <a:ext cx="7779556" cy="1411288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using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System.Reflection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using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System.Runtime.Remoting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…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ObjectHandle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handle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Activator.CreateInstance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MyAssembly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",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        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MyNamespace.MyType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object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myTypeObj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handle.Unwrap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();</a:t>
            </a:r>
          </a:p>
        </p:txBody>
      </p:sp>
      <p:sp>
        <p:nvSpPr>
          <p:cNvPr id="17414" name="Rounded Rectangle 11267"/>
          <p:cNvSpPr>
            <a:spLocks noChangeArrowheads="1"/>
          </p:cNvSpPr>
          <p:nvPr/>
        </p:nvSpPr>
        <p:spPr bwMode="auto">
          <a:xfrm>
            <a:off x="873125" y="4027488"/>
            <a:ext cx="7779556" cy="2482494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using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System.Reflection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GB" altLang="ja-JP" sz="1200" dirty="0" smtClean="0">
                <a:latin typeface="Lucida Console" pitchFamily="49" charset="0"/>
                <a:ea typeface="ＭＳ Ｐゴシック" charset="-128"/>
              </a:rPr>
              <a:t>… 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Assembly a 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Assembly.Load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MyAssembly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Type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a.GetType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MyNamespace.MyType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");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object[]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args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new object[] { "Hello", "World" };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object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myTypeObj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myType.InvokeMember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(null,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BindingFlags.Public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BindingFlags.DeclaredOnly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BindingFlags.Instance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BindingFlags.CreateInstance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null, null,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args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late binding</a:t>
            </a:r>
          </a:p>
          <a:p>
            <a:pPr eaLnBrk="1" hangingPunct="1"/>
            <a:r>
              <a:rPr lang="en-US" smtClean="0"/>
              <a:t>Late binding using polymorphism</a:t>
            </a:r>
          </a:p>
          <a:p>
            <a:pPr eaLnBrk="1" hangingPunct="1"/>
            <a:r>
              <a:rPr lang="en-US" smtClean="0"/>
              <a:t>Late binding using .NET APIs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47700" indent="-647700" eaLnBrk="1" hangingPunct="1"/>
            <a:r>
              <a:rPr lang="en-US" smtClean="0"/>
              <a:t>2. </a:t>
            </a:r>
            <a:r>
              <a:rPr lang="en-GB" smtClean="0"/>
              <a:t>Late Binding</a:t>
            </a:r>
            <a:endParaRPr lang="en-US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0FC083-C08D-420A-84AD-B4F0207EB899}" type="slidenum">
              <a:rPr lang="en-GB" sz="1200">
                <a:solidFill>
                  <a:schemeClr val="tx2"/>
                </a:solidFill>
              </a:rPr>
              <a:pPr eaLnBrk="1" hangingPunct="1"/>
              <a:t>16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Binding:</a:t>
            </a:r>
          </a:p>
          <a:p>
            <a:pPr lvl="1" eaLnBrk="1" hangingPunct="1"/>
            <a:r>
              <a:rPr lang="en-US" smtClean="0"/>
              <a:t>The CLR establishes a link between calling code and called code</a:t>
            </a:r>
          </a:p>
          <a:p>
            <a:pPr lvl="1" eaLnBrk="1" hangingPunct="1"/>
            <a:r>
              <a:rPr lang="en-US" smtClean="0"/>
              <a:t>… So that it can pass control flow and data between the two</a:t>
            </a:r>
          </a:p>
          <a:p>
            <a:pPr eaLnBrk="1" hangingPunct="1"/>
            <a:r>
              <a:rPr lang="en-GB" smtClean="0"/>
              <a:t>Early binding:</a:t>
            </a:r>
          </a:p>
          <a:p>
            <a:pPr lvl="1" eaLnBrk="1" hangingPunct="1"/>
            <a:r>
              <a:rPr lang="en-US" smtClean="0"/>
              <a:t>Binding information is gathered at compile time</a:t>
            </a:r>
          </a:p>
          <a:p>
            <a:pPr lvl="1" eaLnBrk="1" hangingPunct="1"/>
            <a:r>
              <a:rPr lang="en-US" smtClean="0"/>
              <a:t>Compiler stores binding info in assembly metadata (references)</a:t>
            </a:r>
          </a:p>
          <a:p>
            <a:pPr lvl="1" eaLnBrk="1" hangingPunct="1"/>
            <a:r>
              <a:rPr lang="en-US" smtClean="0"/>
              <a:t>Called member is invoked via normal C#</a:t>
            </a:r>
          </a:p>
          <a:p>
            <a:pPr eaLnBrk="1" hangingPunct="1"/>
            <a:r>
              <a:rPr lang="en-GB" smtClean="0"/>
              <a:t>Late binding:</a:t>
            </a:r>
          </a:p>
          <a:p>
            <a:pPr lvl="1" eaLnBrk="1" hangingPunct="1"/>
            <a:r>
              <a:rPr lang="en-US" smtClean="0"/>
              <a:t>Binding information is gathered at run time</a:t>
            </a:r>
          </a:p>
          <a:p>
            <a:pPr lvl="1" eaLnBrk="1" hangingPunct="1"/>
            <a:r>
              <a:rPr lang="en-US" smtClean="0"/>
              <a:t>Program stores binding info in variables</a:t>
            </a:r>
          </a:p>
          <a:p>
            <a:pPr lvl="1" eaLnBrk="1" hangingPunct="1"/>
            <a:r>
              <a:rPr lang="en-US" smtClean="0"/>
              <a:t>Called member is invoked via one of: </a:t>
            </a:r>
          </a:p>
          <a:p>
            <a:pPr lvl="2" eaLnBrk="1" hangingPunct="1"/>
            <a:r>
              <a:rPr lang="en-US" smtClean="0"/>
              <a:t>.NET APIs</a:t>
            </a:r>
          </a:p>
          <a:p>
            <a:pPr lvl="2" eaLnBrk="1" hangingPunct="1"/>
            <a:r>
              <a:rPr lang="en-US" smtClean="0"/>
              <a:t>Polymorphism</a:t>
            </a:r>
          </a:p>
          <a:p>
            <a:pPr lvl="2" eaLnBrk="1" hangingPunct="1"/>
            <a:r>
              <a:rPr lang="en-US" smtClean="0"/>
              <a:t>Dynamic generation of invoker method</a:t>
            </a:r>
          </a:p>
          <a:p>
            <a:pPr lvl="1" eaLnBrk="1" hangingPunct="1"/>
            <a:endParaRPr lang="en-US" smtClean="0"/>
          </a:p>
        </p:txBody>
      </p:sp>
      <p:sp>
        <p:nvSpPr>
          <p:cNvPr id="1945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Late Binding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F257E6B-ABFC-49A1-A72A-44D379DCD4B1}" type="slidenum">
              <a:rPr lang="en-GB" sz="1200">
                <a:solidFill>
                  <a:schemeClr val="tx2"/>
                </a:solidFill>
              </a:rPr>
              <a:pPr eaLnBrk="1" hangingPunct="1"/>
              <a:t>17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9461" name="Rounded Rectangle 11267"/>
          <p:cNvSpPr>
            <a:spLocks noChangeArrowheads="1"/>
          </p:cNvSpPr>
          <p:nvPr/>
        </p:nvSpPr>
        <p:spPr bwMode="auto">
          <a:xfrm>
            <a:off x="5908675" y="3622675"/>
            <a:ext cx="2989665" cy="312738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 eaLnBrk="0" hangingPunct="0">
              <a:lnSpc>
                <a:spcPct val="88000"/>
              </a:lnSpc>
            </a:pPr>
            <a:r>
              <a:rPr lang="en-US" altLang="ja-JP" sz="1200">
                <a:latin typeface="Lucida Console" pitchFamily="49" charset="0"/>
                <a:ea typeface="ＭＳ Ｐゴシック" charset="-128"/>
              </a:rPr>
              <a:t>screen.DisplayText("Hi");</a:t>
            </a:r>
          </a:p>
        </p:txBody>
      </p:sp>
      <p:sp>
        <p:nvSpPr>
          <p:cNvPr id="19462" name="Rounded Rectangle 11267"/>
          <p:cNvSpPr>
            <a:spLocks noChangeArrowheads="1"/>
          </p:cNvSpPr>
          <p:nvPr/>
        </p:nvSpPr>
        <p:spPr bwMode="auto">
          <a:xfrm>
            <a:off x="5908675" y="4921009"/>
            <a:ext cx="2989665" cy="1370605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screenType.InvokeMember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DisplayText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BindingFlags.Instance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BindingFlags.InvokeMethod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null,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screen,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new object[] { "Hi"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Polymorphism is the preferred way to perform late binding</a:t>
            </a:r>
          </a:p>
          <a:p>
            <a:pPr lvl="1" eaLnBrk="1" hangingPunct="1"/>
            <a:r>
              <a:rPr lang="en-GB" altLang="ja-JP" smtClean="0">
                <a:ea typeface="ＭＳ Ｐゴシック" charset="-128"/>
              </a:rPr>
              <a:t>Suitable when you can specify a class or interface that the target type must inherit</a:t>
            </a:r>
          </a:p>
          <a:p>
            <a:pPr lvl="1" eaLnBrk="1" hangingPunct="1"/>
            <a:endParaRPr lang="en-GB" altLang="ja-JP" smtClean="0">
              <a:ea typeface="ＭＳ Ｐゴシック" charset="-128"/>
            </a:endParaRP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To perform late binding using polymorphism:</a:t>
            </a:r>
            <a:endParaRPr lang="en-US" smtClean="0"/>
          </a:p>
          <a:p>
            <a:pPr lvl="1" eaLnBrk="1" hangingPunct="1"/>
            <a:r>
              <a:rPr lang="en-US" altLang="ja-JP" smtClean="0">
                <a:ea typeface="ＭＳ Ｐゴシック" charset="-128"/>
              </a:rPr>
              <a:t>Create an object, using reflection</a:t>
            </a:r>
            <a:endParaRPr lang="en-US" smtClean="0"/>
          </a:p>
          <a:p>
            <a:pPr lvl="1" eaLnBrk="1" hangingPunct="1"/>
            <a:r>
              <a:rPr lang="en-US" altLang="ja-JP" smtClean="0">
                <a:ea typeface="ＭＳ Ｐゴシック" charset="-128"/>
              </a:rPr>
              <a:t>Cast the object into a reference variable of the known type</a:t>
            </a:r>
            <a:endParaRPr lang="en-US" smtClean="0"/>
          </a:p>
          <a:p>
            <a:pPr lvl="1" eaLnBrk="1" hangingPunct="1"/>
            <a:r>
              <a:rPr lang="en-US" altLang="ja-JP" smtClean="0">
                <a:ea typeface="ＭＳ Ｐゴシック" charset="-128"/>
              </a:rPr>
              <a:t>Use the methods/properties defined in the known type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0483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 using Polymorphism</a:t>
            </a:r>
            <a:endParaRPr lang="en-US" sz="2600" smtClean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7DFA6F1-6ABA-45A4-8696-636C6755D840}" type="slidenum">
              <a:rPr lang="en-GB" sz="1200">
                <a:solidFill>
                  <a:schemeClr val="tx2"/>
                </a:solidFill>
              </a:rPr>
              <a:pPr eaLnBrk="1" hangingPunct="1"/>
              <a:t>18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0485" name="Oval 59"/>
          <p:cNvSpPr>
            <a:spLocks noChangeArrowheads="1"/>
          </p:cNvSpPr>
          <p:nvPr/>
        </p:nvSpPr>
        <p:spPr bwMode="auto">
          <a:xfrm>
            <a:off x="887413" y="4305300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1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0486" name="Oval 60"/>
          <p:cNvSpPr>
            <a:spLocks noChangeArrowheads="1"/>
          </p:cNvSpPr>
          <p:nvPr/>
        </p:nvSpPr>
        <p:spPr bwMode="auto">
          <a:xfrm>
            <a:off x="887413" y="4664075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2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0487" name="Oval 61"/>
          <p:cNvSpPr>
            <a:spLocks noChangeArrowheads="1"/>
          </p:cNvSpPr>
          <p:nvPr/>
        </p:nvSpPr>
        <p:spPr bwMode="auto">
          <a:xfrm>
            <a:off x="887413" y="5022850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3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0488" name="Rounded Rectangle 11267"/>
          <p:cNvSpPr>
            <a:spLocks noChangeArrowheads="1"/>
          </p:cNvSpPr>
          <p:nvPr/>
        </p:nvSpPr>
        <p:spPr bwMode="auto">
          <a:xfrm>
            <a:off x="866775" y="2335213"/>
            <a:ext cx="7813201" cy="1063080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public interface IEmployee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string  Name   { set; get; }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decimal Salary { get; }  … … …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}</a:t>
            </a:r>
          </a:p>
        </p:txBody>
      </p:sp>
      <p:sp>
        <p:nvSpPr>
          <p:cNvPr id="20489" name="Rounded Rectangle 11267"/>
          <p:cNvSpPr>
            <a:spLocks noChangeArrowheads="1"/>
          </p:cNvSpPr>
          <p:nvPr/>
        </p:nvSpPr>
        <p:spPr bwMode="auto">
          <a:xfrm>
            <a:off x="873125" y="5330825"/>
            <a:ext cx="7806935" cy="1288339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ObjectHandle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h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Activator.CreateInstance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MyAssembly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", 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                                      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MyNamespace.MachineOperator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object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obj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h.Unwrap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();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IEmployee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employee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obj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as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IEmployee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employee.Name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"Cyril";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.NET late-binding APIs are </a:t>
            </a:r>
            <a:r>
              <a:rPr lang="en-US" altLang="ja-JP" dirty="0" smtClean="0">
                <a:ea typeface="ＭＳ Ｐゴシック" charset="-128"/>
              </a:rPr>
              <a:t>a more complex (and more flexible) way to perform late binding</a:t>
            </a:r>
            <a:endParaRPr lang="en-GB" dirty="0" smtClean="0"/>
          </a:p>
          <a:p>
            <a:pPr lvl="1" eaLnBrk="1" hangingPunct="1"/>
            <a:r>
              <a:rPr lang="en-GB" altLang="ja-JP" dirty="0" smtClean="0">
                <a:ea typeface="ＭＳ Ｐゴシック" charset="-128"/>
              </a:rPr>
              <a:t>Suitable when you must determine what member to call at run time (e.g. from a </a:t>
            </a:r>
            <a:r>
              <a:rPr lang="en-GB" altLang="ja-JP" dirty="0" err="1" smtClean="0">
                <a:ea typeface="ＭＳ Ｐゴシック" charset="-128"/>
              </a:rPr>
              <a:t>config</a:t>
            </a:r>
            <a:r>
              <a:rPr lang="en-GB" altLang="ja-JP" dirty="0" smtClean="0">
                <a:ea typeface="ＭＳ Ｐゴシック" charset="-128"/>
              </a:rPr>
              <a:t> file or by reflection)</a:t>
            </a:r>
          </a:p>
          <a:p>
            <a:pPr lvl="1" eaLnBrk="1" hangingPunct="1"/>
            <a:r>
              <a:rPr lang="en-GB" altLang="ja-JP" dirty="0" smtClean="0">
                <a:ea typeface="ＭＳ Ｐゴシック" charset="-128"/>
              </a:rPr>
              <a:t>Carry a significant performance penalty unless you optimize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GB" dirty="0" smtClean="0"/>
              <a:t>To perform late binding by using .NET APIs:</a:t>
            </a:r>
            <a:endParaRPr lang="en-US" dirty="0" smtClean="0"/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Create a type instance</a:t>
            </a:r>
            <a:endParaRPr lang="en-US" dirty="0" smtClean="0"/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Determine the member you want to invoke</a:t>
            </a:r>
            <a:endParaRPr lang="en-US" dirty="0" smtClean="0"/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Call </a:t>
            </a:r>
            <a:r>
              <a:rPr lang="en-US" altLang="ja-JP" dirty="0" err="1" smtClean="0">
                <a:latin typeface="Lucida Console" pitchFamily="49" charset="0"/>
                <a:ea typeface="ＭＳ Ｐゴシック" charset="-128"/>
              </a:rPr>
              <a:t>InvokeMember</a:t>
            </a:r>
            <a:r>
              <a:rPr lang="en-US" altLang="ja-JP" dirty="0" smtClean="0">
                <a:latin typeface="Lucida Console" pitchFamily="49" charset="0"/>
                <a:ea typeface="ＭＳ Ｐゴシック" charset="-128"/>
              </a:rPr>
              <a:t>()</a:t>
            </a:r>
            <a:r>
              <a:rPr lang="en-US" altLang="ja-JP" dirty="0" smtClean="0">
                <a:ea typeface="ＭＳ Ｐゴシック" charset="-128"/>
              </a:rPr>
              <a:t> (slow), or one of the </a:t>
            </a:r>
            <a:r>
              <a:rPr lang="en-US" altLang="ja-JP" dirty="0" err="1" smtClean="0">
                <a:latin typeface="Lucida Console" pitchFamily="49" charset="0"/>
                <a:ea typeface="ＭＳ Ｐゴシック" charset="-128"/>
              </a:rPr>
              <a:t>MethodInfo</a:t>
            </a:r>
            <a:r>
              <a:rPr lang="en-US" altLang="ja-JP" dirty="0" smtClean="0">
                <a:ea typeface="ＭＳ Ｐゴシック" charset="-128"/>
              </a:rPr>
              <a:t> subclass methods (faster, no binding needed) to invoke member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 using .NET APIs </a:t>
            </a:r>
            <a:r>
              <a:rPr lang="en-US" sz="2800" smtClean="0"/>
              <a:t>(1 of 2)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1F4D143-860F-4F90-9C07-3745189724DD}" type="slidenum">
              <a:rPr lang="en-GB" sz="1200">
                <a:solidFill>
                  <a:schemeClr val="tx2"/>
                </a:solidFill>
              </a:rPr>
              <a:pPr eaLnBrk="1" hangingPunct="1"/>
              <a:t>19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1509" name="Oval 44"/>
          <p:cNvSpPr>
            <a:spLocks noChangeArrowheads="1"/>
          </p:cNvSpPr>
          <p:nvPr/>
        </p:nvSpPr>
        <p:spPr bwMode="auto">
          <a:xfrm>
            <a:off x="887413" y="4016571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1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1510" name="Oval 45"/>
          <p:cNvSpPr>
            <a:spLocks noChangeArrowheads="1"/>
          </p:cNvSpPr>
          <p:nvPr/>
        </p:nvSpPr>
        <p:spPr bwMode="auto">
          <a:xfrm>
            <a:off x="887413" y="4375346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2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1511" name="Oval 46"/>
          <p:cNvSpPr>
            <a:spLocks noChangeArrowheads="1"/>
          </p:cNvSpPr>
          <p:nvPr/>
        </p:nvSpPr>
        <p:spPr bwMode="auto">
          <a:xfrm>
            <a:off x="887413" y="4734121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3</a:t>
            </a:r>
            <a:endParaRPr lang="en-US" sz="14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dirty="0" smtClean="0"/>
              <a:t>Reflection</a:t>
            </a:r>
            <a:endParaRPr lang="en-US" dirty="0" smtClean="0">
              <a:solidFill>
                <a:srgbClr val="0000FF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/>
              <a:t>Late binding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/>
              <a:t>Assembly metadata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CodeDom</a:t>
            </a:r>
            <a:endParaRPr lang="en-US" dirty="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endParaRPr 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u="sng" dirty="0" smtClean="0"/>
              <a:t>Annex</a:t>
            </a:r>
          </a:p>
          <a:p>
            <a:pPr marL="457200" indent="-457200" eaLnBrk="1" hangingPunct="1"/>
            <a:r>
              <a:rPr lang="en-US" dirty="0" smtClean="0"/>
              <a:t>Emitting dynamic code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C56E5F2-21A4-4B8C-BE1B-33B9B79F47F9}" type="slidenum">
              <a:rPr lang="en-GB" sz="1200">
                <a:solidFill>
                  <a:schemeClr val="tx2"/>
                </a:solidFill>
              </a:rPr>
              <a:pPr eaLnBrk="1" hangingPunct="1"/>
              <a:t>2</a:t>
            </a:fld>
            <a:endParaRPr lang="en-GB" sz="1200">
              <a:solidFill>
                <a:schemeClr val="tx2"/>
              </a:solidFill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063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Lucida Console" pitchFamily="49" charset="0"/>
                </a:defRPr>
              </a:lvl1pPr>
              <a:lvl2pPr marL="1263650" eaLnBrk="0" hangingPunct="0">
                <a:defRPr sz="1600">
                  <a:solidFill>
                    <a:schemeClr val="tx1"/>
                  </a:solidFill>
                  <a:latin typeface="Lucida Console" pitchFamily="49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Lucida Console" pitchFamily="49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Lucida Console" pitchFamily="49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Lucida Console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Console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Console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Console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Lucida Console" pitchFamily="49" charset="0"/>
                </a:defRPr>
              </a:lvl9pPr>
            </a:lstStyle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lvl="1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Demos-B-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ReflectionMetadata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build="p"/>
      <p:bldP spid="553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 1: Using </a:t>
            </a:r>
            <a:r>
              <a:rPr lang="en-US" altLang="ja-JP" dirty="0" err="1" smtClean="0">
                <a:latin typeface="Lucida Console" pitchFamily="49" charset="0"/>
                <a:ea typeface="ＭＳ Ｐゴシック" charset="-128"/>
              </a:rPr>
              <a:t>InvokeMember</a:t>
            </a:r>
            <a:r>
              <a:rPr lang="en-US" altLang="ja-JP" dirty="0" smtClean="0">
                <a:latin typeface="Lucida Console" pitchFamily="49" charset="0"/>
                <a:ea typeface="ＭＳ Ｐゴシック" charset="-128"/>
              </a:rPr>
              <a:t>()</a:t>
            </a:r>
            <a:r>
              <a:rPr lang="en-GB" dirty="0" smtClean="0"/>
              <a:t> 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Example 2: Using </a:t>
            </a:r>
            <a:r>
              <a:rPr lang="en-US" altLang="ja-JP" dirty="0" err="1" smtClean="0">
                <a:latin typeface="Lucida Console" pitchFamily="49" charset="0"/>
                <a:ea typeface="ＭＳ Ｐゴシック" charset="-128"/>
              </a:rPr>
              <a:t>MethodInfo</a:t>
            </a:r>
            <a:r>
              <a:rPr lang="en-US" altLang="ja-JP" dirty="0" smtClean="0">
                <a:latin typeface="Lucida Console" pitchFamily="49" charset="0"/>
                <a:ea typeface="ＭＳ Ｐゴシック" charset="-128"/>
              </a:rPr>
              <a:t>()</a:t>
            </a:r>
            <a:endParaRPr lang="en-US" dirty="0" smtClean="0">
              <a:latin typeface="Lucida Console" pitchFamily="49" charset="0"/>
              <a:ea typeface="ＭＳ Ｐゴシック" charset="-128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 using .NET APIs </a:t>
            </a:r>
            <a:r>
              <a:rPr lang="en-US" sz="2800" smtClean="0"/>
              <a:t>(2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D992C0F-F745-4FE0-808C-DB75E0CE3D1C}" type="slidenum">
              <a:rPr lang="en-GB" sz="1200">
                <a:solidFill>
                  <a:schemeClr val="tx2"/>
                </a:solidFill>
              </a:rPr>
              <a:pPr eaLnBrk="1" hangingPunct="1"/>
              <a:t>20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2533" name="Rounded Rectangle 11267"/>
          <p:cNvSpPr>
            <a:spLocks noChangeArrowheads="1"/>
          </p:cNvSpPr>
          <p:nvPr/>
        </p:nvSpPr>
        <p:spPr bwMode="auto">
          <a:xfrm>
            <a:off x="873125" y="1635125"/>
            <a:ext cx="7793203" cy="1626689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using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System.Reflection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…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Type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consoleType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(Console);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consoleType.InvokeMember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BindingFlags.InvokeMethod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BindingFlags.Static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BindingFlags.Public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null, null, new object[] {"Hello World"});</a:t>
            </a:r>
          </a:p>
        </p:txBody>
      </p:sp>
      <p:sp>
        <p:nvSpPr>
          <p:cNvPr id="22534" name="Rounded Rectangle 11267"/>
          <p:cNvSpPr>
            <a:spLocks noChangeArrowheads="1"/>
          </p:cNvSpPr>
          <p:nvPr/>
        </p:nvSpPr>
        <p:spPr bwMode="auto">
          <a:xfrm>
            <a:off x="873125" y="4236247"/>
            <a:ext cx="7793203" cy="1618634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using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System.Reflection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;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…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Type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stringType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(string);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Type[]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argTypes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new Type[] {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),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 };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MethodInfo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substringMethod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stringType.GetMethod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("Substring",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argTypes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object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substringObj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substringMethod.Invoke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("Hello World",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       new object[] { 7, 5 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 of attributes</a:t>
            </a:r>
          </a:p>
          <a:p>
            <a:pPr eaLnBrk="1" hangingPunct="1"/>
            <a:r>
              <a:rPr lang="en-US" smtClean="0"/>
              <a:t>Attribute scope</a:t>
            </a:r>
          </a:p>
          <a:p>
            <a:pPr eaLnBrk="1" hangingPunct="1"/>
            <a:r>
              <a:rPr lang="en-US" smtClean="0"/>
              <a:t>Common assembly-level attributes</a:t>
            </a:r>
          </a:p>
          <a:p>
            <a:pPr eaLnBrk="1" hangingPunct="1"/>
            <a:r>
              <a:rPr lang="en-US" smtClean="0"/>
              <a:t>Creating a custom attribute</a:t>
            </a:r>
          </a:p>
          <a:p>
            <a:pPr eaLnBrk="1" hangingPunct="1"/>
            <a:r>
              <a:rPr lang="en-US" smtClean="0"/>
              <a:t>Detecting and accessing attributes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3. </a:t>
            </a:r>
            <a:r>
              <a:rPr lang="en-US" smtClean="0"/>
              <a:t>Assembly Metadata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175DA8-76EF-4781-89BA-819741C73938}" type="slidenum">
              <a:rPr lang="en-GB" sz="1200">
                <a:solidFill>
                  <a:schemeClr val="tx2"/>
                </a:solidFill>
              </a:rPr>
              <a:pPr eaLnBrk="1" hangingPunct="1"/>
              <a:t>21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Attributes:</a:t>
            </a:r>
            <a:endParaRPr lang="en-US" dirty="0" smtClean="0">
              <a:sym typeface="Wingdings" pitchFamily="2" charset="2"/>
            </a:endParaRPr>
          </a:p>
          <a:p>
            <a:pPr lvl="1" eaLnBrk="1" hangingPunct="1"/>
            <a:r>
              <a:rPr lang="en-US" dirty="0" smtClean="0"/>
              <a:t>Provide a mechanism for holding additional information about the associated target element</a:t>
            </a:r>
          </a:p>
          <a:p>
            <a:pPr lvl="1" eaLnBrk="1" hangingPunct="1"/>
            <a:r>
              <a:rPr lang="en-US" dirty="0" smtClean="0"/>
              <a:t>Stored within a managed module’s metadata</a:t>
            </a:r>
          </a:p>
          <a:p>
            <a:pPr lvl="1" eaLnBrk="1" hangingPunct="1"/>
            <a:r>
              <a:rPr lang="en-US" dirty="0" smtClean="0"/>
              <a:t>Decorate a target element</a:t>
            </a:r>
          </a:p>
          <a:p>
            <a:pPr lvl="1" eaLnBrk="1" hangingPunct="1"/>
            <a:r>
              <a:rPr lang="en-US" dirty="0" smtClean="0"/>
              <a:t>Can be examined at run time by using reflection</a:t>
            </a:r>
          </a:p>
          <a:p>
            <a:pPr lvl="1" eaLnBrk="1" hangingPunct="1"/>
            <a:r>
              <a:rPr lang="en-US" dirty="0" smtClean="0"/>
              <a:t>Enable developers to express an intended behavior (declarative programming)</a:t>
            </a:r>
          </a:p>
          <a:p>
            <a:pPr lvl="1" eaLnBrk="1" hangingPunct="1"/>
            <a:r>
              <a:rPr lang="en-US" dirty="0" smtClean="0"/>
              <a:t>Are defined by the .NET Framework, or can be created by developers for their own purposes (custom attributes)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GB" dirty="0" smtClean="0"/>
              <a:t>Example of using an attribute: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4579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 of Attributes</a:t>
            </a:r>
            <a:endParaRPr lang="en-GB" smtClean="0"/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CA45C5-88F4-4042-A70A-637CE820798B}" type="slidenum">
              <a:rPr lang="en-GB" sz="1200">
                <a:solidFill>
                  <a:schemeClr val="tx2"/>
                </a:solidFill>
              </a:rPr>
              <a:pPr eaLnBrk="1" hangingPunct="1"/>
              <a:t>22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4581" name="Rounded Rectangle 11267"/>
          <p:cNvSpPr>
            <a:spLocks noChangeArrowheads="1"/>
          </p:cNvSpPr>
          <p:nvPr/>
        </p:nvSpPr>
        <p:spPr bwMode="auto">
          <a:xfrm>
            <a:off x="873125" y="5670052"/>
            <a:ext cx="7572375" cy="86836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[Obsolete("Use Exit instead")] 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public void Quit() {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  …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attributes can apply to several element types:</a:t>
            </a:r>
          </a:p>
          <a:p>
            <a:pPr lvl="1" eaLnBrk="1" hangingPunct="1"/>
            <a:r>
              <a:rPr lang="en-GB" smtClean="0"/>
              <a:t>E.g. </a:t>
            </a:r>
            <a:r>
              <a:rPr lang="en-GB" smtClean="0">
                <a:latin typeface="Lucida Console" pitchFamily="49" charset="0"/>
              </a:rPr>
              <a:t>[</a:t>
            </a:r>
            <a:r>
              <a:rPr lang="en-US" smtClean="0">
                <a:latin typeface="Lucida Console" pitchFamily="49" charset="0"/>
              </a:rPr>
              <a:t>Obsolete]</a:t>
            </a:r>
            <a:r>
              <a:rPr lang="en-US" smtClean="0"/>
              <a:t>, </a:t>
            </a:r>
            <a:r>
              <a:rPr lang="en-US" smtClean="0">
                <a:latin typeface="Lucida Console" pitchFamily="49" charset="0"/>
              </a:rPr>
              <a:t>[ConditionalAttribute]</a:t>
            </a:r>
          </a:p>
          <a:p>
            <a:pPr eaLnBrk="1" hangingPunct="1"/>
            <a:r>
              <a:rPr lang="en-US" smtClean="0"/>
              <a:t>Some attributes only apply to one element type:</a:t>
            </a:r>
          </a:p>
          <a:p>
            <a:pPr lvl="1" eaLnBrk="1" hangingPunct="1"/>
            <a:r>
              <a:rPr lang="en-GB" smtClean="0"/>
              <a:t>E.g. </a:t>
            </a:r>
            <a:r>
              <a:rPr lang="en-GB" smtClean="0">
                <a:latin typeface="Lucida Console" pitchFamily="49" charset="0"/>
              </a:rPr>
              <a:t>[</a:t>
            </a:r>
            <a:r>
              <a:rPr lang="en-US" smtClean="0">
                <a:latin typeface="Lucida Console" pitchFamily="49" charset="0"/>
              </a:rPr>
              <a:t>WebMethod]</a:t>
            </a:r>
            <a:r>
              <a:rPr lang="en-US" smtClean="0"/>
              <a:t>, </a:t>
            </a:r>
            <a:r>
              <a:rPr lang="en-US" smtClean="0">
                <a:latin typeface="Lucida Console" pitchFamily="49" charset="0"/>
              </a:rPr>
              <a:t>[Flags]</a:t>
            </a:r>
            <a:r>
              <a:rPr lang="en-US" smtClean="0"/>
              <a:t>, </a:t>
            </a:r>
            <a:r>
              <a:rPr lang="en-US" smtClean="0">
                <a:latin typeface="Lucida Console" pitchFamily="49" charset="0"/>
              </a:rPr>
              <a:t>[AssemblyVersion]</a:t>
            </a:r>
          </a:p>
          <a:p>
            <a:pPr eaLnBrk="1" hangingPunct="1"/>
            <a:r>
              <a:rPr lang="en-US" smtClean="0"/>
              <a:t>Language constructs enable you to disambiguate the scope</a:t>
            </a:r>
          </a:p>
          <a:p>
            <a:pPr lvl="1" eaLnBrk="1" hangingPunct="1"/>
            <a:r>
              <a:rPr lang="en-GB" smtClean="0"/>
              <a:t>E.g. to define an assembly-scope attribute: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E.g. to differentiate between method- and return-level attributes: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560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 Scope</a:t>
            </a:r>
            <a:endParaRPr lang="en-GB" smtClean="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381CD2-384B-48C9-AC57-B73DC3076DA5}" type="slidenum">
              <a:rPr lang="en-GB" sz="1200">
                <a:solidFill>
                  <a:schemeClr val="tx2"/>
                </a:solidFill>
              </a:rPr>
              <a:pPr eaLnBrk="1" hangingPunct="1"/>
              <a:t>23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5605" name="Rounded Rectangle 11267"/>
          <p:cNvSpPr>
            <a:spLocks noChangeArrowheads="1"/>
          </p:cNvSpPr>
          <p:nvPr/>
        </p:nvSpPr>
        <p:spPr bwMode="auto">
          <a:xfrm>
            <a:off x="873125" y="4146550"/>
            <a:ext cx="7572375" cy="296863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 eaLnBrk="0" hangingPunct="0">
              <a:lnSpc>
                <a:spcPct val="88000"/>
              </a:lnSpc>
            </a:pPr>
            <a:r>
              <a:rPr lang="en-US" altLang="ja-JP" sz="1200">
                <a:latin typeface="Lucida Console" pitchFamily="49" charset="0"/>
                <a:ea typeface="ＭＳ Ｐゴシック" charset="-128"/>
              </a:rPr>
              <a:t>[assembly: AssemblyVersion("1.2.43.3")] </a:t>
            </a:r>
          </a:p>
        </p:txBody>
      </p:sp>
      <p:sp>
        <p:nvSpPr>
          <p:cNvPr id="25606" name="Rounded Rectangle 11267"/>
          <p:cNvSpPr>
            <a:spLocks noChangeArrowheads="1"/>
          </p:cNvSpPr>
          <p:nvPr/>
        </p:nvSpPr>
        <p:spPr bwMode="auto">
          <a:xfrm>
            <a:off x="873125" y="5236523"/>
            <a:ext cx="7572375" cy="762000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[DllImport("MyLibrary.dll")]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[return: MarshalAs(UnmanagedType.I8)]</a:t>
            </a:r>
          </a:p>
          <a:p>
            <a:pPr marL="290513" indent="-290513" defTabSz="457200"/>
            <a:r>
              <a:rPr lang="en-US" altLang="ja-JP" sz="1200">
                <a:latin typeface="Lucida Console" pitchFamily="49" charset="0"/>
                <a:ea typeface="ＭＳ Ｐゴシック" charset="-128"/>
              </a:rPr>
              <a:t>public static extern int DoInterop();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Assembly-level attributes:</a:t>
            </a:r>
          </a:p>
          <a:p>
            <a:pPr lvl="1" eaLnBrk="1" hangingPunct="1"/>
            <a:r>
              <a:rPr lang="en-US" smtClean="0"/>
              <a:t>Contain information that applies to the whole assembly</a:t>
            </a:r>
          </a:p>
          <a:p>
            <a:pPr lvl="1" eaLnBrk="1" hangingPunct="1"/>
            <a:r>
              <a:rPr lang="en-US" smtClean="0"/>
              <a:t>Are defined in the AssemblyInfo.cs file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662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Assembly-Level Attributes</a:t>
            </a:r>
            <a:endParaRPr lang="en-GB" smtClean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C61A8F-935A-4EE3-8E74-1FA609FEE036}" type="slidenum">
              <a:rPr lang="en-GB" sz="1200">
                <a:solidFill>
                  <a:schemeClr val="tx2"/>
                </a:solidFill>
              </a:rPr>
              <a:pPr eaLnBrk="1" hangingPunct="1"/>
              <a:t>24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6629" name="Text Box 16"/>
          <p:cNvSpPr txBox="1">
            <a:spLocks noChangeArrowheads="1"/>
          </p:cNvSpPr>
          <p:nvPr/>
        </p:nvSpPr>
        <p:spPr bwMode="auto">
          <a:xfrm>
            <a:off x="625475" y="2513013"/>
            <a:ext cx="2273300" cy="447675"/>
          </a:xfrm>
          <a:prstGeom prst="rect">
            <a:avLst/>
          </a:prstGeom>
          <a:solidFill>
            <a:srgbClr val="797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800" b="1">
                <a:solidFill>
                  <a:schemeClr val="tx2"/>
                </a:solidFill>
              </a:rPr>
              <a:t>Attribute</a:t>
            </a:r>
          </a:p>
        </p:txBody>
      </p:sp>
      <p:sp>
        <p:nvSpPr>
          <p:cNvPr id="26630" name="Text Box 17"/>
          <p:cNvSpPr txBox="1">
            <a:spLocks noChangeArrowheads="1"/>
          </p:cNvSpPr>
          <p:nvPr/>
        </p:nvSpPr>
        <p:spPr bwMode="auto">
          <a:xfrm>
            <a:off x="2933700" y="2513013"/>
            <a:ext cx="5800725" cy="447675"/>
          </a:xfrm>
          <a:prstGeom prst="rect">
            <a:avLst/>
          </a:prstGeom>
          <a:solidFill>
            <a:srgbClr val="797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800" b="1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26631" name="Text Box 18"/>
          <p:cNvSpPr txBox="1">
            <a:spLocks noChangeArrowheads="1"/>
          </p:cNvSpPr>
          <p:nvPr/>
        </p:nvSpPr>
        <p:spPr bwMode="auto">
          <a:xfrm>
            <a:off x="625475" y="2984500"/>
            <a:ext cx="2273300" cy="5873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AssemblyVersion</a:t>
            </a:r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26632" name="Text Box 19"/>
          <p:cNvSpPr txBox="1">
            <a:spLocks noChangeArrowheads="1"/>
          </p:cNvSpPr>
          <p:nvPr/>
        </p:nvSpPr>
        <p:spPr bwMode="auto">
          <a:xfrm>
            <a:off x="625475" y="3609975"/>
            <a:ext cx="2273300" cy="5873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AssemblyFileVersion</a:t>
            </a:r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26633" name="Text Box 20"/>
          <p:cNvSpPr txBox="1">
            <a:spLocks noChangeArrowheads="1"/>
          </p:cNvSpPr>
          <p:nvPr/>
        </p:nvSpPr>
        <p:spPr bwMode="auto">
          <a:xfrm>
            <a:off x="625475" y="4232275"/>
            <a:ext cx="2273300" cy="5842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AssemblyTitle</a:t>
            </a:r>
            <a:endParaRPr lang="en-GB" sz="1400">
              <a:solidFill>
                <a:schemeClr val="tx2"/>
              </a:solidFill>
              <a:latin typeface="Lucida Console" pitchFamily="49" charset="0"/>
            </a:endParaRPr>
          </a:p>
        </p:txBody>
      </p:sp>
      <p:sp>
        <p:nvSpPr>
          <p:cNvPr id="26634" name="Text Box 21"/>
          <p:cNvSpPr txBox="1">
            <a:spLocks noChangeArrowheads="1"/>
          </p:cNvSpPr>
          <p:nvPr/>
        </p:nvSpPr>
        <p:spPr bwMode="auto">
          <a:xfrm>
            <a:off x="2933700" y="2984500"/>
            <a:ext cx="5800725" cy="58737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</a:rPr>
              <a:t>Version number that uniquely identifies the assembly.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</a:rPr>
              <a:t>Used by the CLR when it binds to a strongly named assembly.</a:t>
            </a:r>
          </a:p>
        </p:txBody>
      </p:sp>
      <p:sp>
        <p:nvSpPr>
          <p:cNvPr id="26635" name="Text Box 22"/>
          <p:cNvSpPr txBox="1">
            <a:spLocks noChangeArrowheads="1"/>
          </p:cNvSpPr>
          <p:nvPr/>
        </p:nvSpPr>
        <p:spPr bwMode="auto">
          <a:xfrm>
            <a:off x="2933700" y="3609975"/>
            <a:ext cx="5800725" cy="5873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</a:rPr>
              <a:t>Version number that identifies the on-disk version of the assembly. Used in assembly deployment scenarios.</a:t>
            </a:r>
          </a:p>
        </p:txBody>
      </p:sp>
      <p:sp>
        <p:nvSpPr>
          <p:cNvPr id="26636" name="Text Box 23"/>
          <p:cNvSpPr txBox="1">
            <a:spLocks noChangeArrowheads="1"/>
          </p:cNvSpPr>
          <p:nvPr/>
        </p:nvSpPr>
        <p:spPr bwMode="auto">
          <a:xfrm>
            <a:off x="2933700" y="4232275"/>
            <a:ext cx="5800725" cy="5842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</a:rPr>
              <a:t>Specifies the assembly title that is built into the assembly.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</a:rPr>
              <a:t>Also see AssemblyDescription, AssemblyCopyright, &amp; AssemblyProduct.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6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create custom attributes, as follows:</a:t>
            </a:r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Define a class that inherits from </a:t>
            </a:r>
            <a:r>
              <a:rPr lang="en-US" altLang="ja-JP" dirty="0" err="1" smtClean="0">
                <a:latin typeface="Lucida Console" pitchFamily="49" charset="0"/>
                <a:ea typeface="ＭＳ Ｐゴシック" charset="-128"/>
              </a:rPr>
              <a:t>System.Attribute</a:t>
            </a:r>
            <a:endParaRPr lang="en-US" dirty="0" smtClean="0">
              <a:latin typeface="Lucida Console" pitchFamily="49" charset="0"/>
            </a:endParaRPr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Apply </a:t>
            </a:r>
            <a:r>
              <a:rPr lang="en-US" altLang="ja-JP" dirty="0" smtClean="0">
                <a:latin typeface="Lucida Console" pitchFamily="49" charset="0"/>
                <a:ea typeface="ＭＳ Ｐゴシック" charset="-128"/>
              </a:rPr>
              <a:t>[</a:t>
            </a:r>
            <a:r>
              <a:rPr lang="en-US" altLang="ja-JP" dirty="0" err="1" smtClean="0">
                <a:latin typeface="Lucida Console" pitchFamily="49" charset="0"/>
                <a:ea typeface="ＭＳ Ｐゴシック" charset="-128"/>
              </a:rPr>
              <a:t>AttributeUsage</a:t>
            </a:r>
            <a:r>
              <a:rPr lang="en-US" altLang="ja-JP" dirty="0" smtClean="0">
                <a:latin typeface="Lucida Console" pitchFamily="49" charset="0"/>
                <a:ea typeface="ＭＳ Ｐゴシック" charset="-128"/>
              </a:rPr>
              <a:t>]</a:t>
            </a:r>
            <a:r>
              <a:rPr lang="en-US" altLang="ja-JP" dirty="0" smtClean="0">
                <a:ea typeface="ＭＳ Ｐゴシック" charset="-128"/>
              </a:rPr>
              <a:t> to the class to specify where and how the attribute is used and whether it is inherited</a:t>
            </a:r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Define a constructor that takes parameters for required info</a:t>
            </a:r>
            <a:endParaRPr lang="en-US" dirty="0" smtClean="0"/>
          </a:p>
          <a:p>
            <a:pPr lvl="1" eaLnBrk="1" hangingPunct="1"/>
            <a:r>
              <a:rPr lang="en-US" altLang="ja-JP" dirty="0" smtClean="0">
                <a:ea typeface="ＭＳ Ｐゴシック" charset="-128"/>
              </a:rPr>
              <a:t>Define non-static public fields/properties for optional (named) info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GB" dirty="0" smtClean="0"/>
              <a:t>Example:</a:t>
            </a:r>
            <a:endParaRPr lang="en-US" dirty="0" smtClean="0"/>
          </a:p>
        </p:txBody>
      </p:sp>
      <p:sp>
        <p:nvSpPr>
          <p:cNvPr id="27651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Custom Attribute</a:t>
            </a:r>
            <a:endParaRPr lang="en-GB" smtClean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B5B08E-9F5C-4D8F-8129-E8253453FCC3}" type="slidenum">
              <a:rPr lang="en-GB" sz="1200">
                <a:solidFill>
                  <a:schemeClr val="tx2"/>
                </a:solidFill>
              </a:rPr>
              <a:pPr eaLnBrk="1" hangingPunct="1"/>
              <a:t>25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7653" name="Oval 68"/>
          <p:cNvSpPr>
            <a:spLocks noChangeArrowheads="1"/>
          </p:cNvSpPr>
          <p:nvPr/>
        </p:nvSpPr>
        <p:spPr bwMode="auto">
          <a:xfrm>
            <a:off x="887413" y="1733550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1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7654" name="Oval 69"/>
          <p:cNvSpPr>
            <a:spLocks noChangeArrowheads="1"/>
          </p:cNvSpPr>
          <p:nvPr/>
        </p:nvSpPr>
        <p:spPr bwMode="auto">
          <a:xfrm>
            <a:off x="887413" y="2092325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2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7655" name="Oval 70"/>
          <p:cNvSpPr>
            <a:spLocks noChangeArrowheads="1"/>
          </p:cNvSpPr>
          <p:nvPr/>
        </p:nvSpPr>
        <p:spPr bwMode="auto">
          <a:xfrm>
            <a:off x="887413" y="2763838"/>
            <a:ext cx="204787" cy="2047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3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7656" name="Oval 71"/>
          <p:cNvSpPr>
            <a:spLocks noChangeArrowheads="1"/>
          </p:cNvSpPr>
          <p:nvPr/>
        </p:nvSpPr>
        <p:spPr bwMode="auto">
          <a:xfrm>
            <a:off x="887413" y="3138488"/>
            <a:ext cx="204787" cy="2047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4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7657" name="Rounded Rectangle 11267"/>
          <p:cNvSpPr>
            <a:spLocks noChangeArrowheads="1"/>
          </p:cNvSpPr>
          <p:nvPr/>
        </p:nvSpPr>
        <p:spPr bwMode="auto">
          <a:xfrm>
            <a:off x="873125" y="4332793"/>
            <a:ext cx="7735888" cy="1631286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 w="9525" algn="ctr">
            <a:solidFill>
              <a:srgbClr val="969696"/>
            </a:solidFill>
            <a:round/>
            <a:headEnd/>
            <a:tailEnd/>
          </a:ln>
          <a:effectLst>
            <a:outerShdw dist="71842" dir="2700000" algn="ctr" rotWithShape="0">
              <a:schemeClr val="accent2"/>
            </a:outerShdw>
          </a:effec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[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AttributeUsage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AttributeTargets.Field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AttributeTargets.Property</a:t>
            </a:r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,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              </a:t>
            </a:r>
            <a:r>
              <a:rPr lang="en-US" altLang="ja-JP" sz="1200" dirty="0" err="1" smtClean="0">
                <a:latin typeface="Lucida Console" pitchFamily="49" charset="0"/>
                <a:ea typeface="ＭＳ Ｐゴシック" charset="-128"/>
              </a:rPr>
              <a:t>AllowMultiple</a:t>
            </a:r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=false)]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public 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class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: Attribute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public 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int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size) { … }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…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public char 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DefaultFillChar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{ get/set… }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</p:txBody>
      </p:sp>
      <p:sp>
        <p:nvSpPr>
          <p:cNvPr id="27658" name="Rounded Rectangle 11267"/>
          <p:cNvSpPr>
            <a:spLocks noChangeArrowheads="1"/>
          </p:cNvSpPr>
          <p:nvPr/>
        </p:nvSpPr>
        <p:spPr bwMode="auto">
          <a:xfrm>
            <a:off x="5268036" y="4764088"/>
            <a:ext cx="3521123" cy="181413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algn="ctr">
            <a:solidFill>
              <a:srgbClr val="969696"/>
            </a:solidFill>
            <a:round/>
            <a:headEnd/>
            <a:tailEnd/>
          </a:ln>
          <a:effectLst>
            <a:outerShdw dist="71842" dir="2700000" algn="ctr" rotWithShape="0">
              <a:schemeClr val="accent2"/>
            </a:outerShdw>
          </a:effectLst>
        </p:spPr>
        <p:txBody>
          <a:bodyPr wrap="none" tIns="36000" bIns="36000" anchor="ctr"/>
          <a:lstStyle/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class Person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GB" altLang="ja-JP" sz="1200" b="1" dirty="0">
                <a:latin typeface="Lucida Console" pitchFamily="49" charset="0"/>
                <a:ea typeface="ＭＳ Ｐゴシック" charset="-128"/>
              </a:rPr>
              <a:t>[</a:t>
            </a:r>
            <a:r>
              <a:rPr lang="en-GB" altLang="ja-JP" sz="1200" b="1" dirty="0" err="1">
                <a:latin typeface="Lucida Console" pitchFamily="49" charset="0"/>
                <a:ea typeface="ＭＳ Ｐゴシック" charset="-128"/>
              </a:rPr>
              <a:t>DbSize</a:t>
            </a:r>
            <a:r>
              <a:rPr lang="en-GB" altLang="ja-JP" sz="1200" b="1" dirty="0">
                <a:latin typeface="Lucida Console" pitchFamily="49" charset="0"/>
                <a:ea typeface="ＭＳ Ｐゴシック" charset="-128"/>
              </a:rPr>
              <a:t>(50)] 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private String name;</a:t>
            </a:r>
          </a:p>
          <a:p>
            <a:pPr marL="290513" indent="-290513" defTabSz="457200"/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GB" altLang="ja-JP" sz="1200" b="1" dirty="0">
                <a:latin typeface="Lucida Console" pitchFamily="49" charset="0"/>
                <a:ea typeface="ＭＳ Ｐゴシック" charset="-128"/>
              </a:rPr>
              <a:t>[</a:t>
            </a:r>
            <a:r>
              <a:rPr lang="en-GB" altLang="ja-JP" sz="1200" b="1" dirty="0" err="1">
                <a:latin typeface="Lucida Console" pitchFamily="49" charset="0"/>
                <a:ea typeface="ＭＳ Ｐゴシック" charset="-128"/>
              </a:rPr>
              <a:t>DbSize</a:t>
            </a:r>
            <a:r>
              <a:rPr lang="en-GB" altLang="ja-JP" sz="1200" b="1" dirty="0">
                <a:latin typeface="Lucida Console" pitchFamily="49" charset="0"/>
                <a:ea typeface="ＭＳ Ｐゴシック" charset="-128"/>
              </a:rPr>
              <a:t>(20, </a:t>
            </a:r>
            <a:r>
              <a:rPr lang="en-GB" altLang="ja-JP" sz="1200" b="1" dirty="0" err="1">
                <a:latin typeface="Lucida Console" pitchFamily="49" charset="0"/>
                <a:ea typeface="ＭＳ Ｐゴシック" charset="-128"/>
              </a:rPr>
              <a:t>DefaultFillChar</a:t>
            </a:r>
            <a:r>
              <a:rPr lang="en-GB" altLang="ja-JP" sz="1200" b="1" dirty="0">
                <a:latin typeface="Lucida Console" pitchFamily="49" charset="0"/>
                <a:ea typeface="ＭＳ Ｐゴシック" charset="-128"/>
              </a:rPr>
              <a:t>='*')]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private String password;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…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}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access attributes using </a:t>
            </a:r>
            <a:r>
              <a:rPr lang="en-US" dirty="0" err="1" smtClean="0">
                <a:latin typeface="Lucida Console" pitchFamily="49" charset="0"/>
              </a:rPr>
              <a:t>MemberInfo</a:t>
            </a:r>
            <a:r>
              <a:rPr lang="en-US" dirty="0" smtClean="0"/>
              <a:t> classes:</a:t>
            </a:r>
          </a:p>
          <a:p>
            <a:pPr lvl="1" eaLnBrk="1" hangingPunct="1"/>
            <a:r>
              <a:rPr lang="en-US" dirty="0" smtClean="0"/>
              <a:t>Provide an instance method to check whether a named attribute is defined on the associated element</a:t>
            </a:r>
          </a:p>
          <a:p>
            <a:pPr lvl="1" eaLnBrk="1" hangingPunct="1"/>
            <a:r>
              <a:rPr lang="en-US" dirty="0" smtClean="0"/>
              <a:t>Provides instance methods to access the defined attributes</a:t>
            </a:r>
          </a:p>
          <a:p>
            <a:pPr lvl="1" eaLnBrk="1" hangingPunct="1"/>
            <a:r>
              <a:rPr lang="en-US" dirty="0" smtClean="0"/>
              <a:t>Returns </a:t>
            </a:r>
            <a:r>
              <a:rPr lang="en-US" dirty="0" smtClean="0">
                <a:latin typeface="Lucida Console" pitchFamily="49" charset="0"/>
              </a:rPr>
              <a:t>Object[]</a:t>
            </a:r>
          </a:p>
          <a:p>
            <a:pPr lvl="1" eaLnBrk="1" hangingPunct="1"/>
            <a:endParaRPr lang="en-US" dirty="0" smtClean="0">
              <a:latin typeface="Lucida Console" pitchFamily="49" charset="0"/>
            </a:endParaRPr>
          </a:p>
          <a:p>
            <a:pPr eaLnBrk="1" hangingPunct="1"/>
            <a:r>
              <a:rPr lang="en-GB" dirty="0" smtClean="0"/>
              <a:t>Example: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8675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Detecting and Accessing Attributes (1)</a:t>
            </a:r>
            <a:endParaRPr lang="en-GB" smtClean="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C71FCDD-BD3A-4B7E-A077-06E7488F2BAD}" type="slidenum">
              <a:rPr lang="en-GB" sz="1200">
                <a:solidFill>
                  <a:schemeClr val="tx2"/>
                </a:solidFill>
              </a:rPr>
              <a:pPr eaLnBrk="1" hangingPunct="1"/>
              <a:t>26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8677" name="Rounded Rectangle 11267"/>
          <p:cNvSpPr>
            <a:spLocks noChangeArrowheads="1"/>
          </p:cNvSpPr>
          <p:nvPr/>
        </p:nvSpPr>
        <p:spPr bwMode="auto">
          <a:xfrm>
            <a:off x="873125" y="3957850"/>
            <a:ext cx="7847013" cy="2489319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Type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(Person);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FieldInfo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fi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type.GetField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("password");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if 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fi.IsDefined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), false))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object[]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attribs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fi.GetCustomAttributes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), false);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attr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attribs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[0];</a:t>
            </a:r>
          </a:p>
          <a:p>
            <a:pPr marL="290513" indent="-290513" defTabSz="457200"/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Console.WriteLine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("password field default-fill-char is {0}.", 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                   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attr.DefaultFillChar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);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also access attributes using </a:t>
            </a:r>
            <a:r>
              <a:rPr lang="en-US" dirty="0" smtClean="0">
                <a:latin typeface="Lucida Console" pitchFamily="49" charset="0"/>
              </a:rPr>
              <a:t>Attribute</a:t>
            </a:r>
            <a:r>
              <a:rPr lang="en-US" dirty="0" smtClean="0"/>
              <a:t> class:</a:t>
            </a:r>
          </a:p>
          <a:p>
            <a:pPr lvl="1" eaLnBrk="1" hangingPunct="1"/>
            <a:r>
              <a:rPr lang="en-US" dirty="0" smtClean="0"/>
              <a:t>Provides static methods to check whether a named attribute is defined on a </a:t>
            </a:r>
            <a:r>
              <a:rPr lang="en-US" dirty="0" err="1" smtClean="0">
                <a:latin typeface="Lucida Console" pitchFamily="49" charset="0"/>
              </a:rPr>
              <a:t>MemberInfo</a:t>
            </a:r>
            <a:r>
              <a:rPr lang="en-US" dirty="0" smtClean="0"/>
              <a:t> (or subclass) instance</a:t>
            </a:r>
          </a:p>
          <a:p>
            <a:pPr lvl="1" eaLnBrk="1" hangingPunct="1"/>
            <a:r>
              <a:rPr lang="en-US" dirty="0" smtClean="0"/>
              <a:t>Provides static methods to access the defined attributes</a:t>
            </a:r>
          </a:p>
          <a:p>
            <a:pPr lvl="1" eaLnBrk="1" hangingPunct="1"/>
            <a:r>
              <a:rPr lang="en-US" dirty="0" smtClean="0"/>
              <a:t>Returns </a:t>
            </a:r>
            <a:r>
              <a:rPr lang="en-US" dirty="0" smtClean="0">
                <a:latin typeface="Lucida Console" pitchFamily="49" charset="0"/>
              </a:rPr>
              <a:t>Attribute[]</a:t>
            </a:r>
          </a:p>
          <a:p>
            <a:pPr lvl="1" eaLnBrk="1" hangingPunct="1"/>
            <a:endParaRPr lang="en-US" dirty="0" smtClean="0">
              <a:latin typeface="Lucida Console" pitchFamily="49" charset="0"/>
            </a:endParaRPr>
          </a:p>
          <a:p>
            <a:pPr eaLnBrk="1" hangingPunct="1"/>
            <a:r>
              <a:rPr lang="en-GB" dirty="0" smtClean="0"/>
              <a:t>Example: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Detecting and Accessing Attributes (2)</a:t>
            </a:r>
            <a:endParaRPr lang="en-GB" smtClean="0"/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AA802E-4FDA-467F-8685-B1D55E6D9593}" type="slidenum">
              <a:rPr lang="en-GB" sz="1200">
                <a:solidFill>
                  <a:schemeClr val="tx2"/>
                </a:solidFill>
              </a:rPr>
              <a:pPr eaLnBrk="1" hangingPunct="1"/>
              <a:t>27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9701" name="Rounded Rectangle 11267"/>
          <p:cNvSpPr>
            <a:spLocks noChangeArrowheads="1"/>
          </p:cNvSpPr>
          <p:nvPr/>
        </p:nvSpPr>
        <p:spPr bwMode="auto">
          <a:xfrm>
            <a:off x="873125" y="3944203"/>
            <a:ext cx="7847013" cy="250486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Type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(Person);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FieldInfo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fi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type.GetField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("password");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if 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Attribute.IsDefined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(fi,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), false))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attr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Attribute.GetCustomAttribute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          fi,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DbSizeAttribute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),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          false);</a:t>
            </a:r>
          </a:p>
          <a:p>
            <a:pPr marL="290513" indent="-290513" defTabSz="457200"/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Console.WriteLine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("password field default-fill-char is {0}.", </a:t>
            </a:r>
          </a:p>
          <a:p>
            <a:pPr marL="290513" indent="-290513" defTabSz="457200"/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                     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attr.DefaultFillChar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);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</a:t>
            </a:r>
            <a:r>
              <a:rPr lang="en-US" dirty="0" err="1" smtClean="0"/>
              <a:t>CodeDom</a:t>
            </a:r>
            <a:endParaRPr lang="en-US" dirty="0" smtClean="0"/>
          </a:p>
          <a:p>
            <a:pPr eaLnBrk="1" hangingPunct="1"/>
            <a:r>
              <a:rPr lang="en-US" dirty="0" smtClean="0"/>
              <a:t>Static code</a:t>
            </a:r>
          </a:p>
          <a:p>
            <a:pPr eaLnBrk="1" hangingPunct="1"/>
            <a:r>
              <a:rPr lang="en-US" dirty="0" smtClean="0"/>
              <a:t>Defining dynamic code</a:t>
            </a:r>
          </a:p>
          <a:p>
            <a:pPr eaLnBrk="1" hangingPunct="1"/>
            <a:r>
              <a:rPr lang="en-US" dirty="0"/>
              <a:t>Creating a </a:t>
            </a:r>
            <a:r>
              <a:rPr lang="en-US" dirty="0" smtClean="0"/>
              <a:t>compiler object</a:t>
            </a:r>
          </a:p>
          <a:p>
            <a:pPr eaLnBrk="1" hangingPunct="1"/>
            <a:r>
              <a:rPr lang="en-US" dirty="0" smtClean="0"/>
              <a:t>Compiling the code</a:t>
            </a:r>
          </a:p>
          <a:p>
            <a:pPr eaLnBrk="1" hangingPunct="1"/>
            <a:r>
              <a:rPr lang="en-US" dirty="0" smtClean="0"/>
              <a:t>Trying to use the code</a:t>
            </a:r>
          </a:p>
          <a:p>
            <a:pPr eaLnBrk="1" hangingPunct="1"/>
            <a:r>
              <a:rPr lang="en-US" dirty="0" smtClean="0"/>
              <a:t>Using interfaces</a:t>
            </a:r>
          </a:p>
          <a:p>
            <a:pPr eaLnBrk="1" hangingPunct="1"/>
            <a:r>
              <a:rPr lang="en-US" dirty="0" smtClean="0"/>
              <a:t>Using reflection</a:t>
            </a:r>
          </a:p>
          <a:p>
            <a:pPr eaLnBrk="1" hangingPunct="1"/>
            <a:r>
              <a:rPr lang="en-US" dirty="0" smtClean="0"/>
              <a:t>Using dynamic types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ＭＳ Ｐゴシック" charset="-128"/>
              </a:rPr>
              <a:t>4. </a:t>
            </a:r>
            <a:r>
              <a:rPr lang="en-US" dirty="0" smtClean="0"/>
              <a:t>Using </a:t>
            </a:r>
            <a:r>
              <a:rPr lang="en-US" dirty="0" err="1" smtClean="0"/>
              <a:t>CodeDom</a:t>
            </a:r>
            <a:endParaRPr lang="en-US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175DA8-76EF-4781-89BA-819741C73938}" type="slidenum">
              <a:rPr lang="en-GB" sz="1200">
                <a:solidFill>
                  <a:schemeClr val="tx2"/>
                </a:solidFill>
              </a:rPr>
              <a:pPr eaLnBrk="1" hangingPunct="1"/>
              <a:t>28</a:t>
            </a:fld>
            <a:endParaRPr lang="en-GB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CodeDom</a:t>
            </a:r>
            <a:r>
              <a:rPr lang="en-GB" dirty="0" smtClean="0"/>
              <a:t> is an API in .NET that allows you to compile code dynamically, while the application is running</a:t>
            </a:r>
          </a:p>
          <a:p>
            <a:pPr lvl="1" eaLnBrk="1" hangingPunct="1"/>
            <a:r>
              <a:rPr lang="en-GB" dirty="0" smtClean="0"/>
              <a:t>Via classes in the </a:t>
            </a:r>
            <a:r>
              <a:rPr lang="en-GB" dirty="0" err="1" smtClean="0">
                <a:latin typeface="Lucida Console" pitchFamily="49" charset="0"/>
              </a:rPr>
              <a:t>System.CodeDom</a:t>
            </a:r>
            <a:r>
              <a:rPr lang="en-GB" dirty="0" smtClean="0"/>
              <a:t> namespace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Allows you to "insert" new code dynamically into an application at run time</a:t>
            </a:r>
          </a:p>
          <a:p>
            <a:pPr lvl="1" eaLnBrk="1" hangingPunct="1"/>
            <a:r>
              <a:rPr lang="en-GB" dirty="0" smtClean="0"/>
              <a:t>Very powerful</a:t>
            </a:r>
          </a:p>
          <a:p>
            <a:pPr lvl="1" eaLnBrk="1" hangingPunct="1"/>
            <a:r>
              <a:rPr lang="en-GB" dirty="0" smtClean="0"/>
              <a:t>Also potentially very dangerous, so use it judiciously!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In this section we'll show various techniques for loading code for a class dynamically and creating/using instances</a:t>
            </a:r>
          </a:p>
          <a:p>
            <a:pPr lvl="1" eaLnBrk="1" hangingPunct="1"/>
            <a:r>
              <a:rPr lang="en-GB" dirty="0" smtClean="0"/>
              <a:t>See the </a:t>
            </a:r>
            <a:r>
              <a:rPr lang="en-GB" dirty="0" err="1" smtClean="0">
                <a:latin typeface="Lucida Console" pitchFamily="49" charset="0"/>
              </a:rPr>
              <a:t>DemoCodeDom</a:t>
            </a:r>
            <a:r>
              <a:rPr lang="en-GB" dirty="0" smtClean="0"/>
              <a:t> project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4579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</a:t>
            </a:r>
            <a:r>
              <a:rPr lang="en-US" dirty="0" err="1" smtClean="0"/>
              <a:t>CodeDom</a:t>
            </a:r>
            <a:endParaRPr lang="en-GB" dirty="0" smtClean="0"/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CA45C5-88F4-4042-A70A-637CE820798B}" type="slidenum">
              <a:rPr lang="en-GB" sz="1200">
                <a:solidFill>
                  <a:schemeClr val="tx2"/>
                </a:solidFill>
              </a:rPr>
              <a:pPr eaLnBrk="1" hangingPunct="1"/>
              <a:t>29</a:t>
            </a:fld>
            <a:endParaRPr lang="en-GB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metadata</a:t>
            </a:r>
          </a:p>
          <a:p>
            <a:pPr eaLnBrk="1" hangingPunct="1"/>
            <a:r>
              <a:rPr lang="en-US" smtClean="0"/>
              <a:t>Metadata storage</a:t>
            </a:r>
          </a:p>
          <a:p>
            <a:pPr eaLnBrk="1" hangingPunct="1"/>
            <a:r>
              <a:rPr lang="en-US" smtClean="0"/>
              <a:t>Loading an assembly </a:t>
            </a:r>
          </a:p>
          <a:p>
            <a:pPr eaLnBrk="1" hangingPunct="1"/>
            <a:r>
              <a:rPr lang="en-US" smtClean="0"/>
              <a:t>Viewing types in an assembly</a:t>
            </a:r>
          </a:p>
          <a:p>
            <a:pPr eaLnBrk="1" hangingPunct="1"/>
            <a:r>
              <a:rPr lang="en-US" smtClean="0"/>
              <a:t>Examining a type using reflection</a:t>
            </a:r>
          </a:p>
          <a:p>
            <a:pPr eaLnBrk="1" hangingPunct="1"/>
            <a:r>
              <a:rPr lang="en-GB" smtClean="0"/>
              <a:t>Creating instances using reflection</a:t>
            </a:r>
            <a:endParaRPr lang="en-US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47700" indent="-647700" eaLnBrk="1" hangingPunct="1"/>
            <a:r>
              <a:rPr lang="en-US" smtClean="0"/>
              <a:t>1. </a:t>
            </a:r>
            <a:r>
              <a:rPr lang="en-GB" smtClean="0"/>
              <a:t>Reflection</a:t>
            </a:r>
            <a:endParaRPr lang="en-US" smtClean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CF8F496-7D5C-4879-B33F-86C4F531A69E}" type="slidenum">
              <a:rPr lang="en-GB" sz="1200">
                <a:solidFill>
                  <a:schemeClr val="tx2"/>
                </a:solidFill>
              </a:rPr>
              <a:pPr eaLnBrk="1" hangingPunct="1"/>
              <a:t>3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First of all, let's look at some simple static code</a:t>
            </a:r>
          </a:p>
          <a:p>
            <a:pPr lvl="1" eaLnBrk="1" hangingPunct="1"/>
            <a:r>
              <a:rPr lang="en-GB" dirty="0" smtClean="0"/>
              <a:t>Nothing new here </a:t>
            </a:r>
          </a:p>
          <a:p>
            <a:pPr lvl="1" eaLnBrk="1" hangingPunct="1"/>
            <a:r>
              <a:rPr lang="en-GB" dirty="0" smtClean="0"/>
              <a:t>The code is part of our project, and is compiled at development time as normal</a:t>
            </a:r>
            <a:endParaRPr lang="en-US" dirty="0" smtClean="0"/>
          </a:p>
        </p:txBody>
      </p:sp>
      <p:sp>
        <p:nvSpPr>
          <p:cNvPr id="2560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Code</a:t>
            </a:r>
            <a:endParaRPr lang="en-GB" dirty="0" smtClean="0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381CD2-384B-48C9-AC57-B73DC3076DA5}" type="slidenum">
              <a:rPr lang="en-GB" sz="1200">
                <a:solidFill>
                  <a:schemeClr val="tx2"/>
                </a:solidFill>
              </a:rPr>
              <a:pPr eaLnBrk="1" hangingPunct="1"/>
              <a:t>30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25606" name="Rounded Rectangle 11267"/>
          <p:cNvSpPr>
            <a:spLocks noChangeArrowheads="1"/>
          </p:cNvSpPr>
          <p:nvPr/>
        </p:nvSpPr>
        <p:spPr bwMode="auto">
          <a:xfrm>
            <a:off x="873125" y="2715905"/>
            <a:ext cx="7847013" cy="139207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public class PrintUtil0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public 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void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DoPrint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(string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msg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{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  </a:t>
            </a:r>
            <a:r>
              <a:rPr lang="en-US" altLang="ja-JP" sz="1200" dirty="0" err="1" smtClean="0">
                <a:latin typeface="Lucida Console" pitchFamily="49" charset="0"/>
                <a:ea typeface="ＭＳ Ｐゴシック" charset="-128"/>
              </a:rPr>
              <a:t>System.Console.WriteLine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("This is PrintUtil0.DoPrint() saying: " +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msg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}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}</a:t>
            </a:r>
          </a:p>
        </p:txBody>
      </p:sp>
      <p:sp>
        <p:nvSpPr>
          <p:cNvPr id="7" name="Rounded Rectangle 11267"/>
          <p:cNvSpPr>
            <a:spLocks noChangeArrowheads="1"/>
          </p:cNvSpPr>
          <p:nvPr/>
        </p:nvSpPr>
        <p:spPr bwMode="auto">
          <a:xfrm>
            <a:off x="873125" y="4346383"/>
            <a:ext cx="7847013" cy="1972530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class Program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{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…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private 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static void Demo0()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{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  PrintUtil0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obj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new PrintUtil0();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  </a:t>
            </a:r>
            <a:r>
              <a:rPr lang="en-US" altLang="ja-JP" sz="1200" dirty="0" err="1" smtClean="0">
                <a:latin typeface="Lucida Console" pitchFamily="49" charset="0"/>
                <a:ea typeface="ＭＳ Ｐゴシック" charset="-128"/>
              </a:rPr>
              <a:t>obj.DoPrint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("Hello from Demo0");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}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…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}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59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Let's consider how we can define the "</a:t>
            </a:r>
            <a:r>
              <a:rPr lang="en-US" dirty="0" err="1" smtClean="0"/>
              <a:t>PrintUtil</a:t>
            </a:r>
            <a:r>
              <a:rPr lang="en-US" dirty="0" smtClean="0"/>
              <a:t>" class dynamically</a:t>
            </a:r>
          </a:p>
          <a:p>
            <a:pPr lvl="1" eaLnBrk="1" hangingPunct="1"/>
            <a:r>
              <a:rPr lang="en-US" dirty="0" smtClean="0"/>
              <a:t>E.g. read the code from a file at run time</a:t>
            </a:r>
          </a:p>
          <a:p>
            <a:pPr lvl="1" eaLnBrk="1" hangingPunct="1"/>
            <a:r>
              <a:rPr lang="en-US" dirty="0" smtClean="0"/>
              <a:t>E.g. allow the user to enter the code in a text box in a GUI app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Here's a string of </a:t>
            </a:r>
            <a:r>
              <a:rPr lang="en-US" dirty="0" err="1" smtClean="0"/>
              <a:t>uncompiled</a:t>
            </a:r>
            <a:r>
              <a:rPr lang="en-US" dirty="0" smtClean="0"/>
              <a:t> code</a:t>
            </a:r>
          </a:p>
          <a:p>
            <a:pPr lvl="1" eaLnBrk="1" hangingPunct="1"/>
            <a:r>
              <a:rPr lang="en-US" dirty="0" smtClean="0"/>
              <a:t>We've defined it as a simple string literal here…</a:t>
            </a:r>
          </a:p>
          <a:p>
            <a:pPr lvl="1" eaLnBrk="1" hangingPunct="1"/>
            <a:r>
              <a:rPr lang="en-US" dirty="0" smtClean="0"/>
              <a:t>But we could also have read it into our application dynamically…</a:t>
            </a:r>
          </a:p>
        </p:txBody>
      </p:sp>
      <p:sp>
        <p:nvSpPr>
          <p:cNvPr id="2662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Defining Dynamic Code</a:t>
            </a:r>
            <a:endParaRPr lang="en-GB" dirty="0" smtClean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C61A8F-935A-4EE3-8E74-1FA609FEE036}" type="slidenum">
              <a:rPr lang="en-GB" sz="1200">
                <a:solidFill>
                  <a:schemeClr val="tx2"/>
                </a:solidFill>
              </a:rPr>
              <a:pPr eaLnBrk="1" hangingPunct="1"/>
              <a:t>31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3" name="Rounded Rectangle 11267"/>
          <p:cNvSpPr>
            <a:spLocks noChangeArrowheads="1"/>
          </p:cNvSpPr>
          <p:nvPr/>
        </p:nvSpPr>
        <p:spPr bwMode="auto">
          <a:xfrm>
            <a:off x="873125" y="4394584"/>
            <a:ext cx="7847013" cy="1569493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string printUtil1Source = @"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public class PrintUtil1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{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  public 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void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DoPrint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(string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msg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  {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    </a:t>
            </a:r>
            <a:r>
              <a:rPr lang="en-US" altLang="ja-JP" sz="1200" dirty="0" err="1" smtClean="0">
                <a:latin typeface="Lucida Console" pitchFamily="49" charset="0"/>
                <a:ea typeface="ＭＳ Ｐゴシック" charset="-128"/>
              </a:rPr>
              <a:t>System.Console.WriteLine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(""This is PrintUtil1.DoPrint() saying: "" +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msg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  }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smtClean="0">
                <a:latin typeface="Lucida Console" pitchFamily="49" charset="0"/>
                <a:ea typeface="ＭＳ Ｐゴシック" charset="-128"/>
              </a:rPr>
              <a:t>  }";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6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To compile code at run time, use an object that implements the </a:t>
            </a:r>
            <a:r>
              <a:rPr lang="en-GB" dirty="0" err="1" smtClean="0">
                <a:latin typeface="Lucida Console" pitchFamily="49" charset="0"/>
              </a:rPr>
              <a:t>CodeDomProvider</a:t>
            </a:r>
            <a:r>
              <a:rPr lang="en-GB" dirty="0" smtClean="0">
                <a:latin typeface="+mj-lt"/>
              </a:rPr>
              <a:t> interface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Located i</a:t>
            </a:r>
            <a:r>
              <a:rPr lang="en-GB" dirty="0" smtClean="0">
                <a:latin typeface="Lucida Console" pitchFamily="49" charset="0"/>
              </a:rPr>
              <a:t>n the </a:t>
            </a:r>
            <a:r>
              <a:rPr lang="en-GB" dirty="0" err="1" smtClean="0">
                <a:latin typeface="Lucida Console" pitchFamily="49" charset="0"/>
              </a:rPr>
              <a:t>System.CodeDom.Compiler</a:t>
            </a:r>
            <a:r>
              <a:rPr lang="en-GB" dirty="0" smtClean="0"/>
              <a:t> namespace</a:t>
            </a:r>
          </a:p>
          <a:p>
            <a:pPr lvl="1" eaLnBrk="1" hangingPunct="1"/>
            <a:r>
              <a:rPr lang="en-GB" dirty="0" smtClean="0"/>
              <a:t>In the </a:t>
            </a:r>
            <a:r>
              <a:rPr lang="en-GB" dirty="0" smtClean="0">
                <a:latin typeface="Lucida Console" pitchFamily="49" charset="0"/>
              </a:rPr>
              <a:t>System.dll</a:t>
            </a:r>
            <a:r>
              <a:rPr lang="en-GB" dirty="0" smtClean="0"/>
              <a:t> assembly</a:t>
            </a:r>
            <a:endParaRPr lang="en-GB" dirty="0"/>
          </a:p>
          <a:p>
            <a:pPr eaLnBrk="1" hangingPunct="1"/>
            <a:endParaRPr lang="en-GB" dirty="0" smtClean="0">
              <a:latin typeface="Lucida Console" pitchFamily="49" charset="0"/>
            </a:endParaRPr>
          </a:p>
          <a:p>
            <a:pPr eaLnBrk="1" hangingPunct="1"/>
            <a:r>
              <a:rPr lang="en-GB" dirty="0" smtClean="0"/>
              <a:t>E.g. to compile C# code,  use </a:t>
            </a:r>
            <a:r>
              <a:rPr lang="en-GB" dirty="0" err="1" smtClean="0">
                <a:latin typeface="Lucida Console" pitchFamily="49" charset="0"/>
              </a:rPr>
              <a:t>CSharpCodeProvider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/>
            <a:r>
              <a:rPr lang="en-GB" dirty="0"/>
              <a:t>Located i</a:t>
            </a:r>
            <a:r>
              <a:rPr lang="en-GB" dirty="0">
                <a:latin typeface="Lucida Console" pitchFamily="49" charset="0"/>
              </a:rPr>
              <a:t>n the </a:t>
            </a:r>
            <a:r>
              <a:rPr lang="en-GB" dirty="0" err="1">
                <a:latin typeface="Lucida Console" pitchFamily="49" charset="0"/>
              </a:rPr>
              <a:t>Microsoft.CSharp</a:t>
            </a:r>
            <a:r>
              <a:rPr lang="en-GB" dirty="0" smtClean="0"/>
              <a:t> </a:t>
            </a:r>
            <a:r>
              <a:rPr lang="en-GB" dirty="0"/>
              <a:t>namespace</a:t>
            </a:r>
          </a:p>
          <a:p>
            <a:pPr lvl="1" eaLnBrk="1" hangingPunct="1"/>
            <a:r>
              <a:rPr lang="en-GB" dirty="0"/>
              <a:t>In the </a:t>
            </a:r>
            <a:r>
              <a:rPr lang="en-GB" dirty="0" smtClean="0">
                <a:latin typeface="Lucida Console" pitchFamily="49" charset="0"/>
              </a:rPr>
              <a:t>Microsoft.CSharp.dll</a:t>
            </a:r>
            <a:r>
              <a:rPr lang="en-GB" dirty="0" smtClean="0"/>
              <a:t> </a:t>
            </a:r>
            <a:r>
              <a:rPr lang="en-GB" dirty="0"/>
              <a:t>assembly</a:t>
            </a:r>
          </a:p>
          <a:p>
            <a:pPr lvl="1" eaLnBrk="1" hangingPunct="1"/>
            <a:endParaRPr lang="en-US" dirty="0" smtClean="0">
              <a:latin typeface="Lucida Console" pitchFamily="49" charset="0"/>
            </a:endParaRPr>
          </a:p>
        </p:txBody>
      </p:sp>
      <p:sp>
        <p:nvSpPr>
          <p:cNvPr id="27651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a Compiler Object</a:t>
            </a:r>
            <a:endParaRPr lang="en-GB" dirty="0" smtClean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B5B08E-9F5C-4D8F-8129-E8253453FCC3}" type="slidenum">
              <a:rPr lang="en-GB" sz="1200">
                <a:solidFill>
                  <a:schemeClr val="tx2"/>
                </a:solidFill>
              </a:rPr>
              <a:pPr eaLnBrk="1" hangingPunct="1"/>
              <a:t>32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1" name="Rounded Rectangle 11267"/>
          <p:cNvSpPr>
            <a:spLocks noChangeArrowheads="1"/>
          </p:cNvSpPr>
          <p:nvPr/>
        </p:nvSpPr>
        <p:spPr bwMode="auto">
          <a:xfrm>
            <a:off x="873125" y="4531064"/>
            <a:ext cx="7847013" cy="1050871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>
                <a:latin typeface="Lucida Console" pitchFamily="49" charset="0"/>
              </a:rPr>
              <a:t>using </a:t>
            </a:r>
            <a:r>
              <a:rPr lang="en-GB" sz="1200" dirty="0" err="1">
                <a:latin typeface="Lucida Console" pitchFamily="49" charset="0"/>
              </a:rPr>
              <a:t>System.CodeDom.Compiler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r>
              <a:rPr lang="en-GB" sz="1200" dirty="0">
                <a:latin typeface="Lucida Console" pitchFamily="49" charset="0"/>
              </a:rPr>
              <a:t>using </a:t>
            </a:r>
            <a:r>
              <a:rPr lang="en-GB" sz="1200" dirty="0" err="1">
                <a:latin typeface="Lucida Console" pitchFamily="49" charset="0"/>
              </a:rPr>
              <a:t>Microsoft.CSharp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r>
              <a:rPr lang="en-GB" sz="1200" dirty="0" smtClean="0">
                <a:latin typeface="Lucida Console" pitchFamily="49" charset="0"/>
              </a:rPr>
              <a:t>…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 err="1">
                <a:latin typeface="Lucida Console" pitchFamily="49" charset="0"/>
              </a:rPr>
              <a:t>CodeDomProvider</a:t>
            </a:r>
            <a:r>
              <a:rPr lang="en-GB" sz="1200" dirty="0">
                <a:latin typeface="Lucida Console" pitchFamily="49" charset="0"/>
              </a:rPr>
              <a:t> provider = new </a:t>
            </a:r>
            <a:r>
              <a:rPr lang="en-GB" sz="1200" dirty="0" err="1">
                <a:latin typeface="Lucida Console" pitchFamily="49" charset="0"/>
              </a:rPr>
              <a:t>CSharpCodeProvider</a:t>
            </a:r>
            <a:r>
              <a:rPr lang="en-GB" sz="1200" dirty="0" smtClean="0">
                <a:latin typeface="Lucida Console" pitchFamily="49" charset="0"/>
              </a:rPr>
              <a:t>();</a:t>
            </a:r>
            <a:endParaRPr lang="en-GB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You must create a </a:t>
            </a:r>
            <a:r>
              <a:rPr lang="en-GB" dirty="0" err="1" smtClean="0">
                <a:latin typeface="Lucida Console" pitchFamily="49" charset="0"/>
              </a:rPr>
              <a:t>CompilerParameters</a:t>
            </a:r>
            <a:r>
              <a:rPr lang="en-GB" dirty="0" smtClean="0"/>
              <a:t> object and configure the compiler parameters</a:t>
            </a:r>
          </a:p>
          <a:p>
            <a:pPr lvl="1" eaLnBrk="1" hangingPunct="1"/>
            <a:r>
              <a:rPr lang="en-GB" dirty="0" smtClean="0"/>
              <a:t>Specify the assemblies required by the code</a:t>
            </a:r>
          </a:p>
          <a:p>
            <a:pPr lvl="1" eaLnBrk="1" hangingPunct="1"/>
            <a:r>
              <a:rPr lang="en-GB" dirty="0" smtClean="0"/>
              <a:t>Specify the type of assembly to generate (</a:t>
            </a:r>
            <a:r>
              <a:rPr lang="en-GB" dirty="0" smtClean="0">
                <a:latin typeface="Lucida Console" pitchFamily="49" charset="0"/>
              </a:rPr>
              <a:t>.exe</a:t>
            </a:r>
            <a:r>
              <a:rPr lang="en-GB" dirty="0" smtClean="0"/>
              <a:t> by default)</a:t>
            </a:r>
          </a:p>
          <a:p>
            <a:pPr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You can then compile the code as follows: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In the demo, we've encapsulated all this code (and the previous slide) into a helper method </a:t>
            </a:r>
          </a:p>
          <a:p>
            <a:pPr lvl="1" eaLnBrk="1" hangingPunct="1"/>
            <a:r>
              <a:rPr lang="en-GB" dirty="0" smtClean="0"/>
              <a:t>See </a:t>
            </a:r>
            <a:r>
              <a:rPr lang="en-GB" dirty="0" err="1" smtClean="0">
                <a:latin typeface="Lucida Console" pitchFamily="49" charset="0"/>
              </a:rPr>
              <a:t>CompileSource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</p:txBody>
      </p:sp>
      <p:sp>
        <p:nvSpPr>
          <p:cNvPr id="28675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Compiling the Code</a:t>
            </a:r>
            <a:endParaRPr lang="en-GB" dirty="0" smtClean="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C71FCDD-BD3A-4B7E-A077-06E7488F2BAD}" type="slidenum">
              <a:rPr lang="en-GB" sz="1200">
                <a:solidFill>
                  <a:schemeClr val="tx2"/>
                </a:solidFill>
              </a:rPr>
              <a:pPr eaLnBrk="1" hangingPunct="1"/>
              <a:t>33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6" name="Rounded Rectangle 11267"/>
          <p:cNvSpPr>
            <a:spLocks noChangeArrowheads="1"/>
          </p:cNvSpPr>
          <p:nvPr/>
        </p:nvSpPr>
        <p:spPr bwMode="auto">
          <a:xfrm>
            <a:off x="873124" y="2756847"/>
            <a:ext cx="7847013" cy="865473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 smtClean="0">
                <a:latin typeface="Lucida Console" pitchFamily="49" charset="0"/>
              </a:rPr>
              <a:t>CompilerParameters</a:t>
            </a:r>
            <a:r>
              <a:rPr lang="en-GB" sz="1200" dirty="0" smtClean="0">
                <a:latin typeface="Lucida Console" pitchFamily="49" charset="0"/>
              </a:rPr>
              <a:t> </a:t>
            </a:r>
            <a:r>
              <a:rPr lang="en-GB" sz="1200" dirty="0">
                <a:latin typeface="Lucida Console" pitchFamily="49" charset="0"/>
              </a:rPr>
              <a:t>parameters = new </a:t>
            </a:r>
            <a:r>
              <a:rPr lang="en-GB" sz="1200" dirty="0" err="1">
                <a:latin typeface="Lucida Console" pitchFamily="49" charset="0"/>
              </a:rPr>
              <a:t>CompilerParameters</a:t>
            </a:r>
            <a:r>
              <a:rPr lang="en-GB" sz="1200" dirty="0">
                <a:latin typeface="Lucida Console" pitchFamily="49" charset="0"/>
              </a:rPr>
              <a:t>();</a:t>
            </a:r>
          </a:p>
          <a:p>
            <a:endParaRPr lang="en-GB" sz="1200" dirty="0" smtClean="0">
              <a:latin typeface="Lucida Console" pitchFamily="49" charset="0"/>
            </a:endParaRPr>
          </a:p>
          <a:p>
            <a:r>
              <a:rPr lang="en-GB" sz="1200" dirty="0" err="1" smtClean="0">
                <a:latin typeface="Lucida Console" pitchFamily="49" charset="0"/>
              </a:rPr>
              <a:t>parameters.ReferencedAssemblies.Add</a:t>
            </a:r>
            <a:r>
              <a:rPr lang="en-GB" sz="1200" dirty="0">
                <a:latin typeface="Lucida Console" pitchFamily="49" charset="0"/>
              </a:rPr>
              <a:t>("System.dll");</a:t>
            </a:r>
          </a:p>
          <a:p>
            <a:r>
              <a:rPr lang="en-GB" sz="1200" dirty="0" err="1" smtClean="0">
                <a:latin typeface="Lucida Console" pitchFamily="49" charset="0"/>
              </a:rPr>
              <a:t>parameters.GenerateExecutable</a:t>
            </a:r>
            <a:r>
              <a:rPr lang="en-GB" sz="1200" dirty="0" smtClean="0">
                <a:latin typeface="Lucida Console" pitchFamily="49" charset="0"/>
              </a:rPr>
              <a:t> </a:t>
            </a:r>
            <a:r>
              <a:rPr lang="en-GB" sz="1200" dirty="0">
                <a:latin typeface="Lucida Console" pitchFamily="49" charset="0"/>
              </a:rPr>
              <a:t>= false</a:t>
            </a:r>
            <a:r>
              <a:rPr lang="en-GB" sz="1200" dirty="0" smtClean="0">
                <a:latin typeface="Lucida Console" pitchFamily="49" charset="0"/>
              </a:rPr>
              <a:t>;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7" name="Rounded Rectangle 11267"/>
          <p:cNvSpPr>
            <a:spLocks noChangeArrowheads="1"/>
          </p:cNvSpPr>
          <p:nvPr/>
        </p:nvSpPr>
        <p:spPr bwMode="auto">
          <a:xfrm>
            <a:off x="873125" y="4490112"/>
            <a:ext cx="7847013" cy="69032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 smtClean="0">
                <a:latin typeface="Lucida Console" pitchFamily="49" charset="0"/>
              </a:rPr>
              <a:t>CompilerResults</a:t>
            </a:r>
            <a:r>
              <a:rPr lang="en-GB" sz="1200" dirty="0" smtClean="0">
                <a:latin typeface="Lucida Console" pitchFamily="49" charset="0"/>
              </a:rPr>
              <a:t> </a:t>
            </a:r>
            <a:r>
              <a:rPr lang="en-GB" sz="1200" dirty="0">
                <a:latin typeface="Lucida Console" pitchFamily="49" charset="0"/>
              </a:rPr>
              <a:t>results = </a:t>
            </a:r>
            <a:r>
              <a:rPr lang="en-GB" sz="1200" dirty="0" err="1">
                <a:latin typeface="Lucida Console" pitchFamily="49" charset="0"/>
              </a:rPr>
              <a:t>provider.CompileAssemblyFromSource</a:t>
            </a:r>
            <a:r>
              <a:rPr lang="en-GB" sz="1200" dirty="0">
                <a:latin typeface="Lucida Console" pitchFamily="49" charset="0"/>
              </a:rPr>
              <a:t>(parameters, </a:t>
            </a:r>
            <a:r>
              <a:rPr lang="en-GB" sz="1200" dirty="0" err="1">
                <a:latin typeface="Lucida Console" pitchFamily="49" charset="0"/>
              </a:rPr>
              <a:t>srcCode</a:t>
            </a:r>
            <a:r>
              <a:rPr lang="en-GB" sz="1200" dirty="0" smtClean="0">
                <a:latin typeface="Lucida Console" pitchFamily="49" charset="0"/>
              </a:rPr>
              <a:t>);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Assembly </a:t>
            </a:r>
            <a:r>
              <a:rPr lang="en-GB" sz="1200" dirty="0" err="1" smtClean="0">
                <a:latin typeface="Lucida Console" pitchFamily="49" charset="0"/>
              </a:rPr>
              <a:t>compiledAssembly</a:t>
            </a:r>
            <a:r>
              <a:rPr lang="en-GB" sz="1200" dirty="0" smtClean="0">
                <a:latin typeface="Lucida Console" pitchFamily="49" charset="0"/>
              </a:rPr>
              <a:t> = </a:t>
            </a:r>
            <a:r>
              <a:rPr lang="en-GB" sz="1200" dirty="0" err="1" smtClean="0">
                <a:latin typeface="Lucida Console" pitchFamily="49" charset="0"/>
              </a:rPr>
              <a:t>results.CompiledAssembly</a:t>
            </a:r>
            <a:r>
              <a:rPr lang="en-GB" sz="1200" dirty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77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Consider the following attempt to use the dynamically compiled code</a:t>
            </a:r>
          </a:p>
          <a:p>
            <a:pPr lvl="1" eaLnBrk="1" hangingPunct="1"/>
            <a:r>
              <a:rPr lang="en-GB" dirty="0" smtClean="0"/>
              <a:t>Note the problems we encounter when we try to use </a:t>
            </a:r>
            <a:r>
              <a:rPr lang="en-GB" dirty="0" err="1" smtClean="0"/>
              <a:t>yje</a:t>
            </a:r>
            <a:r>
              <a:rPr lang="en-GB" dirty="0" smtClean="0"/>
              <a:t> type and methods defined in the dynamically compiled code!</a:t>
            </a:r>
            <a:endParaRPr lang="en-US" dirty="0" smtClean="0"/>
          </a:p>
        </p:txBody>
      </p:sp>
      <p:sp>
        <p:nvSpPr>
          <p:cNvPr id="28675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Trying to Use the Code</a:t>
            </a:r>
            <a:endParaRPr lang="en-GB" dirty="0" smtClean="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C71FCDD-BD3A-4B7E-A077-06E7488F2BAD}" type="slidenum">
              <a:rPr lang="en-GB" sz="1200">
                <a:solidFill>
                  <a:schemeClr val="tx2"/>
                </a:solidFill>
              </a:rPr>
              <a:pPr eaLnBrk="1" hangingPunct="1"/>
              <a:t>34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6" name="Rounded Rectangle 11267"/>
          <p:cNvSpPr>
            <a:spLocks noChangeArrowheads="1"/>
          </p:cNvSpPr>
          <p:nvPr/>
        </p:nvSpPr>
        <p:spPr bwMode="auto">
          <a:xfrm>
            <a:off x="873124" y="2715907"/>
            <a:ext cx="7847013" cy="397794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>
                <a:latin typeface="Lucida Console" pitchFamily="49" charset="0"/>
              </a:rPr>
              <a:t>private static void Demo1()</a:t>
            </a:r>
          </a:p>
          <a:p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 smtClean="0">
                <a:latin typeface="Lucida Console" pitchFamily="49" charset="0"/>
              </a:rPr>
              <a:t>  string </a:t>
            </a:r>
            <a:r>
              <a:rPr lang="en-GB" sz="1200" dirty="0">
                <a:latin typeface="Lucida Console" pitchFamily="49" charset="0"/>
              </a:rPr>
              <a:t>printUtil1Source = @"</a:t>
            </a:r>
          </a:p>
          <a:p>
            <a:r>
              <a:rPr lang="en-GB" sz="1200" dirty="0" smtClean="0">
                <a:latin typeface="Lucida Console" pitchFamily="49" charset="0"/>
              </a:rPr>
              <a:t>    public class PrintUtil1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  {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    public </a:t>
            </a:r>
            <a:r>
              <a:rPr lang="en-GB" sz="1200" dirty="0">
                <a:latin typeface="Lucida Console" pitchFamily="49" charset="0"/>
              </a:rPr>
              <a:t>void </a:t>
            </a:r>
            <a:r>
              <a:rPr lang="en-GB" sz="1200" dirty="0" err="1">
                <a:latin typeface="Lucida Console" pitchFamily="49" charset="0"/>
              </a:rPr>
              <a:t>DoPrint</a:t>
            </a:r>
            <a:r>
              <a:rPr lang="en-GB" sz="1200" dirty="0">
                <a:latin typeface="Lucida Console" pitchFamily="49" charset="0"/>
              </a:rPr>
              <a:t>(string </a:t>
            </a:r>
            <a:r>
              <a:rPr lang="en-GB" sz="1200" dirty="0" err="1">
                <a:latin typeface="Lucida Console" pitchFamily="49" charset="0"/>
              </a:rPr>
              <a:t>msg</a:t>
            </a:r>
            <a:r>
              <a:rPr lang="en-GB" sz="1200" dirty="0">
                <a:latin typeface="Lucida Console" pitchFamily="49" charset="0"/>
              </a:rPr>
              <a:t>)</a:t>
            </a:r>
          </a:p>
          <a:p>
            <a:r>
              <a:rPr lang="en-GB" sz="1200" dirty="0" smtClean="0">
                <a:latin typeface="Lucida Console" pitchFamily="49" charset="0"/>
              </a:rPr>
              <a:t>      {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      </a:t>
            </a:r>
            <a:r>
              <a:rPr lang="en-GB" sz="1200" dirty="0" err="1" smtClean="0">
                <a:latin typeface="Lucida Console" pitchFamily="49" charset="0"/>
              </a:rPr>
              <a:t>System.Console.WriteLine</a:t>
            </a:r>
            <a:r>
              <a:rPr lang="en-GB" sz="1200" dirty="0">
                <a:latin typeface="Lucida Console" pitchFamily="49" charset="0"/>
              </a:rPr>
              <a:t>(""This is PrintUtil1.DoPrint() saying: "" + </a:t>
            </a:r>
            <a:r>
              <a:rPr lang="en-GB" sz="1200" dirty="0" err="1">
                <a:latin typeface="Lucida Console" pitchFamily="49" charset="0"/>
              </a:rPr>
              <a:t>msg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 smtClean="0">
                <a:latin typeface="Lucida Console" pitchFamily="49" charset="0"/>
              </a:rPr>
              <a:t>      }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    }";</a:t>
            </a:r>
            <a:endParaRPr lang="en-GB" sz="1200" dirty="0">
              <a:latin typeface="Lucida Console" pitchFamily="49" charset="0"/>
            </a:endParaRP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Assembly </a:t>
            </a:r>
            <a:r>
              <a:rPr lang="en-GB" sz="1200" dirty="0" err="1">
                <a:latin typeface="Lucida Console" pitchFamily="49" charset="0"/>
              </a:rPr>
              <a:t>assembly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CompileSource</a:t>
            </a:r>
            <a:r>
              <a:rPr lang="en-GB" sz="1200" dirty="0">
                <a:latin typeface="Lucida Console" pitchFamily="49" charset="0"/>
              </a:rPr>
              <a:t>(printUtil1Source);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object </a:t>
            </a:r>
            <a:r>
              <a:rPr lang="en-GB" sz="1200" dirty="0" err="1">
                <a:latin typeface="Lucida Console" pitchFamily="49" charset="0"/>
              </a:rPr>
              <a:t>obj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assembly.CreateInstance</a:t>
            </a:r>
            <a:r>
              <a:rPr lang="en-GB" sz="1200" dirty="0">
                <a:latin typeface="Lucida Console" pitchFamily="49" charset="0"/>
              </a:rPr>
              <a:t>("PrintUtil1");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  // This statement won't compile: </a:t>
            </a:r>
            <a:r>
              <a:rPr lang="en-GB" sz="1200" b="1" dirty="0" err="1" smtClean="0">
                <a:latin typeface="Lucida Console" pitchFamily="49" charset="0"/>
              </a:rPr>
              <a:t>DoPrint</a:t>
            </a:r>
            <a:r>
              <a:rPr lang="en-GB" sz="1200" b="1" dirty="0" smtClean="0">
                <a:latin typeface="Lucida Console" pitchFamily="49" charset="0"/>
              </a:rPr>
              <a:t>() isn't a member of </a:t>
            </a:r>
            <a:r>
              <a:rPr lang="en-GB" sz="1200" b="1" dirty="0" err="1" smtClean="0">
                <a:latin typeface="Lucida Console" pitchFamily="49" charset="0"/>
              </a:rPr>
              <a:t>System.Object</a:t>
            </a:r>
            <a:r>
              <a:rPr lang="en-GB" sz="1200" b="1" dirty="0" smtClean="0">
                <a:latin typeface="Lucida Console" pitchFamily="49" charset="0"/>
              </a:rPr>
              <a:t>.</a:t>
            </a:r>
          </a:p>
          <a:p>
            <a:r>
              <a:rPr lang="en-GB" sz="1200" b="1" dirty="0" smtClean="0">
                <a:latin typeface="Lucida Console" pitchFamily="49" charset="0"/>
              </a:rPr>
              <a:t>  // </a:t>
            </a:r>
            <a:r>
              <a:rPr lang="en-GB" sz="1200" b="1" dirty="0" err="1">
                <a:latin typeface="Lucida Console" pitchFamily="49" charset="0"/>
              </a:rPr>
              <a:t>obj.DoPrint</a:t>
            </a:r>
            <a:r>
              <a:rPr lang="en-GB" sz="1200" b="1" dirty="0">
                <a:latin typeface="Lucida Console" pitchFamily="49" charset="0"/>
              </a:rPr>
              <a:t>("Hello from Demo1</a:t>
            </a:r>
            <a:r>
              <a:rPr lang="en-GB" sz="1200" b="1" dirty="0" smtClean="0">
                <a:latin typeface="Lucida Console" pitchFamily="49" charset="0"/>
              </a:rPr>
              <a:t>");</a:t>
            </a:r>
          </a:p>
          <a:p>
            <a:endParaRPr lang="en-GB" sz="1200" b="1" dirty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  // </a:t>
            </a:r>
            <a:r>
              <a:rPr lang="en-GB" sz="1200" b="1" dirty="0">
                <a:latin typeface="Lucida Console" pitchFamily="49" charset="0"/>
              </a:rPr>
              <a:t>This statement won't compile</a:t>
            </a:r>
            <a:r>
              <a:rPr lang="en-GB" sz="1200" b="1" dirty="0" smtClean="0">
                <a:latin typeface="Lucida Console" pitchFamily="49" charset="0"/>
              </a:rPr>
              <a:t>: </a:t>
            </a:r>
            <a:r>
              <a:rPr lang="en-GB" sz="1200" b="1" dirty="0">
                <a:latin typeface="Lucida Console" pitchFamily="49" charset="0"/>
              </a:rPr>
              <a:t>PrintUtil1 isn't known when </a:t>
            </a:r>
            <a:r>
              <a:rPr lang="en-GB" sz="1200" b="1" dirty="0" smtClean="0">
                <a:latin typeface="Lucida Console" pitchFamily="49" charset="0"/>
              </a:rPr>
              <a:t>the app is compiled.</a:t>
            </a:r>
            <a:endParaRPr lang="en-GB" sz="1200" b="1" dirty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  // ((PrintUtil1)</a:t>
            </a:r>
            <a:r>
              <a:rPr lang="en-GB" sz="1200" b="1" dirty="0" err="1" smtClean="0">
                <a:latin typeface="Lucida Console" pitchFamily="49" charset="0"/>
              </a:rPr>
              <a:t>obj</a:t>
            </a:r>
            <a:r>
              <a:rPr lang="en-GB" sz="1200" b="1" dirty="0" smtClean="0">
                <a:latin typeface="Lucida Console" pitchFamily="49" charset="0"/>
              </a:rPr>
              <a:t>).</a:t>
            </a:r>
            <a:r>
              <a:rPr lang="en-GB" sz="1200" b="1" dirty="0" err="1" smtClean="0">
                <a:latin typeface="Lucida Console" pitchFamily="49" charset="0"/>
              </a:rPr>
              <a:t>DoPrint</a:t>
            </a:r>
            <a:r>
              <a:rPr lang="en-GB" sz="1200" b="1" dirty="0" smtClean="0">
                <a:latin typeface="Lucida Console" pitchFamily="49" charset="0"/>
              </a:rPr>
              <a:t>("Hello from Demo1"); </a:t>
            </a:r>
          </a:p>
          <a:p>
            <a:r>
              <a:rPr lang="en-GB" sz="1200" dirty="0" smtClean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85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We can define an interface to specify a protocol for dynamically compiled code</a:t>
            </a:r>
          </a:p>
          <a:p>
            <a:pPr lvl="1" eaLnBrk="1" hangingPunct="1"/>
            <a:r>
              <a:rPr lang="en-GB" dirty="0" smtClean="0"/>
              <a:t>We've put this into a separate class library (</a:t>
            </a:r>
            <a:r>
              <a:rPr lang="en-GB" dirty="0" smtClean="0">
                <a:latin typeface="Lucida Console" pitchFamily="49" charset="0"/>
              </a:rPr>
              <a:t>UtilsLibrary.dll</a:t>
            </a:r>
            <a:r>
              <a:rPr lang="en-GB" dirty="0" smtClean="0"/>
              <a:t>) in our demo project, which is good practice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We need to enhance our </a:t>
            </a:r>
            <a:r>
              <a:rPr lang="en-GB" dirty="0" err="1" smtClean="0"/>
              <a:t>CompileSource</a:t>
            </a:r>
            <a:r>
              <a:rPr lang="en-GB" dirty="0" smtClean="0"/>
              <a:t>() method…</a:t>
            </a:r>
          </a:p>
          <a:p>
            <a:pPr lvl="1" eaLnBrk="1" hangingPunct="1"/>
            <a:r>
              <a:rPr lang="en-GB" dirty="0" smtClean="0"/>
              <a:t>To indicate the compiled code needs to reference </a:t>
            </a:r>
            <a:r>
              <a:rPr lang="en-GB" dirty="0" err="1" smtClean="0">
                <a:latin typeface="Lucida Console" pitchFamily="49" charset="0"/>
              </a:rPr>
              <a:t>UtilsLibrary</a:t>
            </a:r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Interfaces (1 of 2)</a:t>
            </a:r>
            <a:endParaRPr lang="en-GB" dirty="0" smtClean="0"/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AA802E-4FDA-467F-8685-B1D55E6D9593}" type="slidenum">
              <a:rPr lang="en-GB" sz="1200">
                <a:solidFill>
                  <a:schemeClr val="tx2"/>
                </a:solidFill>
              </a:rPr>
              <a:pPr eaLnBrk="1" hangingPunct="1"/>
              <a:t>35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6" name="Rounded Rectangle 11267"/>
          <p:cNvSpPr>
            <a:spLocks noChangeArrowheads="1"/>
          </p:cNvSpPr>
          <p:nvPr/>
        </p:nvSpPr>
        <p:spPr bwMode="auto">
          <a:xfrm>
            <a:off x="873124" y="2715907"/>
            <a:ext cx="7847013" cy="1392069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>
                <a:latin typeface="Lucida Console" pitchFamily="49" charset="0"/>
              </a:rPr>
              <a:t>namespace </a:t>
            </a:r>
            <a:r>
              <a:rPr lang="en-GB" sz="1200" dirty="0" err="1">
                <a:latin typeface="Lucida Console" pitchFamily="49" charset="0"/>
              </a:rPr>
              <a:t>UtilsLibrary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public </a:t>
            </a:r>
            <a:r>
              <a:rPr lang="en-GB" sz="1200" dirty="0">
                <a:latin typeface="Lucida Console" pitchFamily="49" charset="0"/>
              </a:rPr>
              <a:t>interface </a:t>
            </a:r>
            <a:r>
              <a:rPr lang="en-GB" sz="1200" dirty="0" err="1">
                <a:latin typeface="Lucida Console" pitchFamily="49" charset="0"/>
              </a:rPr>
              <a:t>IPrintUtil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{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>
                <a:latin typeface="Lucida Console" pitchFamily="49" charset="0"/>
              </a:rPr>
              <a:t>void </a:t>
            </a:r>
            <a:r>
              <a:rPr lang="en-GB" sz="1200" dirty="0" err="1">
                <a:latin typeface="Lucida Console" pitchFamily="49" charset="0"/>
              </a:rPr>
              <a:t>DoPrint</a:t>
            </a:r>
            <a:r>
              <a:rPr lang="en-GB" sz="1200" dirty="0">
                <a:latin typeface="Lucida Console" pitchFamily="49" charset="0"/>
              </a:rPr>
              <a:t>(string </a:t>
            </a:r>
            <a:r>
              <a:rPr lang="en-GB" sz="1200" dirty="0" err="1">
                <a:latin typeface="Lucida Console" pitchFamily="49" charset="0"/>
              </a:rPr>
              <a:t>msg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Rounded Rectangle 11267"/>
          <p:cNvSpPr>
            <a:spLocks noChangeArrowheads="1"/>
          </p:cNvSpPr>
          <p:nvPr/>
        </p:nvSpPr>
        <p:spPr bwMode="auto">
          <a:xfrm>
            <a:off x="873123" y="5397693"/>
            <a:ext cx="7847013" cy="696034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 err="1">
                <a:latin typeface="Lucida Console" pitchFamily="49" charset="0"/>
              </a:rPr>
              <a:t>CompilerParameters</a:t>
            </a:r>
            <a:r>
              <a:rPr lang="en-GB" sz="1200" dirty="0">
                <a:latin typeface="Lucida Console" pitchFamily="49" charset="0"/>
              </a:rPr>
              <a:t> parameters = new </a:t>
            </a:r>
            <a:r>
              <a:rPr lang="en-GB" sz="1200" dirty="0" err="1">
                <a:latin typeface="Lucida Console" pitchFamily="49" charset="0"/>
              </a:rPr>
              <a:t>CompilerParameters</a:t>
            </a:r>
            <a:r>
              <a:rPr lang="en-GB" sz="1200" dirty="0">
                <a:latin typeface="Lucida Console" pitchFamily="49" charset="0"/>
              </a:rPr>
              <a:t>();</a:t>
            </a:r>
          </a:p>
          <a:p>
            <a:r>
              <a:rPr lang="en-GB" sz="1200" dirty="0" smtClean="0">
                <a:latin typeface="Lucida Console" pitchFamily="49" charset="0"/>
              </a:rPr>
              <a:t>…</a:t>
            </a:r>
          </a:p>
          <a:p>
            <a:r>
              <a:rPr lang="en-GB" sz="1200" dirty="0" err="1" smtClean="0">
                <a:latin typeface="Lucida Console" pitchFamily="49" charset="0"/>
              </a:rPr>
              <a:t>parameters.ReferencedAssemblies.Add</a:t>
            </a:r>
            <a:r>
              <a:rPr lang="en-GB" sz="1200" dirty="0">
                <a:latin typeface="Lucida Console" pitchFamily="49" charset="0"/>
              </a:rPr>
              <a:t>("UtilsLibrary.dll</a:t>
            </a:r>
            <a:r>
              <a:rPr lang="en-GB" sz="1200" dirty="0" smtClean="0">
                <a:latin typeface="Lucida Console" pitchFamily="49" charset="0"/>
              </a:rPr>
              <a:t>");</a:t>
            </a:r>
            <a:endParaRPr lang="en-GB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We can now refactor our application (and the dynamically compiled code) to make use of the interface</a:t>
            </a:r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Interfaces (2 of 2)</a:t>
            </a:r>
            <a:endParaRPr lang="en-GB" dirty="0" smtClean="0"/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AA802E-4FDA-467F-8685-B1D55E6D9593}" type="slidenum">
              <a:rPr lang="en-GB" sz="1200">
                <a:solidFill>
                  <a:schemeClr val="tx2"/>
                </a:solidFill>
              </a:rPr>
              <a:pPr eaLnBrk="1" hangingPunct="1"/>
              <a:t>36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6" name="Rounded Rectangle 11267"/>
          <p:cNvSpPr>
            <a:spLocks noChangeArrowheads="1"/>
          </p:cNvSpPr>
          <p:nvPr/>
        </p:nvSpPr>
        <p:spPr bwMode="auto">
          <a:xfrm>
            <a:off x="873124" y="2047165"/>
            <a:ext cx="7847013" cy="3807726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>
                <a:latin typeface="Lucida Console" pitchFamily="49" charset="0"/>
              </a:rPr>
              <a:t>private static void Demo2()</a:t>
            </a:r>
          </a:p>
          <a:p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string </a:t>
            </a:r>
            <a:r>
              <a:rPr lang="en-GB" sz="1200" dirty="0">
                <a:latin typeface="Lucida Console" pitchFamily="49" charset="0"/>
              </a:rPr>
              <a:t>printUtil2Source = @"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b="1" dirty="0" smtClean="0">
                <a:latin typeface="Lucida Console" pitchFamily="49" charset="0"/>
              </a:rPr>
              <a:t>public class PrintUtil2 </a:t>
            </a:r>
            <a:r>
              <a:rPr lang="en-GB" sz="1200" b="1" dirty="0">
                <a:latin typeface="Lucida Console" pitchFamily="49" charset="0"/>
              </a:rPr>
              <a:t>: </a:t>
            </a:r>
            <a:r>
              <a:rPr lang="en-GB" sz="1200" b="1" dirty="0" err="1">
                <a:latin typeface="Lucida Console" pitchFamily="49" charset="0"/>
              </a:rPr>
              <a:t>UtilsLibrary.IPrintUtil</a:t>
            </a:r>
            <a:endParaRPr lang="en-GB" sz="1200" b="1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public void </a:t>
            </a:r>
            <a:r>
              <a:rPr lang="en-GB" sz="1200" dirty="0" err="1">
                <a:latin typeface="Lucida Console" pitchFamily="49" charset="0"/>
              </a:rPr>
              <a:t>DoPrint</a:t>
            </a:r>
            <a:r>
              <a:rPr lang="en-GB" sz="1200" dirty="0">
                <a:latin typeface="Lucida Console" pitchFamily="49" charset="0"/>
              </a:rPr>
              <a:t>(string </a:t>
            </a:r>
            <a:r>
              <a:rPr lang="en-GB" sz="1200" dirty="0" err="1">
                <a:latin typeface="Lucida Console" pitchFamily="49" charset="0"/>
              </a:rPr>
              <a:t>msg</a:t>
            </a:r>
            <a:r>
              <a:rPr lang="en-GB" sz="1200" dirty="0">
                <a:latin typeface="Lucida Console" pitchFamily="49" charset="0"/>
              </a:rPr>
              <a:t>)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    </a:t>
            </a:r>
            <a:r>
              <a:rPr lang="en-GB" sz="1200" dirty="0" err="1">
                <a:latin typeface="Lucida Console" pitchFamily="49" charset="0"/>
              </a:rPr>
              <a:t>System.Console.WriteLine</a:t>
            </a:r>
            <a:r>
              <a:rPr lang="en-GB" sz="1200" dirty="0">
                <a:latin typeface="Lucida Console" pitchFamily="49" charset="0"/>
              </a:rPr>
              <a:t>(""This is PrintUtil2.DoPrint() saying: "" + </a:t>
            </a:r>
            <a:r>
              <a:rPr lang="en-GB" sz="1200" dirty="0" err="1">
                <a:latin typeface="Lucida Console" pitchFamily="49" charset="0"/>
              </a:rPr>
              <a:t>msg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}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>
                <a:latin typeface="Lucida Console" pitchFamily="49" charset="0"/>
              </a:rPr>
              <a:t>}";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Assembly </a:t>
            </a:r>
            <a:r>
              <a:rPr lang="en-GB" sz="1200" dirty="0" err="1">
                <a:latin typeface="Lucida Console" pitchFamily="49" charset="0"/>
              </a:rPr>
              <a:t>assembly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CompileSource</a:t>
            </a:r>
            <a:r>
              <a:rPr lang="en-GB" sz="1200" dirty="0">
                <a:latin typeface="Lucida Console" pitchFamily="49" charset="0"/>
              </a:rPr>
              <a:t>(printUtil2Source);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b="1" dirty="0" err="1" smtClean="0">
                <a:latin typeface="Lucida Console" pitchFamily="49" charset="0"/>
              </a:rPr>
              <a:t>IPrintUtil</a:t>
            </a:r>
            <a:r>
              <a:rPr lang="en-GB" sz="1200" b="1" dirty="0" smtClean="0">
                <a:latin typeface="Lucida Console" pitchFamily="49" charset="0"/>
              </a:rPr>
              <a:t> </a:t>
            </a:r>
            <a:r>
              <a:rPr lang="en-GB" sz="1200" b="1" dirty="0" err="1">
                <a:latin typeface="Lucida Console" pitchFamily="49" charset="0"/>
              </a:rPr>
              <a:t>obj</a:t>
            </a:r>
            <a:r>
              <a:rPr lang="en-GB" sz="1200" b="1" dirty="0">
                <a:latin typeface="Lucida Console" pitchFamily="49" charset="0"/>
              </a:rPr>
              <a:t> = </a:t>
            </a:r>
            <a:r>
              <a:rPr lang="en-GB" sz="1200" b="1" dirty="0" err="1">
                <a:latin typeface="Lucida Console" pitchFamily="49" charset="0"/>
              </a:rPr>
              <a:t>assembly.CreateInstance</a:t>
            </a:r>
            <a:r>
              <a:rPr lang="en-GB" sz="1200" b="1" dirty="0">
                <a:latin typeface="Lucida Console" pitchFamily="49" charset="0"/>
              </a:rPr>
              <a:t>("PrintUtil2") as </a:t>
            </a:r>
            <a:r>
              <a:rPr lang="en-GB" sz="1200" b="1" dirty="0" err="1">
                <a:latin typeface="Lucida Console" pitchFamily="49" charset="0"/>
              </a:rPr>
              <a:t>IPrintUtil</a:t>
            </a:r>
            <a:r>
              <a:rPr lang="en-GB" sz="1200" b="1" dirty="0">
                <a:latin typeface="Lucida Console" pitchFamily="49" charset="0"/>
              </a:rPr>
              <a:t>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if </a:t>
            </a:r>
            <a:r>
              <a:rPr lang="en-GB" sz="1200" dirty="0">
                <a:latin typeface="Lucida Console" pitchFamily="49" charset="0"/>
              </a:rPr>
              <a:t>(</a:t>
            </a:r>
            <a:r>
              <a:rPr lang="en-GB" sz="1200" dirty="0" err="1">
                <a:latin typeface="Lucida Console" pitchFamily="49" charset="0"/>
              </a:rPr>
              <a:t>obj</a:t>
            </a:r>
            <a:r>
              <a:rPr lang="en-GB" sz="1200" dirty="0">
                <a:latin typeface="Lucida Console" pitchFamily="49" charset="0"/>
              </a:rPr>
              <a:t> != null)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{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b="1" dirty="0" err="1">
                <a:latin typeface="Lucida Console" pitchFamily="49" charset="0"/>
              </a:rPr>
              <a:t>obj.DoPrint</a:t>
            </a:r>
            <a:r>
              <a:rPr lang="en-GB" sz="1200" b="1" dirty="0">
                <a:latin typeface="Lucida Console" pitchFamily="49" charset="0"/>
              </a:rPr>
              <a:t>("Hello from Demo2");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If the dynamically compiled code doesn't implement an interface, then you can use reflection:</a:t>
            </a:r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Reflection</a:t>
            </a:r>
            <a:endParaRPr lang="en-GB" dirty="0" smtClean="0"/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AA802E-4FDA-467F-8685-B1D55E6D9593}" type="slidenum">
              <a:rPr lang="en-GB" sz="1200">
                <a:solidFill>
                  <a:schemeClr val="tx2"/>
                </a:solidFill>
              </a:rPr>
              <a:pPr eaLnBrk="1" hangingPunct="1"/>
              <a:t>37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6" name="Rounded Rectangle 11267"/>
          <p:cNvSpPr>
            <a:spLocks noChangeArrowheads="1"/>
          </p:cNvSpPr>
          <p:nvPr/>
        </p:nvSpPr>
        <p:spPr bwMode="auto">
          <a:xfrm>
            <a:off x="873124" y="2060817"/>
            <a:ext cx="7847013" cy="4497146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>
                <a:latin typeface="Lucida Console" pitchFamily="49" charset="0"/>
              </a:rPr>
              <a:t>private static void Demo3()</a:t>
            </a:r>
          </a:p>
          <a:p>
            <a:r>
              <a:rPr lang="en-GB" sz="1200" dirty="0" smtClean="0">
                <a:latin typeface="Lucida Console" pitchFamily="49" charset="0"/>
              </a:rPr>
              <a:t>{</a:t>
            </a:r>
          </a:p>
          <a:p>
            <a:r>
              <a:rPr lang="en-GB" sz="1200" dirty="0" smtClean="0">
                <a:latin typeface="Lucida Console" pitchFamily="49" charset="0"/>
              </a:rPr>
              <a:t>  string printUtil3Source = @"</a:t>
            </a:r>
          </a:p>
          <a:p>
            <a:r>
              <a:rPr lang="en-GB" sz="1200" dirty="0" smtClean="0">
                <a:latin typeface="Lucida Console" pitchFamily="49" charset="0"/>
              </a:rPr>
              <a:t>    public class PrintUtil3 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public void </a:t>
            </a:r>
            <a:r>
              <a:rPr lang="en-GB" sz="1200" dirty="0" err="1">
                <a:latin typeface="Lucida Console" pitchFamily="49" charset="0"/>
              </a:rPr>
              <a:t>DoPrint</a:t>
            </a:r>
            <a:r>
              <a:rPr lang="en-GB" sz="1200" dirty="0">
                <a:latin typeface="Lucida Console" pitchFamily="49" charset="0"/>
              </a:rPr>
              <a:t>(string </a:t>
            </a:r>
            <a:r>
              <a:rPr lang="en-GB" sz="1200" dirty="0" err="1">
                <a:latin typeface="Lucida Console" pitchFamily="49" charset="0"/>
              </a:rPr>
              <a:t>msg</a:t>
            </a:r>
            <a:r>
              <a:rPr lang="en-GB" sz="1200" dirty="0">
                <a:latin typeface="Lucida Console" pitchFamily="49" charset="0"/>
              </a:rPr>
              <a:t>)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    </a:t>
            </a:r>
            <a:r>
              <a:rPr lang="en-GB" sz="1200" dirty="0" err="1">
                <a:latin typeface="Lucida Console" pitchFamily="49" charset="0"/>
              </a:rPr>
              <a:t>System.Console.WriteLine</a:t>
            </a:r>
            <a:r>
              <a:rPr lang="en-GB" sz="1200" dirty="0">
                <a:latin typeface="Lucida Console" pitchFamily="49" charset="0"/>
              </a:rPr>
              <a:t>(""This is PrintUtil3.DoPrint() saying: "" + </a:t>
            </a:r>
            <a:r>
              <a:rPr lang="en-GB" sz="1200" dirty="0" err="1">
                <a:latin typeface="Lucida Console" pitchFamily="49" charset="0"/>
              </a:rPr>
              <a:t>msg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}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>
                <a:latin typeface="Lucida Console" pitchFamily="49" charset="0"/>
              </a:rPr>
              <a:t>}";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Assembly </a:t>
            </a:r>
            <a:r>
              <a:rPr lang="en-GB" sz="1200" dirty="0" err="1">
                <a:latin typeface="Lucida Console" pitchFamily="49" charset="0"/>
              </a:rPr>
              <a:t>assembly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CompileSource</a:t>
            </a:r>
            <a:r>
              <a:rPr lang="en-GB" sz="1200" dirty="0">
                <a:latin typeface="Lucida Console" pitchFamily="49" charset="0"/>
              </a:rPr>
              <a:t>(printUtil3Source</a:t>
            </a:r>
            <a:r>
              <a:rPr lang="en-GB" sz="1200" dirty="0" smtClean="0">
                <a:latin typeface="Lucida Console" pitchFamily="49" charset="0"/>
              </a:rPr>
              <a:t>);</a:t>
            </a:r>
          </a:p>
          <a:p>
            <a:r>
              <a:rPr lang="en-GB" sz="1200" dirty="0" smtClean="0">
                <a:latin typeface="Lucida Console" pitchFamily="49" charset="0"/>
              </a:rPr>
              <a:t>  Type </a:t>
            </a:r>
            <a:r>
              <a:rPr lang="en-GB" sz="1200" dirty="0" err="1">
                <a:latin typeface="Lucida Console" pitchFamily="49" charset="0"/>
              </a:rPr>
              <a:t>type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assembly.GetTypes</a:t>
            </a:r>
            <a:r>
              <a:rPr lang="en-GB" sz="1200" dirty="0">
                <a:latin typeface="Lucida Console" pitchFamily="49" charset="0"/>
              </a:rPr>
              <a:t>()[0];</a:t>
            </a:r>
          </a:p>
          <a:p>
            <a:endParaRPr lang="en-GB" sz="1200" b="1" dirty="0" smtClean="0">
              <a:latin typeface="Lucida Console" pitchFamily="49" charset="0"/>
            </a:endParaRPr>
          </a:p>
          <a:p>
            <a:r>
              <a:rPr lang="en-GB" sz="1200" b="1" dirty="0" smtClean="0">
                <a:latin typeface="Lucida Console" pitchFamily="49" charset="0"/>
              </a:rPr>
              <a:t>  object </a:t>
            </a:r>
            <a:r>
              <a:rPr lang="en-GB" sz="1200" b="1" dirty="0" err="1">
                <a:latin typeface="Lucida Console" pitchFamily="49" charset="0"/>
              </a:rPr>
              <a:t>obj</a:t>
            </a:r>
            <a:r>
              <a:rPr lang="en-GB" sz="1200" b="1" dirty="0">
                <a:latin typeface="Lucida Console" pitchFamily="49" charset="0"/>
              </a:rPr>
              <a:t> = </a:t>
            </a:r>
            <a:r>
              <a:rPr lang="en-GB" sz="1200" b="1" dirty="0" err="1">
                <a:latin typeface="Lucida Console" pitchFamily="49" charset="0"/>
              </a:rPr>
              <a:t>assembly.CreateInstance</a:t>
            </a:r>
            <a:r>
              <a:rPr lang="en-GB" sz="1200" b="1" dirty="0">
                <a:latin typeface="Lucida Console" pitchFamily="49" charset="0"/>
              </a:rPr>
              <a:t>(</a:t>
            </a:r>
            <a:r>
              <a:rPr lang="en-GB" sz="1200" b="1" dirty="0" err="1">
                <a:latin typeface="Lucida Console" pitchFamily="49" charset="0"/>
              </a:rPr>
              <a:t>type.Name</a:t>
            </a:r>
            <a:r>
              <a:rPr lang="en-GB" sz="1200" b="1" dirty="0">
                <a:latin typeface="Lucida Console" pitchFamily="49" charset="0"/>
              </a:rPr>
              <a:t>);</a:t>
            </a:r>
          </a:p>
          <a:p>
            <a:endParaRPr lang="en-GB" sz="1200" b="1" dirty="0">
              <a:latin typeface="Lucida Console" pitchFamily="49" charset="0"/>
            </a:endParaRPr>
          </a:p>
          <a:p>
            <a:r>
              <a:rPr lang="en-GB" sz="1200" b="1" dirty="0">
                <a:latin typeface="Lucida Console" pitchFamily="49" charset="0"/>
              </a:rPr>
              <a:t>  </a:t>
            </a:r>
            <a:r>
              <a:rPr lang="en-GB" sz="1200" b="1" dirty="0" err="1" smtClean="0">
                <a:latin typeface="Lucida Console" pitchFamily="49" charset="0"/>
              </a:rPr>
              <a:t>MethodInfo</a:t>
            </a:r>
            <a:r>
              <a:rPr lang="en-GB" sz="1200" b="1" dirty="0" smtClean="0">
                <a:latin typeface="Lucida Console" pitchFamily="49" charset="0"/>
              </a:rPr>
              <a:t> </a:t>
            </a:r>
            <a:r>
              <a:rPr lang="en-GB" sz="1200" b="1" dirty="0" err="1">
                <a:latin typeface="Lucida Console" pitchFamily="49" charset="0"/>
              </a:rPr>
              <a:t>methodInfo</a:t>
            </a:r>
            <a:r>
              <a:rPr lang="en-GB" sz="1200" b="1" dirty="0">
                <a:latin typeface="Lucida Console" pitchFamily="49" charset="0"/>
              </a:rPr>
              <a:t> = </a:t>
            </a:r>
            <a:r>
              <a:rPr lang="en-GB" sz="1200" b="1" dirty="0" err="1">
                <a:latin typeface="Lucida Console" pitchFamily="49" charset="0"/>
              </a:rPr>
              <a:t>type.GetMethods</a:t>
            </a:r>
            <a:r>
              <a:rPr lang="en-GB" sz="1200" b="1" dirty="0">
                <a:latin typeface="Lucida Console" pitchFamily="49" charset="0"/>
              </a:rPr>
              <a:t>()[0];</a:t>
            </a:r>
          </a:p>
          <a:p>
            <a:r>
              <a:rPr lang="en-GB" sz="1200" b="1" dirty="0">
                <a:latin typeface="Lucida Console" pitchFamily="49" charset="0"/>
              </a:rPr>
              <a:t>  </a:t>
            </a:r>
            <a:r>
              <a:rPr lang="en-GB" sz="1200" b="1" dirty="0" err="1" smtClean="0">
                <a:latin typeface="Lucida Console" pitchFamily="49" charset="0"/>
              </a:rPr>
              <a:t>type.InvokeMember</a:t>
            </a:r>
            <a:r>
              <a:rPr lang="en-GB" sz="1200" b="1" dirty="0" smtClean="0">
                <a:latin typeface="Lucida Console" pitchFamily="49" charset="0"/>
              </a:rPr>
              <a:t>(</a:t>
            </a:r>
          </a:p>
          <a:p>
            <a:r>
              <a:rPr lang="en-GB" sz="1200" b="1" dirty="0">
                <a:latin typeface="Lucida Console" pitchFamily="49" charset="0"/>
              </a:rPr>
              <a:t> </a:t>
            </a:r>
            <a:r>
              <a:rPr lang="en-GB" sz="1200" b="1" dirty="0" smtClean="0">
                <a:latin typeface="Lucida Console" pitchFamily="49" charset="0"/>
              </a:rPr>
              <a:t>        </a:t>
            </a:r>
            <a:r>
              <a:rPr lang="en-GB" sz="1200" b="1" dirty="0" err="1" smtClean="0">
                <a:latin typeface="Lucida Console" pitchFamily="49" charset="0"/>
              </a:rPr>
              <a:t>methodInfo.Name</a:t>
            </a:r>
            <a:r>
              <a:rPr lang="en-GB" sz="1200" b="1" dirty="0">
                <a:latin typeface="Lucida Console" pitchFamily="49" charset="0"/>
              </a:rPr>
              <a:t>,</a:t>
            </a:r>
          </a:p>
          <a:p>
            <a:r>
              <a:rPr lang="en-GB" sz="1200" b="1" dirty="0" smtClean="0">
                <a:latin typeface="Lucida Console" pitchFamily="49" charset="0"/>
              </a:rPr>
              <a:t>         </a:t>
            </a:r>
            <a:r>
              <a:rPr lang="en-GB" sz="1200" b="1" dirty="0" err="1">
                <a:latin typeface="Lucida Console" pitchFamily="49" charset="0"/>
              </a:rPr>
              <a:t>BindingFlags.Public</a:t>
            </a:r>
            <a:r>
              <a:rPr lang="en-GB" sz="1200" b="1" dirty="0">
                <a:latin typeface="Lucida Console" pitchFamily="49" charset="0"/>
              </a:rPr>
              <a:t> | </a:t>
            </a:r>
            <a:r>
              <a:rPr lang="en-GB" sz="1200" b="1" dirty="0" err="1">
                <a:latin typeface="Lucida Console" pitchFamily="49" charset="0"/>
              </a:rPr>
              <a:t>BindingFlags.Instance</a:t>
            </a:r>
            <a:r>
              <a:rPr lang="en-GB" sz="1200" b="1" dirty="0">
                <a:latin typeface="Lucida Console" pitchFamily="49" charset="0"/>
              </a:rPr>
              <a:t> | </a:t>
            </a:r>
            <a:r>
              <a:rPr lang="en-GB" sz="1200" b="1" dirty="0" err="1">
                <a:latin typeface="Lucida Console" pitchFamily="49" charset="0"/>
              </a:rPr>
              <a:t>BindingFlags.InvokeMethod</a:t>
            </a:r>
            <a:r>
              <a:rPr lang="en-GB" sz="1200" b="1" dirty="0">
                <a:latin typeface="Lucida Console" pitchFamily="49" charset="0"/>
              </a:rPr>
              <a:t>, </a:t>
            </a:r>
          </a:p>
          <a:p>
            <a:r>
              <a:rPr lang="en-GB" sz="1200" b="1" dirty="0">
                <a:latin typeface="Lucida Console" pitchFamily="49" charset="0"/>
              </a:rPr>
              <a:t>         </a:t>
            </a:r>
            <a:r>
              <a:rPr lang="en-GB" sz="1200" b="1" dirty="0" smtClean="0">
                <a:latin typeface="Lucida Console" pitchFamily="49" charset="0"/>
              </a:rPr>
              <a:t>null</a:t>
            </a:r>
            <a:r>
              <a:rPr lang="en-GB" sz="1200" b="1" dirty="0">
                <a:latin typeface="Lucida Console" pitchFamily="49" charset="0"/>
              </a:rPr>
              <a:t>, </a:t>
            </a:r>
          </a:p>
          <a:p>
            <a:r>
              <a:rPr lang="en-GB" sz="1200" b="1" dirty="0" smtClean="0">
                <a:latin typeface="Lucida Console" pitchFamily="49" charset="0"/>
              </a:rPr>
              <a:t>         </a:t>
            </a:r>
            <a:r>
              <a:rPr lang="en-GB" sz="1200" b="1" dirty="0" err="1" smtClean="0">
                <a:latin typeface="Lucida Console" pitchFamily="49" charset="0"/>
              </a:rPr>
              <a:t>obj</a:t>
            </a:r>
            <a:r>
              <a:rPr lang="en-GB" sz="1200" b="1" dirty="0">
                <a:latin typeface="Lucida Console" pitchFamily="49" charset="0"/>
              </a:rPr>
              <a:t>, </a:t>
            </a:r>
          </a:p>
          <a:p>
            <a:r>
              <a:rPr lang="en-GB" sz="1200" b="1" dirty="0" smtClean="0">
                <a:latin typeface="Lucida Console" pitchFamily="49" charset="0"/>
              </a:rPr>
              <a:t>         new </a:t>
            </a:r>
            <a:r>
              <a:rPr lang="en-GB" sz="1200" b="1" dirty="0">
                <a:latin typeface="Lucida Console" pitchFamily="49" charset="0"/>
              </a:rPr>
              <a:t>object[] {"Hello from Demo3"});</a:t>
            </a:r>
          </a:p>
          <a:p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simpler alternative to reflection is to use dynamic types, via the </a:t>
            </a:r>
            <a:r>
              <a:rPr lang="en-GB" dirty="0" smtClean="0">
                <a:latin typeface="Lucida Console" pitchFamily="49" charset="0"/>
              </a:rPr>
              <a:t>dynamic</a:t>
            </a:r>
            <a:r>
              <a:rPr lang="en-GB" dirty="0" smtClean="0"/>
              <a:t> keyword</a:t>
            </a:r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Dynamic Types</a:t>
            </a:r>
            <a:endParaRPr lang="en-GB" dirty="0" smtClean="0"/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CAA802E-4FDA-467F-8685-B1D55E6D9593}" type="slidenum">
              <a:rPr lang="en-GB" sz="1200">
                <a:solidFill>
                  <a:schemeClr val="tx2"/>
                </a:solidFill>
              </a:rPr>
              <a:pPr eaLnBrk="1" hangingPunct="1"/>
              <a:t>38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6" name="Rounded Rectangle 11267"/>
          <p:cNvSpPr>
            <a:spLocks noChangeArrowheads="1"/>
          </p:cNvSpPr>
          <p:nvPr/>
        </p:nvSpPr>
        <p:spPr bwMode="auto">
          <a:xfrm>
            <a:off x="873124" y="2060817"/>
            <a:ext cx="7847013" cy="3255721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r>
              <a:rPr lang="en-GB" sz="1200" dirty="0">
                <a:latin typeface="Lucida Console" pitchFamily="49" charset="0"/>
              </a:rPr>
              <a:t>private static void Demo4()</a:t>
            </a:r>
          </a:p>
          <a:p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string </a:t>
            </a:r>
            <a:r>
              <a:rPr lang="en-GB" sz="1200" dirty="0">
                <a:latin typeface="Lucida Console" pitchFamily="49" charset="0"/>
              </a:rPr>
              <a:t>printUtil4Source = @"</a:t>
            </a: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  public </a:t>
            </a:r>
            <a:r>
              <a:rPr lang="en-GB" sz="1200" dirty="0">
                <a:latin typeface="Lucida Console" pitchFamily="49" charset="0"/>
              </a:rPr>
              <a:t>class PrintUtil4 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smtClean="0">
                <a:latin typeface="Lucida Console" pitchFamily="49" charset="0"/>
              </a:rPr>
              <a:t>{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>
                <a:latin typeface="Lucida Console" pitchFamily="49" charset="0"/>
              </a:rPr>
              <a:t>public void </a:t>
            </a:r>
            <a:r>
              <a:rPr lang="en-GB" sz="1200" dirty="0" err="1">
                <a:latin typeface="Lucida Console" pitchFamily="49" charset="0"/>
              </a:rPr>
              <a:t>DoPrint</a:t>
            </a:r>
            <a:r>
              <a:rPr lang="en-GB" sz="1200" dirty="0">
                <a:latin typeface="Lucida Console" pitchFamily="49" charset="0"/>
              </a:rPr>
              <a:t>(string </a:t>
            </a:r>
            <a:r>
              <a:rPr lang="en-GB" sz="1200" dirty="0" err="1">
                <a:latin typeface="Lucida Console" pitchFamily="49" charset="0"/>
              </a:rPr>
              <a:t>msg</a:t>
            </a:r>
            <a:r>
              <a:rPr lang="en-GB" sz="1200" dirty="0">
                <a:latin typeface="Lucida Console" pitchFamily="49" charset="0"/>
              </a:rPr>
              <a:t>)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smtClean="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System.Console.WriteLine</a:t>
            </a:r>
            <a:r>
              <a:rPr lang="en-GB" sz="1200" dirty="0">
                <a:latin typeface="Lucida Console" pitchFamily="49" charset="0"/>
              </a:rPr>
              <a:t>(""This is PrintUtil4.DoPrint() saying: "" + </a:t>
            </a:r>
            <a:r>
              <a:rPr lang="en-GB" sz="1200" dirty="0" err="1">
                <a:latin typeface="Lucida Console" pitchFamily="49" charset="0"/>
              </a:rPr>
              <a:t>msg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smtClean="0">
                <a:latin typeface="Lucida Console" pitchFamily="49" charset="0"/>
              </a:rPr>
              <a:t>  </a:t>
            </a:r>
            <a:r>
              <a:rPr lang="en-GB" sz="1200" dirty="0">
                <a:latin typeface="Lucida Console" pitchFamily="49" charset="0"/>
              </a:rPr>
              <a:t>}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 smtClean="0">
                <a:latin typeface="Lucida Console" pitchFamily="49" charset="0"/>
              </a:rPr>
              <a:t>}";</a:t>
            </a:r>
            <a:endParaRPr lang="en-GB" sz="1200" dirty="0">
              <a:latin typeface="Lucida Console" pitchFamily="49" charset="0"/>
            </a:endParaRP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Assembly </a:t>
            </a:r>
            <a:r>
              <a:rPr lang="en-GB" sz="1200" dirty="0" err="1">
                <a:latin typeface="Lucida Console" pitchFamily="49" charset="0"/>
              </a:rPr>
              <a:t>assembly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CompileSource</a:t>
            </a:r>
            <a:r>
              <a:rPr lang="en-GB" sz="1200" dirty="0">
                <a:latin typeface="Lucida Console" pitchFamily="49" charset="0"/>
              </a:rPr>
              <a:t>(printUtil4Source</a:t>
            </a:r>
            <a:r>
              <a:rPr lang="en-GB" sz="1200" dirty="0" smtClean="0">
                <a:latin typeface="Lucida Console" pitchFamily="49" charset="0"/>
              </a:rPr>
              <a:t>);          </a:t>
            </a:r>
            <a:endParaRPr lang="en-GB" sz="1200" dirty="0">
              <a:latin typeface="Lucida Console" pitchFamily="49" charset="0"/>
            </a:endParaRPr>
          </a:p>
          <a:p>
            <a:r>
              <a:rPr lang="en-GB" sz="1200" dirty="0">
                <a:latin typeface="Lucida Console" pitchFamily="49" charset="0"/>
              </a:rPr>
              <a:t>  </a:t>
            </a:r>
            <a:r>
              <a:rPr lang="en-GB" sz="1200" dirty="0" smtClean="0">
                <a:latin typeface="Lucida Console" pitchFamily="49" charset="0"/>
              </a:rPr>
              <a:t>Type </a:t>
            </a:r>
            <a:r>
              <a:rPr lang="en-GB" sz="1200" dirty="0" err="1">
                <a:latin typeface="Lucida Console" pitchFamily="49" charset="0"/>
              </a:rPr>
              <a:t>type</a:t>
            </a:r>
            <a:r>
              <a:rPr lang="en-GB" sz="1200" dirty="0">
                <a:latin typeface="Lucida Console" pitchFamily="49" charset="0"/>
              </a:rPr>
              <a:t> = </a:t>
            </a:r>
            <a:r>
              <a:rPr lang="en-GB" sz="1200" dirty="0" err="1">
                <a:latin typeface="Lucida Console" pitchFamily="49" charset="0"/>
              </a:rPr>
              <a:t>assembly.GetTypes</a:t>
            </a:r>
            <a:r>
              <a:rPr lang="en-GB" sz="1200" dirty="0">
                <a:latin typeface="Lucida Console" pitchFamily="49" charset="0"/>
              </a:rPr>
              <a:t>()[0</a:t>
            </a:r>
            <a:r>
              <a:rPr lang="en-GB" sz="1200" dirty="0" smtClean="0">
                <a:latin typeface="Lucida Console" pitchFamily="49" charset="0"/>
              </a:rPr>
              <a:t>];</a:t>
            </a:r>
          </a:p>
          <a:p>
            <a:endParaRPr lang="en-GB" sz="1200" dirty="0">
              <a:latin typeface="Lucida Console" pitchFamily="49" charset="0"/>
            </a:endParaRPr>
          </a:p>
          <a:p>
            <a:r>
              <a:rPr lang="en-GB" sz="1200" b="1" dirty="0">
                <a:latin typeface="Lucida Console" pitchFamily="49" charset="0"/>
              </a:rPr>
              <a:t>  </a:t>
            </a:r>
            <a:r>
              <a:rPr lang="en-GB" sz="1200" b="1" dirty="0" smtClean="0">
                <a:latin typeface="Lucida Console" pitchFamily="49" charset="0"/>
              </a:rPr>
              <a:t>dynamic </a:t>
            </a:r>
            <a:r>
              <a:rPr lang="en-GB" sz="1200" b="1" dirty="0" err="1">
                <a:latin typeface="Lucida Console" pitchFamily="49" charset="0"/>
              </a:rPr>
              <a:t>dobj</a:t>
            </a:r>
            <a:r>
              <a:rPr lang="en-GB" sz="1200" b="1" dirty="0">
                <a:latin typeface="Lucida Console" pitchFamily="49" charset="0"/>
              </a:rPr>
              <a:t> =  </a:t>
            </a:r>
            <a:r>
              <a:rPr lang="en-GB" sz="1200" b="1" dirty="0" err="1">
                <a:latin typeface="Lucida Console" pitchFamily="49" charset="0"/>
              </a:rPr>
              <a:t>Activator.CreateInstance</a:t>
            </a:r>
            <a:r>
              <a:rPr lang="en-GB" sz="1200" b="1" dirty="0">
                <a:latin typeface="Lucida Console" pitchFamily="49" charset="0"/>
              </a:rPr>
              <a:t>(type</a:t>
            </a:r>
            <a:r>
              <a:rPr lang="en-GB" sz="1200" b="1" dirty="0" smtClean="0">
                <a:latin typeface="Lucida Console" pitchFamily="49" charset="0"/>
              </a:rPr>
              <a:t>);</a:t>
            </a:r>
            <a:endParaRPr lang="en-GB" sz="1200" b="1" dirty="0">
              <a:latin typeface="Lucida Console" pitchFamily="49" charset="0"/>
            </a:endParaRPr>
          </a:p>
          <a:p>
            <a:r>
              <a:rPr lang="en-GB" sz="1200" b="1" dirty="0">
                <a:latin typeface="Lucida Console" pitchFamily="49" charset="0"/>
              </a:rPr>
              <a:t>  </a:t>
            </a:r>
            <a:r>
              <a:rPr lang="en-GB" sz="1200" b="1" dirty="0" err="1" smtClean="0">
                <a:latin typeface="Lucida Console" pitchFamily="49" charset="0"/>
              </a:rPr>
              <a:t>dobj.DoPrint</a:t>
            </a:r>
            <a:r>
              <a:rPr lang="en-GB" sz="1200" b="1" dirty="0">
                <a:latin typeface="Lucida Console" pitchFamily="49" charset="0"/>
              </a:rPr>
              <a:t>("Hello from Demo4");</a:t>
            </a:r>
          </a:p>
          <a:p>
            <a:r>
              <a:rPr lang="en-GB" sz="1200" dirty="0" smtClean="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Reflection</a:t>
            </a:r>
            <a:endParaRPr lang="en-US" dirty="0" smtClean="0"/>
          </a:p>
          <a:p>
            <a:pPr eaLnBrk="1" hangingPunct="1"/>
            <a:r>
              <a:rPr lang="en-US" dirty="0" smtClean="0"/>
              <a:t>Late binding</a:t>
            </a:r>
          </a:p>
          <a:p>
            <a:pPr eaLnBrk="1" hangingPunct="1"/>
            <a:r>
              <a:rPr lang="en-US" dirty="0" smtClean="0"/>
              <a:t>Assembly metadata</a:t>
            </a:r>
          </a:p>
          <a:p>
            <a:pPr eaLnBrk="1" hangingPunct="1"/>
            <a:r>
              <a:rPr lang="en-US" dirty="0"/>
              <a:t>Using </a:t>
            </a:r>
            <a:r>
              <a:rPr lang="en-US" dirty="0" err="1"/>
              <a:t>CodeDom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7D6646F-552D-4658-AFCF-E39BDF802620}" type="slidenum">
              <a:rPr lang="en-GB" sz="1200">
                <a:solidFill>
                  <a:schemeClr val="tx2"/>
                </a:solidFill>
              </a:rPr>
              <a:pPr eaLnBrk="1" hangingPunct="1"/>
              <a:t>39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6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Metadata…</a:t>
            </a:r>
          </a:p>
          <a:p>
            <a:pPr lvl="1" eaLnBrk="1" hangingPunct="1"/>
            <a:r>
              <a:rPr lang="en-US" smtClean="0"/>
              <a:t>Holds information about the contents of a managed PE file</a:t>
            </a:r>
          </a:p>
          <a:p>
            <a:pPr lvl="1" eaLnBrk="1" hangingPunct="1"/>
            <a:r>
              <a:rPr lang="en-US" smtClean="0"/>
              <a:t>Is embedded within a managed PE file alongside the compiled IL code</a:t>
            </a:r>
          </a:p>
          <a:p>
            <a:pPr lvl="1" eaLnBrk="1" hangingPunct="1"/>
            <a:r>
              <a:rPr lang="en-US" smtClean="0"/>
              <a:t>Is similar in purpose to COM type libraries and interface definition files</a:t>
            </a:r>
          </a:p>
          <a:p>
            <a:pPr lvl="1" eaLnBrk="1" hangingPunct="1"/>
            <a:r>
              <a:rPr lang="en-US" smtClean="0"/>
              <a:t>Is used by the CLR runtime to enable assemblies to interoperate and to modify run-time behavior such as security</a:t>
            </a:r>
          </a:p>
          <a:p>
            <a:pPr lvl="1" eaLnBrk="1" hangingPunct="1"/>
            <a:r>
              <a:rPr lang="en-US" smtClean="0"/>
              <a:t>Is visible to any .NET application by using reflection</a:t>
            </a:r>
          </a:p>
          <a:p>
            <a:pPr eaLnBrk="1" hangingPunct="1"/>
            <a:endParaRPr lang="en-US" smtClean="0"/>
          </a:p>
        </p:txBody>
      </p:sp>
      <p:sp>
        <p:nvSpPr>
          <p:cNvPr id="6147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Metadata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BF48950-D616-49BB-9AF1-372C0EC1D351}" type="slidenum">
              <a:rPr lang="en-GB" sz="1200">
                <a:solidFill>
                  <a:schemeClr val="tx2"/>
                </a:solidFill>
              </a:rPr>
              <a:pPr eaLnBrk="1" hangingPunct="1"/>
              <a:t>4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Reflection Emit?</a:t>
            </a:r>
          </a:p>
          <a:p>
            <a:pPr eaLnBrk="1" hangingPunct="1"/>
            <a:r>
              <a:rPr lang="en-US" smtClean="0"/>
              <a:t>Creating a dynamic method</a:t>
            </a:r>
          </a:p>
          <a:p>
            <a:pPr eaLnBrk="1" hangingPunct="1"/>
            <a:r>
              <a:rPr lang="en-US" smtClean="0"/>
              <a:t>Working with the builder classes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Annex: </a:t>
            </a:r>
            <a:r>
              <a:rPr lang="en-US" smtClean="0"/>
              <a:t>Emitting Dynamic Code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8A39C15-DC35-47F1-9D68-2B48B2CD6A91}" type="slidenum">
              <a:rPr lang="en-GB" sz="1200">
                <a:solidFill>
                  <a:schemeClr val="tx2"/>
                </a:solidFill>
              </a:rPr>
              <a:pPr eaLnBrk="1" hangingPunct="1"/>
              <a:t>40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Reflection Emit is a </a:t>
            </a:r>
            <a:r>
              <a:rPr lang="en-US" smtClean="0"/>
              <a:t>technology that enables programs to dynamically generate executable code at run time</a:t>
            </a:r>
          </a:p>
          <a:p>
            <a:pPr lvl="1" eaLnBrk="1" hangingPunct="1"/>
            <a:r>
              <a:rPr lang="en-US" smtClean="0"/>
              <a:t>Apps can generate assemblies, types, methods, metadata, etc.</a:t>
            </a:r>
          </a:p>
          <a:p>
            <a:pPr lvl="1" eaLnBrk="1" hangingPunct="1"/>
            <a:r>
              <a:rPr lang="en-US" smtClean="0"/>
              <a:t>Generated code can be transient, destroyed when the app ends or earlier</a:t>
            </a:r>
          </a:p>
          <a:p>
            <a:pPr lvl="1" eaLnBrk="1" hangingPunct="1"/>
            <a:r>
              <a:rPr lang="en-US" smtClean="0"/>
              <a:t>Generated assemblies can be saved to disk for later use</a:t>
            </a:r>
          </a:p>
          <a:p>
            <a:pPr eaLnBrk="1" hangingPunct="1"/>
            <a:r>
              <a:rPr lang="en-US" smtClean="0"/>
              <a:t>Dynamic methods:</a:t>
            </a:r>
          </a:p>
          <a:p>
            <a:pPr lvl="1" eaLnBrk="1" hangingPunct="1"/>
            <a:r>
              <a:rPr lang="en-US" smtClean="0"/>
              <a:t>Lightweight stand-alone methods</a:t>
            </a:r>
          </a:p>
          <a:p>
            <a:pPr lvl="1" eaLnBrk="1" hangingPunct="1"/>
            <a:r>
              <a:rPr lang="en-US" smtClean="0"/>
              <a:t>Can be garbage collected to reclaim memory</a:t>
            </a:r>
          </a:p>
          <a:p>
            <a:pPr lvl="1" eaLnBrk="1" hangingPunct="1"/>
            <a:r>
              <a:rPr lang="en-US" smtClean="0"/>
              <a:t>Cannot be saved to disk</a:t>
            </a:r>
          </a:p>
          <a:p>
            <a:pPr eaLnBrk="1" hangingPunct="1"/>
            <a:r>
              <a:rPr lang="en-US" smtClean="0"/>
              <a:t>Dynamic assemblies:</a:t>
            </a:r>
          </a:p>
          <a:p>
            <a:pPr lvl="1" eaLnBrk="1" hangingPunct="1"/>
            <a:r>
              <a:rPr lang="en-US" smtClean="0"/>
              <a:t>Identical structure to assemblies loaded from disk</a:t>
            </a:r>
          </a:p>
          <a:p>
            <a:pPr lvl="1" eaLnBrk="1" hangingPunct="1"/>
            <a:r>
              <a:rPr lang="en-US" smtClean="0"/>
              <a:t>Only cleaned up when the application domain unloads</a:t>
            </a:r>
          </a:p>
          <a:p>
            <a:pPr lvl="1" eaLnBrk="1" hangingPunct="1"/>
            <a:r>
              <a:rPr lang="en-US" smtClean="0"/>
              <a:t>Can be saved to disk and loaded as normal assemblies</a:t>
            </a:r>
            <a:endParaRPr lang="en-GB" smtClean="0"/>
          </a:p>
        </p:txBody>
      </p:sp>
      <p:sp>
        <p:nvSpPr>
          <p:cNvPr id="32771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Reflection Emit?</a:t>
            </a:r>
            <a:endParaRPr lang="en-GB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566E4A-623A-41D8-AC8D-0ADCC8C83A60}" type="slidenum">
              <a:rPr lang="en-GB" sz="1200">
                <a:solidFill>
                  <a:schemeClr val="tx2"/>
                </a:solidFill>
              </a:rPr>
              <a:pPr eaLnBrk="1" hangingPunct="1"/>
              <a:t>41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6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ja-JP" smtClean="0">
                <a:ea typeface="ＭＳ Ｐゴシック" charset="-128"/>
              </a:rPr>
              <a:t>Define a delegate with a signature matching the dynamic method</a:t>
            </a:r>
          </a:p>
          <a:p>
            <a:pPr lvl="1" eaLnBrk="1" hangingPunct="1"/>
            <a:r>
              <a:rPr lang="en-US" altLang="ja-JP" smtClean="0">
                <a:ea typeface="ＭＳ Ｐゴシック" charset="-128"/>
              </a:rPr>
              <a:t>Create a </a:t>
            </a:r>
            <a:r>
              <a:rPr lang="en-US" altLang="ja-JP" smtClean="0">
                <a:latin typeface="Lucida Console" pitchFamily="49" charset="0"/>
                <a:ea typeface="ＭＳ Ｐゴシック" charset="-128"/>
              </a:rPr>
              <a:t>DynamicMethod</a:t>
            </a:r>
            <a:r>
              <a:rPr lang="en-US" altLang="ja-JP" smtClean="0">
                <a:ea typeface="ＭＳ Ｐゴシック" charset="-128"/>
              </a:rPr>
              <a:t>, and specify the method signature</a:t>
            </a:r>
            <a:endParaRPr lang="en-US" smtClean="0"/>
          </a:p>
          <a:p>
            <a:pPr lvl="1" eaLnBrk="1" hangingPunct="1"/>
            <a:r>
              <a:rPr lang="en-US" altLang="ja-JP" smtClean="0">
                <a:ea typeface="ＭＳ Ｐゴシック" charset="-128"/>
              </a:rPr>
              <a:t>Get the IL generator instance for the dynamic method</a:t>
            </a:r>
            <a:endParaRPr lang="en-US" smtClean="0"/>
          </a:p>
          <a:p>
            <a:pPr lvl="1" eaLnBrk="1" hangingPunct="1"/>
            <a:r>
              <a:rPr lang="en-US" altLang="ja-JP" smtClean="0">
                <a:ea typeface="ＭＳ Ｐゴシック" charset="-128"/>
              </a:rPr>
              <a:t>Emit IL code by using the generator instance</a:t>
            </a:r>
            <a:endParaRPr lang="en-US" smtClean="0"/>
          </a:p>
          <a:p>
            <a:pPr lvl="1" eaLnBrk="1" hangingPunct="1"/>
            <a:r>
              <a:rPr lang="en-US" altLang="ja-JP" smtClean="0">
                <a:ea typeface="ＭＳ Ｐゴシック" charset="-128"/>
              </a:rPr>
              <a:t>Create a delegate that you will use to call the dynamic method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3795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Dynamic Method</a:t>
            </a:r>
            <a:endParaRPr lang="en-GB" smtClean="0"/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86BA78A-C02D-4F6D-8856-BF5A98A2B89A}" type="slidenum">
              <a:rPr lang="en-GB" sz="1200">
                <a:solidFill>
                  <a:schemeClr val="tx2"/>
                </a:solidFill>
              </a:rPr>
              <a:pPr eaLnBrk="1" hangingPunct="1"/>
              <a:t>42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33797" name="Oval 66"/>
          <p:cNvSpPr>
            <a:spLocks noChangeArrowheads="1"/>
          </p:cNvSpPr>
          <p:nvPr/>
        </p:nvSpPr>
        <p:spPr bwMode="auto">
          <a:xfrm>
            <a:off x="887413" y="1276350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1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33798" name="Oval 67"/>
          <p:cNvSpPr>
            <a:spLocks noChangeArrowheads="1"/>
          </p:cNvSpPr>
          <p:nvPr/>
        </p:nvSpPr>
        <p:spPr bwMode="auto">
          <a:xfrm>
            <a:off x="887413" y="1663700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2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33799" name="Oval 68"/>
          <p:cNvSpPr>
            <a:spLocks noChangeArrowheads="1"/>
          </p:cNvSpPr>
          <p:nvPr/>
        </p:nvSpPr>
        <p:spPr bwMode="auto">
          <a:xfrm>
            <a:off x="887413" y="2020888"/>
            <a:ext cx="204787" cy="2047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3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33800" name="Oval 69"/>
          <p:cNvSpPr>
            <a:spLocks noChangeArrowheads="1"/>
          </p:cNvSpPr>
          <p:nvPr/>
        </p:nvSpPr>
        <p:spPr bwMode="auto">
          <a:xfrm>
            <a:off x="887413" y="2393950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4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33801" name="Oval 70"/>
          <p:cNvSpPr>
            <a:spLocks noChangeArrowheads="1"/>
          </p:cNvSpPr>
          <p:nvPr/>
        </p:nvSpPr>
        <p:spPr bwMode="auto">
          <a:xfrm>
            <a:off x="887413" y="2768600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hlink"/>
                </a:solidFill>
              </a:rPr>
              <a:t>5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33802" name="Rounded Rectangle 11267"/>
          <p:cNvSpPr>
            <a:spLocks noChangeArrowheads="1"/>
          </p:cNvSpPr>
          <p:nvPr/>
        </p:nvSpPr>
        <p:spPr bwMode="auto">
          <a:xfrm>
            <a:off x="1050925" y="3309938"/>
            <a:ext cx="7361238" cy="3452812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public delegate Int64 Squared(Int32 value);</a:t>
            </a:r>
          </a:p>
          <a:p>
            <a:pPr marL="290513" indent="-290513" defTabSz="457200"/>
            <a:endParaRPr lang="en-US" altLang="ja-JP" sz="140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Type   retType    = typeof(Int64);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Type[] paramTypes = new Type[] { typeof(Int32) };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DynamicMethod dm  = new DynamicMethod("Sqr", retType, paramTypes);</a:t>
            </a:r>
          </a:p>
          <a:p>
            <a:pPr marL="290513" indent="-290513" defTabSz="457200"/>
            <a:endParaRPr lang="en-US" altLang="ja-JP" sz="140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ILGenerator il = dm.GetILGenerator();</a:t>
            </a:r>
          </a:p>
          <a:p>
            <a:pPr marL="290513" indent="-290513" defTabSz="457200"/>
            <a:endParaRPr lang="en-GB" altLang="ja-JP" sz="140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il.Emit(OpCodes.Ldarg_0);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il.Emit(OpCodes.Conv_I8);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il.Emit(OpCodes.Dup);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il.Emit(OpCodes.Mul);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il.Emit(OpCodes.Ret);</a:t>
            </a:r>
          </a:p>
          <a:p>
            <a:pPr marL="290513" indent="-290513" defTabSz="457200"/>
            <a:endParaRPr lang="en-GB" altLang="ja-JP" sz="140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Squared del = (Squared)dm.CreateDelegate(typeof(Squared));</a:t>
            </a:r>
          </a:p>
          <a:p>
            <a:pPr marL="290513" indent="-290513" defTabSz="457200"/>
            <a:r>
              <a:rPr lang="en-US" altLang="ja-JP" sz="1400">
                <a:latin typeface="Lucida Console" pitchFamily="49" charset="0"/>
                <a:ea typeface="ＭＳ Ｐゴシック" charset="-128"/>
              </a:rPr>
              <a:t>Console.WriteLine("Result is {0}", del(4));</a:t>
            </a:r>
          </a:p>
        </p:txBody>
      </p:sp>
      <p:sp>
        <p:nvSpPr>
          <p:cNvPr id="33803" name="Oval 76"/>
          <p:cNvSpPr>
            <a:spLocks noChangeArrowheads="1"/>
          </p:cNvSpPr>
          <p:nvPr/>
        </p:nvSpPr>
        <p:spPr bwMode="auto">
          <a:xfrm>
            <a:off x="887413" y="3362325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accent1"/>
                </a:solidFill>
              </a:rPr>
              <a:t>1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3804" name="Oval 77"/>
          <p:cNvSpPr>
            <a:spLocks noChangeArrowheads="1"/>
          </p:cNvSpPr>
          <p:nvPr/>
        </p:nvSpPr>
        <p:spPr bwMode="auto">
          <a:xfrm>
            <a:off x="887413" y="3792538"/>
            <a:ext cx="204787" cy="2047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accent1"/>
                </a:solidFill>
              </a:rPr>
              <a:t>2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3805" name="Oval 78"/>
          <p:cNvSpPr>
            <a:spLocks noChangeArrowheads="1"/>
          </p:cNvSpPr>
          <p:nvPr/>
        </p:nvSpPr>
        <p:spPr bwMode="auto">
          <a:xfrm>
            <a:off x="887413" y="4621213"/>
            <a:ext cx="204787" cy="2047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accent1"/>
                </a:solidFill>
              </a:rPr>
              <a:t>3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3806" name="Oval 79"/>
          <p:cNvSpPr>
            <a:spLocks noChangeArrowheads="1"/>
          </p:cNvSpPr>
          <p:nvPr/>
        </p:nvSpPr>
        <p:spPr bwMode="auto">
          <a:xfrm>
            <a:off x="887413" y="5051425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accent1"/>
                </a:solidFill>
              </a:rPr>
              <a:t>4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3807" name="Oval 80"/>
          <p:cNvSpPr>
            <a:spLocks noChangeArrowheads="1"/>
          </p:cNvSpPr>
          <p:nvPr/>
        </p:nvSpPr>
        <p:spPr bwMode="auto">
          <a:xfrm>
            <a:off x="887413" y="6311900"/>
            <a:ext cx="204787" cy="204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accent1"/>
                </a:solidFill>
              </a:rPr>
              <a:t>5</a:t>
            </a:r>
            <a:endParaRPr lang="en-US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Builder classes:</a:t>
            </a:r>
          </a:p>
          <a:p>
            <a:pPr lvl="1" eaLnBrk="1" hangingPunct="1"/>
            <a:r>
              <a:rPr lang="en-GB" smtClean="0"/>
              <a:t>Enable you to dynamically build specific code elements</a:t>
            </a:r>
          </a:p>
          <a:p>
            <a:pPr lvl="1" eaLnBrk="1" hangingPunct="1"/>
            <a:r>
              <a:rPr lang="en-GB" smtClean="0"/>
              <a:t>Are subclasses of the corresponding </a:t>
            </a:r>
            <a:r>
              <a:rPr lang="en-GB" smtClean="0">
                <a:latin typeface="Lucida Console" pitchFamily="49" charset="0"/>
              </a:rPr>
              <a:t>MethodInfo</a:t>
            </a:r>
            <a:r>
              <a:rPr lang="en-GB" smtClean="0"/>
              <a:t> classes</a:t>
            </a:r>
          </a:p>
          <a:p>
            <a:pPr eaLnBrk="1" hangingPunct="1"/>
            <a:endParaRPr lang="en-GB" smtClean="0"/>
          </a:p>
        </p:txBody>
      </p:sp>
      <p:sp>
        <p:nvSpPr>
          <p:cNvPr id="34819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the Builder Classes (1)</a:t>
            </a:r>
            <a:endParaRPr lang="en-GB" smtClean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F23AA91-0E5C-429A-BEA0-AA0E84B96A46}" type="slidenum">
              <a:rPr lang="en-GB" sz="1200">
                <a:solidFill>
                  <a:schemeClr val="tx2"/>
                </a:solidFill>
              </a:rPr>
              <a:pPr eaLnBrk="1" hangingPunct="1"/>
              <a:t>43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574800" y="3001963"/>
            <a:ext cx="2700338" cy="360362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AssemblyBuilder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4795838" y="3001963"/>
            <a:ext cx="2700337" cy="360362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ModuleBuilder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574800" y="4441825"/>
            <a:ext cx="2700338" cy="36036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TypeBuilder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841875" y="4756150"/>
            <a:ext cx="2700338" cy="36036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MethodBuilder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841875" y="5386388"/>
            <a:ext cx="2700338" cy="360362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PropertyBuilder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841875" y="5972175"/>
            <a:ext cx="2700338" cy="360363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FieldBuilder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662113" y="3478213"/>
            <a:ext cx="2484437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DefineDynamicModule()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65288" y="3929063"/>
            <a:ext cx="2478087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DefineResource()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32363" y="3479800"/>
            <a:ext cx="2478087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DefineType()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32363" y="3929063"/>
            <a:ext cx="2478087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DefineEnum()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665288" y="4962525"/>
            <a:ext cx="2478087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DefineMethod()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665288" y="5413375"/>
            <a:ext cx="2478087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DefineProperty()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665288" y="5862638"/>
            <a:ext cx="2478087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DefineField()</a:t>
            </a:r>
          </a:p>
        </p:txBody>
      </p:sp>
      <p:sp>
        <p:nvSpPr>
          <p:cNvPr id="89111" name="Freeform 23"/>
          <p:cNvSpPr>
            <a:spLocks/>
          </p:cNvSpPr>
          <p:nvPr/>
        </p:nvSpPr>
        <p:spPr bwMode="auto">
          <a:xfrm rot="-1224781">
            <a:off x="3986213" y="3362325"/>
            <a:ext cx="814387" cy="201613"/>
          </a:xfrm>
          <a:custGeom>
            <a:avLst/>
            <a:gdLst>
              <a:gd name="T0" fmla="*/ 532896017 w 843"/>
              <a:gd name="T1" fmla="*/ 55968548 h 207"/>
              <a:gd name="T2" fmla="*/ 528229957 w 843"/>
              <a:gd name="T3" fmla="*/ 28458600 h 207"/>
              <a:gd name="T4" fmla="*/ 523563896 w 843"/>
              <a:gd name="T5" fmla="*/ 0 h 207"/>
              <a:gd name="T6" fmla="*/ 656087749 w 843"/>
              <a:gd name="T7" fmla="*/ 50276633 h 207"/>
              <a:gd name="T8" fmla="*/ 746615124 w 843"/>
              <a:gd name="T9" fmla="*/ 86324453 h 207"/>
              <a:gd name="T10" fmla="*/ 786745179 w 843"/>
              <a:gd name="T11" fmla="*/ 102451545 h 207"/>
              <a:gd name="T12" fmla="*/ 776478879 w 843"/>
              <a:gd name="T13" fmla="*/ 107194808 h 207"/>
              <a:gd name="T14" fmla="*/ 746615124 w 843"/>
              <a:gd name="T15" fmla="*/ 117629011 h 207"/>
              <a:gd name="T16" fmla="*/ 656087749 w 843"/>
              <a:gd name="T17" fmla="*/ 149882221 h 207"/>
              <a:gd name="T18" fmla="*/ 523563896 w 843"/>
              <a:gd name="T19" fmla="*/ 196365218 h 207"/>
              <a:gd name="T20" fmla="*/ 532896017 w 843"/>
              <a:gd name="T21" fmla="*/ 141345323 h 207"/>
              <a:gd name="T22" fmla="*/ 0 w 843"/>
              <a:gd name="T23" fmla="*/ 102451545 h 207"/>
              <a:gd name="T24" fmla="*/ 532896017 w 843"/>
              <a:gd name="T25" fmla="*/ 55968548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89112" name="Freeform 24"/>
          <p:cNvSpPr>
            <a:spLocks/>
          </p:cNvSpPr>
          <p:nvPr/>
        </p:nvSpPr>
        <p:spPr bwMode="auto">
          <a:xfrm>
            <a:off x="4032250" y="5476875"/>
            <a:ext cx="814388" cy="201613"/>
          </a:xfrm>
          <a:custGeom>
            <a:avLst/>
            <a:gdLst>
              <a:gd name="T0" fmla="*/ 532897638 w 843"/>
              <a:gd name="T1" fmla="*/ 55968548 h 207"/>
              <a:gd name="T2" fmla="*/ 528231571 w 843"/>
              <a:gd name="T3" fmla="*/ 28458600 h 207"/>
              <a:gd name="T4" fmla="*/ 523564539 w 843"/>
              <a:gd name="T5" fmla="*/ 0 h 207"/>
              <a:gd name="T6" fmla="*/ 656089521 w 843"/>
              <a:gd name="T7" fmla="*/ 50276633 h 207"/>
              <a:gd name="T8" fmla="*/ 746616041 w 843"/>
              <a:gd name="T9" fmla="*/ 86324453 h 207"/>
              <a:gd name="T10" fmla="*/ 786747111 w 843"/>
              <a:gd name="T11" fmla="*/ 102451545 h 207"/>
              <a:gd name="T12" fmla="*/ 776480799 w 843"/>
              <a:gd name="T13" fmla="*/ 107194808 h 207"/>
              <a:gd name="T14" fmla="*/ 746616041 w 843"/>
              <a:gd name="T15" fmla="*/ 117629011 h 207"/>
              <a:gd name="T16" fmla="*/ 656089521 w 843"/>
              <a:gd name="T17" fmla="*/ 149882221 h 207"/>
              <a:gd name="T18" fmla="*/ 523564539 w 843"/>
              <a:gd name="T19" fmla="*/ 196365218 h 207"/>
              <a:gd name="T20" fmla="*/ 532897638 w 843"/>
              <a:gd name="T21" fmla="*/ 141345323 h 207"/>
              <a:gd name="T22" fmla="*/ 0 w 843"/>
              <a:gd name="T23" fmla="*/ 102451545 h 207"/>
              <a:gd name="T24" fmla="*/ 532897638 w 843"/>
              <a:gd name="T25" fmla="*/ 55968548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89115" name="Freeform 27"/>
          <p:cNvSpPr>
            <a:spLocks/>
          </p:cNvSpPr>
          <p:nvPr/>
        </p:nvSpPr>
        <p:spPr bwMode="auto">
          <a:xfrm rot="1025063">
            <a:off x="4032250" y="5972175"/>
            <a:ext cx="814388" cy="201613"/>
          </a:xfrm>
          <a:custGeom>
            <a:avLst/>
            <a:gdLst>
              <a:gd name="T0" fmla="*/ 532897638 w 843"/>
              <a:gd name="T1" fmla="*/ 55968548 h 207"/>
              <a:gd name="T2" fmla="*/ 528231571 w 843"/>
              <a:gd name="T3" fmla="*/ 28458600 h 207"/>
              <a:gd name="T4" fmla="*/ 523564539 w 843"/>
              <a:gd name="T5" fmla="*/ 0 h 207"/>
              <a:gd name="T6" fmla="*/ 656089521 w 843"/>
              <a:gd name="T7" fmla="*/ 50276633 h 207"/>
              <a:gd name="T8" fmla="*/ 746616041 w 843"/>
              <a:gd name="T9" fmla="*/ 86324453 h 207"/>
              <a:gd name="T10" fmla="*/ 786747111 w 843"/>
              <a:gd name="T11" fmla="*/ 102451545 h 207"/>
              <a:gd name="T12" fmla="*/ 776480799 w 843"/>
              <a:gd name="T13" fmla="*/ 107194808 h 207"/>
              <a:gd name="T14" fmla="*/ 746616041 w 843"/>
              <a:gd name="T15" fmla="*/ 117629011 h 207"/>
              <a:gd name="T16" fmla="*/ 656089521 w 843"/>
              <a:gd name="T17" fmla="*/ 149882221 h 207"/>
              <a:gd name="T18" fmla="*/ 523564539 w 843"/>
              <a:gd name="T19" fmla="*/ 196365218 h 207"/>
              <a:gd name="T20" fmla="*/ 532897638 w 843"/>
              <a:gd name="T21" fmla="*/ 141345323 h 207"/>
              <a:gd name="T22" fmla="*/ 0 w 843"/>
              <a:gd name="T23" fmla="*/ 102451545 h 207"/>
              <a:gd name="T24" fmla="*/ 532897638 w 843"/>
              <a:gd name="T25" fmla="*/ 55968548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89116" name="Freeform 28"/>
          <p:cNvSpPr>
            <a:spLocks/>
          </p:cNvSpPr>
          <p:nvPr/>
        </p:nvSpPr>
        <p:spPr bwMode="auto">
          <a:xfrm rot="-866287">
            <a:off x="4032250" y="4891088"/>
            <a:ext cx="814388" cy="201612"/>
          </a:xfrm>
          <a:custGeom>
            <a:avLst/>
            <a:gdLst>
              <a:gd name="T0" fmla="*/ 532897638 w 843"/>
              <a:gd name="T1" fmla="*/ 55969244 h 207"/>
              <a:gd name="T2" fmla="*/ 528231571 w 843"/>
              <a:gd name="T3" fmla="*/ 28458459 h 207"/>
              <a:gd name="T4" fmla="*/ 523564539 w 843"/>
              <a:gd name="T5" fmla="*/ 0 h 207"/>
              <a:gd name="T6" fmla="*/ 656089521 w 843"/>
              <a:gd name="T7" fmla="*/ 50277358 h 207"/>
              <a:gd name="T8" fmla="*/ 746616041 w 843"/>
              <a:gd name="T9" fmla="*/ 86324999 h 207"/>
              <a:gd name="T10" fmla="*/ 786747111 w 843"/>
              <a:gd name="T11" fmla="*/ 102451037 h 207"/>
              <a:gd name="T12" fmla="*/ 776480799 w 843"/>
              <a:gd name="T13" fmla="*/ 107194276 h 207"/>
              <a:gd name="T14" fmla="*/ 746616041 w 843"/>
              <a:gd name="T15" fmla="*/ 117629401 h 207"/>
              <a:gd name="T16" fmla="*/ 656089521 w 843"/>
              <a:gd name="T17" fmla="*/ 149882451 h 207"/>
              <a:gd name="T18" fmla="*/ 523564539 w 843"/>
              <a:gd name="T19" fmla="*/ 196365218 h 207"/>
              <a:gd name="T20" fmla="*/ 532897638 w 843"/>
              <a:gd name="T21" fmla="*/ 141344622 h 207"/>
              <a:gd name="T22" fmla="*/ 0 w 843"/>
              <a:gd name="T23" fmla="*/ 102451037 h 207"/>
              <a:gd name="T24" fmla="*/ 532897638 w 843"/>
              <a:gd name="T25" fmla="*/ 55969244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89117" name="Freeform 29"/>
          <p:cNvSpPr>
            <a:spLocks/>
          </p:cNvSpPr>
          <p:nvPr/>
        </p:nvSpPr>
        <p:spPr bwMode="auto">
          <a:xfrm rot="8499316">
            <a:off x="3716338" y="4037013"/>
            <a:ext cx="1349375" cy="333375"/>
          </a:xfrm>
          <a:custGeom>
            <a:avLst/>
            <a:gdLst>
              <a:gd name="T0" fmla="*/ 1463007421 w 843"/>
              <a:gd name="T1" fmla="*/ 153030399 h 207"/>
              <a:gd name="T2" fmla="*/ 1450195562 w 843"/>
              <a:gd name="T3" fmla="*/ 77811658 h 207"/>
              <a:gd name="T4" fmla="*/ 1437385303 w 843"/>
              <a:gd name="T5" fmla="*/ 0 h 207"/>
              <a:gd name="T6" fmla="*/ 1801215540 w 843"/>
              <a:gd name="T7" fmla="*/ 137468067 h 207"/>
              <a:gd name="T8" fmla="*/ 2049747045 w 843"/>
              <a:gd name="T9" fmla="*/ 236029500 h 207"/>
              <a:gd name="T10" fmla="*/ 2147483647 w 843"/>
              <a:gd name="T11" fmla="*/ 280123578 h 207"/>
              <a:gd name="T12" fmla="*/ 2131737183 w 843"/>
              <a:gd name="T13" fmla="*/ 293091382 h 207"/>
              <a:gd name="T14" fmla="*/ 2049747045 w 843"/>
              <a:gd name="T15" fmla="*/ 321623129 h 207"/>
              <a:gd name="T16" fmla="*/ 1801215540 w 843"/>
              <a:gd name="T17" fmla="*/ 409809674 h 207"/>
              <a:gd name="T18" fmla="*/ 1437385303 w 843"/>
              <a:gd name="T19" fmla="*/ 536902853 h 207"/>
              <a:gd name="T20" fmla="*/ 1463007421 w 843"/>
              <a:gd name="T21" fmla="*/ 386466982 h 207"/>
              <a:gd name="T22" fmla="*/ 0 w 843"/>
              <a:gd name="T23" fmla="*/ 280123578 h 207"/>
              <a:gd name="T24" fmla="*/ 1463007421 w 843"/>
              <a:gd name="T25" fmla="*/ 153030399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endParaRPr lang="en-GB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6750" y="2533650"/>
            <a:ext cx="3963988" cy="30003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AppDomain.DefineDynamicAssembly()</a:t>
            </a:r>
          </a:p>
        </p:txBody>
      </p:sp>
      <p:sp>
        <p:nvSpPr>
          <p:cNvPr id="89127" name="Freeform 39"/>
          <p:cNvSpPr>
            <a:spLocks/>
          </p:cNvSpPr>
          <p:nvPr/>
        </p:nvSpPr>
        <p:spPr bwMode="auto">
          <a:xfrm rot="2008058">
            <a:off x="1350963" y="2911475"/>
            <a:ext cx="587375" cy="146050"/>
          </a:xfrm>
          <a:custGeom>
            <a:avLst/>
            <a:gdLst>
              <a:gd name="T0" fmla="*/ 277211736 w 843"/>
              <a:gd name="T1" fmla="*/ 29370867 h 207"/>
              <a:gd name="T2" fmla="*/ 274784198 w 843"/>
              <a:gd name="T3" fmla="*/ 14934494 h 207"/>
              <a:gd name="T4" fmla="*/ 272357357 w 843"/>
              <a:gd name="T5" fmla="*/ 0 h 207"/>
              <a:gd name="T6" fmla="*/ 341296230 w 843"/>
              <a:gd name="T7" fmla="*/ 26383544 h 207"/>
              <a:gd name="T8" fmla="*/ 388387958 w 843"/>
              <a:gd name="T9" fmla="*/ 45300900 h 207"/>
              <a:gd name="T10" fmla="*/ 409263809 w 843"/>
              <a:gd name="T11" fmla="*/ 53763333 h 207"/>
              <a:gd name="T12" fmla="*/ 403923782 w 843"/>
              <a:gd name="T13" fmla="*/ 56252533 h 207"/>
              <a:gd name="T14" fmla="*/ 388387958 w 843"/>
              <a:gd name="T15" fmla="*/ 61728350 h 207"/>
              <a:gd name="T16" fmla="*/ 341296230 w 843"/>
              <a:gd name="T17" fmla="*/ 78653922 h 207"/>
              <a:gd name="T18" fmla="*/ 272357357 w 843"/>
              <a:gd name="T19" fmla="*/ 103046389 h 207"/>
              <a:gd name="T20" fmla="*/ 277211736 w 843"/>
              <a:gd name="T21" fmla="*/ 74173644 h 207"/>
              <a:gd name="T22" fmla="*/ 0 w 843"/>
              <a:gd name="T23" fmla="*/ 53763333 h 207"/>
              <a:gd name="T24" fmla="*/ 277211736 w 843"/>
              <a:gd name="T25" fmla="*/ 29370867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665288" y="6269038"/>
            <a:ext cx="2478087" cy="30003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40000"/>
              </a:spcBef>
            </a:pPr>
            <a:r>
              <a:rPr lang="en-US" sz="1400">
                <a:solidFill>
                  <a:schemeClr val="tx2"/>
                </a:solidFill>
                <a:latin typeface="Lucida Console" pitchFamily="49" charset="0"/>
              </a:rPr>
              <a:t>CreateType()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5" grpId="0" animBg="1"/>
      <p:bldP spid="6" grpId="0" animBg="1"/>
      <p:bldP spid="7" grpId="0" animBg="1"/>
      <p:bldP spid="11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89111" grpId="0" animBg="1"/>
      <p:bldP spid="89112" grpId="0" animBg="1"/>
      <p:bldP spid="89115" grpId="0" animBg="1"/>
      <p:bldP spid="89116" grpId="0" animBg="1"/>
      <p:bldP spid="89117" grpId="0" animBg="1"/>
      <p:bldP spid="15" grpId="0" animBg="1"/>
      <p:bldP spid="8912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the Builder Classes (2)</a:t>
            </a:r>
            <a:endParaRPr lang="en-GB" smtClean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955B621-BE20-4557-B779-ED773828477E}" type="slidenum">
              <a:rPr lang="en-GB" sz="1200">
                <a:solidFill>
                  <a:schemeClr val="tx2"/>
                </a:solidFill>
              </a:rPr>
              <a:pPr eaLnBrk="1" hangingPunct="1"/>
              <a:t>44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35844" name="Rounded Rectangle 11267"/>
          <p:cNvSpPr>
            <a:spLocks noChangeArrowheads="1"/>
          </p:cNvSpPr>
          <p:nvPr/>
        </p:nvSpPr>
        <p:spPr bwMode="auto">
          <a:xfrm>
            <a:off x="258763" y="1168400"/>
            <a:ext cx="8570912" cy="5594350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// Create a new dynamic assembly.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AssemblyName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asmName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new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AssemblyName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DynamicHelloWorld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AssemblyBuilder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dynAsm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AppDomain.CurrentDomain.DefineDynamicAssembly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asmName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AssemblyBuilderAccess.RunAndSave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// Create module inside assembly.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ModuleBuilder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dynMod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dynAsm.DefineDynamicModule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asmName.Name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 "DynamicHelloWorld.exe");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// Create type inside module.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TypeBuilder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progType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dynMod.DefineType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DynamicHelloWorld.Program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", 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TypeAttributes.Class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TypeAttributes.Public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// Add a method.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MethodBuilder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main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progType.DefineMethod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"Main",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MethodAttributes.Public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|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MethodAttributes.Static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                               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), new Type[]{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(string[])});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// Add IL for method, equivalent to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Console.WriteLine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("Hello, world!");</a:t>
            </a: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Type console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(Console);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MethodInfo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console.GetMethod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WriteLine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", new Type[] {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typeof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(string)});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ILGenerator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il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=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main.GetILGenerator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il.Emit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OpCodes.Ldstr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, "Hello, world!");</a:t>
            </a:r>
            <a:endParaRPr lang="en-GB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il.Emit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OpCodes.Call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, 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writeLine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);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il.Emit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(OpCodes.Ldc_I4_0);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il.Emit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OpCodes.Ret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marL="290513" indent="-290513" defTabSz="457200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// Now we're done, materialize the type, set program entry point, and save the assembly.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progType.CreateType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dynAsm.SetEntryPoint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(main,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PEFileKinds.ConsoleApplication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);</a:t>
            </a:r>
          </a:p>
          <a:p>
            <a:pPr marL="290513" indent="-290513" defTabSz="457200"/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dynAsm.Save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("DynamicHelloWorld.exe");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8FE10E9-52DE-40F8-92C5-B0B15020FE9D}" type="slidenum">
              <a:rPr lang="en-GB"/>
              <a:pPr/>
              <a:t>45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928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Managed assemblies contain metadata that describes:</a:t>
            </a:r>
          </a:p>
          <a:p>
            <a:pPr lvl="1" eaLnBrk="1" hangingPunct="1"/>
            <a:r>
              <a:rPr lang="en-US" smtClean="0"/>
              <a:t>Types and members that are defined within the module</a:t>
            </a:r>
          </a:p>
          <a:p>
            <a:pPr lvl="1" eaLnBrk="1" hangingPunct="1"/>
            <a:r>
              <a:rPr lang="en-US" smtClean="0"/>
              <a:t>Assemblies, types, and members referenced by the module</a:t>
            </a:r>
          </a:p>
          <a:p>
            <a:pPr lvl="1" eaLnBrk="1" hangingPunct="1"/>
            <a:r>
              <a:rPr lang="en-US" smtClean="0"/>
              <a:t>Manifest and custom attribute information</a:t>
            </a:r>
          </a:p>
          <a:p>
            <a:pPr eaLnBrk="1" hangingPunct="1"/>
            <a:r>
              <a:rPr lang="en-GB" smtClean="0"/>
              <a:t>To view metadata for an assembly:</a:t>
            </a:r>
          </a:p>
          <a:p>
            <a:pPr lvl="1" eaLnBrk="1" hangingPunct="1"/>
            <a:r>
              <a:rPr lang="en-GB" smtClean="0"/>
              <a:t>Open a VS Command Prompt, and run ildasm </a:t>
            </a:r>
            <a:r>
              <a:rPr lang="en-GB" i="1" smtClean="0"/>
              <a:t>nameOfAssembly</a:t>
            </a:r>
            <a:endParaRPr lang="en-GB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171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Metadata Storage</a:t>
            </a:r>
            <a:endParaRPr lang="en-US" sz="2800" smtClean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99A5B3B-01FC-45F2-B579-966790906FCB}" type="slidenum">
              <a:rPr lang="en-GB" sz="1200">
                <a:solidFill>
                  <a:schemeClr val="tx2"/>
                </a:solidFill>
              </a:rPr>
              <a:pPr eaLnBrk="1" hangingPunct="1"/>
              <a:t>5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7173" name="Rectangle 70"/>
          <p:cNvSpPr>
            <a:spLocks noChangeArrowheads="1"/>
          </p:cNvSpPr>
          <p:nvPr/>
        </p:nvSpPr>
        <p:spPr bwMode="auto">
          <a:xfrm>
            <a:off x="677863" y="3647744"/>
            <a:ext cx="8110537" cy="2947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lIns="92075" tIns="46038" rIns="92075" bIns="46038" anchor="ctr"/>
          <a:lstStyle/>
          <a:p>
            <a:pPr defTabSz="739775"/>
            <a:r>
              <a:rPr lang="en-US" sz="1200" dirty="0" err="1">
                <a:latin typeface="Lucida Console" pitchFamily="49" charset="0"/>
              </a:rPr>
              <a:t>TypeDef</a:t>
            </a:r>
            <a:r>
              <a:rPr lang="en-US" sz="1200" dirty="0">
                <a:latin typeface="Lucida Console" pitchFamily="49" charset="0"/>
              </a:rPr>
              <a:t> #1 (02000002)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-------------------------------------------------------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TypDefName</a:t>
            </a:r>
            <a:r>
              <a:rPr lang="en-US" sz="1200" dirty="0">
                <a:latin typeface="Lucida Console" pitchFamily="49" charset="0"/>
              </a:rPr>
              <a:t>: </a:t>
            </a:r>
            <a:r>
              <a:rPr lang="en-US" sz="1200" dirty="0" err="1">
                <a:latin typeface="Lucida Console" pitchFamily="49" charset="0"/>
              </a:rPr>
              <a:t>MyHelloClass</a:t>
            </a:r>
            <a:r>
              <a:rPr lang="en-US" sz="1200" dirty="0">
                <a:latin typeface="Lucida Console" pitchFamily="49" charset="0"/>
              </a:rPr>
              <a:t>  (02000002)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Flags     : [Public] [</a:t>
            </a:r>
            <a:r>
              <a:rPr lang="en-US" sz="1200" dirty="0" err="1">
                <a:latin typeface="Lucida Console" pitchFamily="49" charset="0"/>
              </a:rPr>
              <a:t>AutoLayout</a:t>
            </a:r>
            <a:r>
              <a:rPr lang="en-US" sz="1200" dirty="0">
                <a:latin typeface="Lucida Console" pitchFamily="49" charset="0"/>
              </a:rPr>
              <a:t>] [Class] [</a:t>
            </a:r>
            <a:r>
              <a:rPr lang="en-US" sz="1200" dirty="0" err="1">
                <a:latin typeface="Lucida Console" pitchFamily="49" charset="0"/>
              </a:rPr>
              <a:t>AnsiClass</a:t>
            </a:r>
            <a:r>
              <a:rPr lang="en-US" sz="1200" dirty="0">
                <a:latin typeface="Lucida Console" pitchFamily="49" charset="0"/>
              </a:rPr>
              <a:t>] [</a:t>
            </a:r>
            <a:r>
              <a:rPr lang="en-US" sz="1200" dirty="0" err="1">
                <a:latin typeface="Lucida Console" pitchFamily="49" charset="0"/>
              </a:rPr>
              <a:t>BeforeFieldInit</a:t>
            </a:r>
            <a:r>
              <a:rPr lang="en-US" sz="1200" dirty="0">
                <a:latin typeface="Lucida Console" pitchFamily="49" charset="0"/>
              </a:rPr>
              <a:t>] (00100001)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Extends   : 01000001 [</a:t>
            </a:r>
            <a:r>
              <a:rPr lang="en-US" sz="1200" dirty="0" err="1">
                <a:latin typeface="Lucida Console" pitchFamily="49" charset="0"/>
              </a:rPr>
              <a:t>TypeRef</a:t>
            </a:r>
            <a:r>
              <a:rPr lang="en-US" sz="1200" dirty="0">
                <a:latin typeface="Lucida Console" pitchFamily="49" charset="0"/>
              </a:rPr>
              <a:t>] </a:t>
            </a:r>
            <a:r>
              <a:rPr lang="en-US" sz="1200" dirty="0" err="1">
                <a:latin typeface="Lucida Console" pitchFamily="49" charset="0"/>
              </a:rPr>
              <a:t>System.Object</a:t>
            </a:r>
            <a:endParaRPr lang="en-US" sz="1200" dirty="0">
              <a:latin typeface="Lucida Console" pitchFamily="49" charset="0"/>
            </a:endParaRPr>
          </a:p>
          <a:p>
            <a:pPr defTabSz="739775"/>
            <a:r>
              <a:rPr lang="en-US" sz="1200" dirty="0">
                <a:latin typeface="Lucida Console" pitchFamily="49" charset="0"/>
              </a:rPr>
              <a:t>  Method #1 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-------------------------------------------------------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</a:t>
            </a:r>
            <a:r>
              <a:rPr lang="en-US" sz="1200" dirty="0" err="1">
                <a:latin typeface="Lucida Console" pitchFamily="49" charset="0"/>
              </a:rPr>
              <a:t>MethodName</a:t>
            </a:r>
            <a:r>
              <a:rPr lang="en-US" sz="1200" dirty="0">
                <a:latin typeface="Lucida Console" pitchFamily="49" charset="0"/>
              </a:rPr>
              <a:t>: </a:t>
            </a:r>
            <a:r>
              <a:rPr lang="en-US" sz="1200" dirty="0" err="1">
                <a:latin typeface="Lucida Console" pitchFamily="49" charset="0"/>
              </a:rPr>
              <a:t>SayHello</a:t>
            </a:r>
            <a:r>
              <a:rPr lang="en-US" sz="1200" dirty="0">
                <a:latin typeface="Lucida Console" pitchFamily="49" charset="0"/>
              </a:rPr>
              <a:t> (06000001)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Flags     : [Public] [Static] [</a:t>
            </a:r>
            <a:r>
              <a:rPr lang="en-US" sz="1200" dirty="0" err="1">
                <a:latin typeface="Lucida Console" pitchFamily="49" charset="0"/>
              </a:rPr>
              <a:t>HideBySig</a:t>
            </a:r>
            <a:r>
              <a:rPr lang="en-US" sz="1200" dirty="0">
                <a:latin typeface="Lucida Console" pitchFamily="49" charset="0"/>
              </a:rPr>
              <a:t>] [</a:t>
            </a:r>
            <a:r>
              <a:rPr lang="en-US" sz="1200" dirty="0" err="1">
                <a:latin typeface="Lucida Console" pitchFamily="49" charset="0"/>
              </a:rPr>
              <a:t>ReuseSlot</a:t>
            </a:r>
            <a:r>
              <a:rPr lang="en-US" sz="1200" dirty="0">
                <a:latin typeface="Lucida Console" pitchFamily="49" charset="0"/>
              </a:rPr>
              <a:t>]  (00000096)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RVA       : 0x00002050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</a:t>
            </a:r>
            <a:r>
              <a:rPr lang="en-US" sz="1200" dirty="0" err="1">
                <a:latin typeface="Lucida Console" pitchFamily="49" charset="0"/>
              </a:rPr>
              <a:t>ImplFlags</a:t>
            </a:r>
            <a:r>
              <a:rPr lang="en-US" sz="1200" dirty="0">
                <a:latin typeface="Lucida Console" pitchFamily="49" charset="0"/>
              </a:rPr>
              <a:t> : [IL] [Managed]  (00000000)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</a:t>
            </a:r>
            <a:r>
              <a:rPr lang="en-US" sz="1200" dirty="0" err="1">
                <a:latin typeface="Lucida Console" pitchFamily="49" charset="0"/>
              </a:rPr>
              <a:t>CallCnvntn</a:t>
            </a:r>
            <a:r>
              <a:rPr lang="en-US" sz="1200" dirty="0">
                <a:latin typeface="Lucida Console" pitchFamily="49" charset="0"/>
              </a:rPr>
              <a:t>: [DEFAULT]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</a:t>
            </a:r>
            <a:r>
              <a:rPr lang="en-US" sz="1200" dirty="0" err="1">
                <a:latin typeface="Lucida Console" pitchFamily="49" charset="0"/>
              </a:rPr>
              <a:t>ReturnType</a:t>
            </a:r>
            <a:r>
              <a:rPr lang="en-US" sz="1200" dirty="0">
                <a:latin typeface="Lucida Console" pitchFamily="49" charset="0"/>
              </a:rPr>
              <a:t>: Void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No arguments.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</a:t>
            </a:r>
            <a:r>
              <a:rPr lang="en-GB" smtClean="0">
                <a:latin typeface="Lucida Console" pitchFamily="49" charset="0"/>
              </a:rPr>
              <a:t>Assembly</a:t>
            </a:r>
            <a:r>
              <a:rPr lang="en-GB" smtClean="0"/>
              <a:t> class (in the </a:t>
            </a:r>
            <a:r>
              <a:rPr lang="en-GB" smtClean="0">
                <a:latin typeface="Lucida Console" pitchFamily="49" charset="0"/>
              </a:rPr>
              <a:t>System.Reflection</a:t>
            </a:r>
            <a:r>
              <a:rPr lang="en-GB" smtClean="0"/>
              <a:t> namespace) lets you load an assembly and view its types</a:t>
            </a:r>
          </a:p>
          <a:p>
            <a:pPr lvl="1" eaLnBrk="1" hangingPunct="1"/>
            <a:r>
              <a:rPr lang="en-US" smtClean="0">
                <a:latin typeface="Lucida Console" pitchFamily="49" charset="0"/>
              </a:rPr>
              <a:t>Load(), LoadFrom() </a:t>
            </a:r>
          </a:p>
          <a:p>
            <a:pPr lvl="2" eaLnBrk="1" hangingPunct="1"/>
            <a:r>
              <a:rPr lang="en-US" smtClean="0"/>
              <a:t>Load by fully qualified assembly name, an </a:t>
            </a:r>
            <a:r>
              <a:rPr lang="en-US" smtClean="0">
                <a:latin typeface="Lucida Console" pitchFamily="49" charset="0"/>
              </a:rPr>
              <a:t>AssemblyName</a:t>
            </a:r>
            <a:r>
              <a:rPr lang="en-US" smtClean="0"/>
              <a:t> instance, or a path</a:t>
            </a:r>
          </a:p>
          <a:p>
            <a:pPr lvl="1" eaLnBrk="1" hangingPunct="1"/>
            <a:r>
              <a:rPr lang="en-US" smtClean="0">
                <a:latin typeface="Lucida Console" pitchFamily="49" charset="0"/>
              </a:rPr>
              <a:t>ReflectionOnlyLoad(), ReflectionOnlyLoadFrom() </a:t>
            </a:r>
          </a:p>
          <a:p>
            <a:pPr lvl="2" eaLnBrk="1" hangingPunct="1"/>
            <a:r>
              <a:rPr lang="en-US" smtClean="0"/>
              <a:t>Load assembly for reflection only (not for execution)</a:t>
            </a:r>
          </a:p>
          <a:p>
            <a:pPr lvl="1" eaLnBrk="1" hangingPunct="1"/>
            <a:r>
              <a:rPr lang="en-US" smtClean="0">
                <a:latin typeface="Lucida Console" pitchFamily="49" charset="0"/>
              </a:rPr>
              <a:t>GetExecutingAssembly()</a:t>
            </a:r>
          </a:p>
          <a:p>
            <a:pPr lvl="2" eaLnBrk="1" hangingPunct="1"/>
            <a:r>
              <a:rPr lang="en-GB" smtClean="0"/>
              <a:t>Returns an </a:t>
            </a:r>
            <a:r>
              <a:rPr lang="en-GB" smtClean="0">
                <a:latin typeface="Lucida Console" pitchFamily="49" charset="0"/>
              </a:rPr>
              <a:t>Assembly</a:t>
            </a:r>
            <a:r>
              <a:rPr lang="en-GB" smtClean="0"/>
              <a:t> object representing currently executing assembly</a:t>
            </a:r>
            <a:endParaRPr lang="en-US" smtClean="0"/>
          </a:p>
          <a:p>
            <a:pPr lvl="1" eaLnBrk="1" hangingPunct="1"/>
            <a:r>
              <a:rPr lang="en-US" smtClean="0">
                <a:latin typeface="Lucida Console" pitchFamily="49" charset="0"/>
              </a:rPr>
              <a:t>GetCallingAssembly()</a:t>
            </a:r>
          </a:p>
          <a:p>
            <a:pPr lvl="2" eaLnBrk="1" hangingPunct="1"/>
            <a:r>
              <a:rPr lang="en-GB" smtClean="0"/>
              <a:t>Returns an </a:t>
            </a:r>
            <a:r>
              <a:rPr lang="en-GB" smtClean="0">
                <a:latin typeface="Lucida Console" pitchFamily="49" charset="0"/>
              </a:rPr>
              <a:t>Assembly</a:t>
            </a:r>
            <a:r>
              <a:rPr lang="en-GB" smtClean="0"/>
              <a:t> object representing the assembly that called us</a:t>
            </a:r>
            <a:endParaRPr lang="en-US" smtClean="0"/>
          </a:p>
          <a:p>
            <a:pPr lvl="1" eaLnBrk="1" hangingPunct="1"/>
            <a:r>
              <a:rPr lang="en-US" smtClean="0">
                <a:latin typeface="Lucida Console" pitchFamily="49" charset="0"/>
              </a:rPr>
              <a:t>GetEntryAssembly()</a:t>
            </a:r>
          </a:p>
          <a:p>
            <a:pPr lvl="2" eaLnBrk="1" hangingPunct="1"/>
            <a:r>
              <a:rPr lang="en-GB" smtClean="0"/>
              <a:t>Returns an </a:t>
            </a:r>
            <a:r>
              <a:rPr lang="en-GB" smtClean="0">
                <a:latin typeface="Lucida Console" pitchFamily="49" charset="0"/>
              </a:rPr>
              <a:t>Assembly</a:t>
            </a:r>
            <a:r>
              <a:rPr lang="en-GB" smtClean="0"/>
              <a:t> object representing the entry-point assembly</a:t>
            </a:r>
          </a:p>
          <a:p>
            <a:pPr eaLnBrk="1" hangingPunct="1"/>
            <a:r>
              <a:rPr lang="en-GB" smtClean="0"/>
              <a:t>Note: Fully qualified assembly names format:</a:t>
            </a:r>
            <a:endParaRPr lang="en-US" smtClean="0"/>
          </a:p>
        </p:txBody>
      </p:sp>
      <p:sp>
        <p:nvSpPr>
          <p:cNvPr id="8195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Loading an Assembly </a:t>
            </a:r>
            <a:r>
              <a:rPr lang="en-US" sz="2800" smtClean="0"/>
              <a:t>(1 of 4)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A859D6-53BB-47D8-8D25-C3E77EF216BA}" type="slidenum">
              <a:rPr lang="en-GB" sz="1200">
                <a:solidFill>
                  <a:schemeClr val="tx2"/>
                </a:solidFill>
              </a:rPr>
              <a:pPr eaLnBrk="1" hangingPunct="1"/>
              <a:t>6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8197" name="Rounded Rectangle 11267"/>
          <p:cNvSpPr>
            <a:spLocks noChangeArrowheads="1"/>
          </p:cNvSpPr>
          <p:nvPr/>
        </p:nvSpPr>
        <p:spPr bwMode="auto">
          <a:xfrm>
            <a:off x="873125" y="5841052"/>
            <a:ext cx="8120751" cy="368679"/>
          </a:xfrm>
          <a:prstGeom prst="roundRect">
            <a:avLst>
              <a:gd name="adj" fmla="val 0"/>
            </a:avLst>
          </a:prstGeom>
          <a:solidFill>
            <a:srgbClr val="FFFF66"/>
          </a:solidFill>
          <a:ln>
            <a:noFill/>
          </a:ln>
          <a:effectLst>
            <a:outerShdw dist="71842" dir="2700000" algn="ctr" rotWithShape="0">
              <a:schemeClr val="accent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 wrap="none" tIns="36000" bIns="36000" anchor="ctr"/>
          <a:lstStyle/>
          <a:p>
            <a:pPr marL="290513" indent="-290513" defTabSz="457200" eaLnBrk="0" hangingPunct="0">
              <a:lnSpc>
                <a:spcPct val="88000"/>
              </a:lnSpc>
            </a:pP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</a:t>
            </a:r>
            <a:r>
              <a:rPr lang="en-GB" altLang="ja-JP" sz="1200" dirty="0" err="1">
                <a:latin typeface="Lucida Console" pitchFamily="49" charset="0"/>
                <a:ea typeface="ＭＳ Ｐゴシック" charset="-128"/>
              </a:rPr>
              <a:t>SampleAssembly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, Version=1.0.2004.0</a:t>
            </a:r>
            <a:r>
              <a:rPr lang="en-GB" altLang="ja-JP" sz="1200" dirty="0" smtClean="0">
                <a:latin typeface="Lucida Console" pitchFamily="49" charset="0"/>
                <a:ea typeface="ＭＳ Ｐゴシック" charset="-128"/>
              </a:rPr>
              <a:t>, Culture=neutral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, </a:t>
            </a:r>
            <a:r>
              <a:rPr lang="en-GB" altLang="ja-JP" sz="1200" dirty="0" err="1" smtClean="0">
                <a:latin typeface="Lucida Console" pitchFamily="49" charset="0"/>
                <a:ea typeface="ＭＳ Ｐゴシック" charset="-128"/>
              </a:rPr>
              <a:t>PublicKeyToken</a:t>
            </a:r>
            <a:r>
              <a:rPr lang="en-GB" altLang="ja-JP" sz="1200" dirty="0" smtClean="0">
                <a:latin typeface="Lucida Console" pitchFamily="49" charset="0"/>
                <a:ea typeface="ＭＳ Ｐゴシック" charset="-128"/>
              </a:rPr>
              <a:t>=8744b20f8da049e3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"</a:t>
            </a:r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CLR uses the following rules to load an assembly:</a:t>
            </a:r>
          </a:p>
          <a:p>
            <a:pPr lvl="1" eaLnBrk="1" hangingPunct="1"/>
            <a:r>
              <a:rPr lang="en-GB" dirty="0" smtClean="0"/>
              <a:t>If the assembly has a name, version, and public key token, the CLR attempts to load it from the GAC (if not already loaded)</a:t>
            </a:r>
          </a:p>
          <a:p>
            <a:pPr lvl="1" eaLnBrk="1" hangingPunct="1"/>
            <a:r>
              <a:rPr lang="en-GB" dirty="0" smtClean="0"/>
              <a:t>Next, the CLR looks for any </a:t>
            </a:r>
            <a:r>
              <a:rPr lang="en-GB" dirty="0" smtClean="0">
                <a:latin typeface="Lucida Console" pitchFamily="49" charset="0"/>
              </a:rPr>
              <a:t>&lt;</a:t>
            </a:r>
            <a:r>
              <a:rPr lang="en-GB" dirty="0" err="1" smtClean="0">
                <a:latin typeface="Lucida Console" pitchFamily="49" charset="0"/>
              </a:rPr>
              <a:t>codeBase</a:t>
            </a:r>
            <a:r>
              <a:rPr lang="en-GB" dirty="0" smtClean="0">
                <a:latin typeface="Lucida Console" pitchFamily="49" charset="0"/>
              </a:rPr>
              <a:t>&gt;</a:t>
            </a:r>
            <a:r>
              <a:rPr lang="en-GB" dirty="0" smtClean="0"/>
              <a:t> settings in the app </a:t>
            </a:r>
            <a:r>
              <a:rPr lang="en-GB" dirty="0" err="1" smtClean="0"/>
              <a:t>config</a:t>
            </a:r>
            <a:r>
              <a:rPr lang="en-GB" dirty="0" smtClean="0"/>
              <a:t> file, and attempts to locate the assembly from there</a:t>
            </a:r>
          </a:p>
          <a:p>
            <a:pPr lvl="1" eaLnBrk="1" hangingPunct="1"/>
            <a:r>
              <a:rPr lang="en-GB" dirty="0" smtClean="0"/>
              <a:t>Next, the CLR checks the probing path to locate the assembly</a:t>
            </a:r>
          </a:p>
          <a:p>
            <a:pPr lvl="1" eaLnBrk="1" hangingPunct="1"/>
            <a:r>
              <a:rPr lang="en-GB" dirty="0" smtClean="0"/>
              <a:t>If that fails, an exception occurs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Default probing path (e.g. an assembly named </a:t>
            </a:r>
            <a:r>
              <a:rPr lang="en-GB" dirty="0" err="1" smtClean="0">
                <a:latin typeface="Lucida Console" pitchFamily="49" charset="0"/>
              </a:rPr>
              <a:t>MyLib</a:t>
            </a:r>
            <a:r>
              <a:rPr lang="en-GB" dirty="0" smtClean="0"/>
              <a:t>)…</a:t>
            </a:r>
          </a:p>
          <a:p>
            <a:pPr lvl="1" eaLnBrk="1" hangingPunct="1"/>
            <a:r>
              <a:rPr lang="en-GB" dirty="0" smtClean="0"/>
              <a:t> </a:t>
            </a:r>
            <a:r>
              <a:rPr lang="en-GB" sz="1800" dirty="0" err="1" smtClean="0">
                <a:latin typeface="Lucida Console" pitchFamily="49" charset="0"/>
              </a:rPr>
              <a:t>ApplicationBase</a:t>
            </a:r>
            <a:r>
              <a:rPr lang="en-GB" sz="1800" dirty="0" smtClean="0">
                <a:latin typeface="Lucida Console" pitchFamily="49" charset="0"/>
              </a:rPr>
              <a:t>\&lt;Culture&gt;\MyLib.dll</a:t>
            </a:r>
          </a:p>
          <a:p>
            <a:pPr lvl="1" eaLnBrk="1" hangingPunct="1"/>
            <a:r>
              <a:rPr lang="en-GB" dirty="0" smtClean="0"/>
              <a:t> </a:t>
            </a:r>
            <a:r>
              <a:rPr lang="en-GB" sz="1800" dirty="0" err="1" smtClean="0">
                <a:latin typeface="Lucida Console" pitchFamily="49" charset="0"/>
              </a:rPr>
              <a:t>ApplicationBase</a:t>
            </a:r>
            <a:r>
              <a:rPr lang="en-GB" sz="1800" dirty="0" smtClean="0">
                <a:latin typeface="Lucida Console" pitchFamily="49" charset="0"/>
              </a:rPr>
              <a:t>\&lt;Culture&gt;\</a:t>
            </a:r>
            <a:r>
              <a:rPr lang="en-GB" sz="1800" dirty="0" err="1" smtClean="0">
                <a:latin typeface="Lucida Console" pitchFamily="49" charset="0"/>
              </a:rPr>
              <a:t>MyLib</a:t>
            </a:r>
            <a:r>
              <a:rPr lang="en-GB" sz="1800" dirty="0" smtClean="0">
                <a:latin typeface="Lucida Console" pitchFamily="49" charset="0"/>
              </a:rPr>
              <a:t>\MyLib.dll</a:t>
            </a:r>
          </a:p>
          <a:p>
            <a:pPr lvl="1" eaLnBrk="1" hangingPunct="1"/>
            <a:r>
              <a:rPr lang="en-GB" dirty="0" smtClean="0"/>
              <a:t> </a:t>
            </a:r>
            <a:r>
              <a:rPr lang="en-GB" sz="1800" dirty="0" err="1" smtClean="0">
                <a:latin typeface="Lucida Console" pitchFamily="49" charset="0"/>
              </a:rPr>
              <a:t>ApplicationBase</a:t>
            </a:r>
            <a:r>
              <a:rPr lang="en-GB" sz="1800" dirty="0" smtClean="0">
                <a:latin typeface="Lucida Console" pitchFamily="49" charset="0"/>
              </a:rPr>
              <a:t>\&lt;Culture&gt;\MyLib.exe</a:t>
            </a:r>
          </a:p>
          <a:p>
            <a:pPr lvl="1" eaLnBrk="1" hangingPunct="1"/>
            <a:r>
              <a:rPr lang="en-GB" dirty="0" smtClean="0"/>
              <a:t> </a:t>
            </a:r>
            <a:r>
              <a:rPr lang="en-GB" sz="1800" dirty="0" err="1" smtClean="0">
                <a:latin typeface="Lucida Console" pitchFamily="49" charset="0"/>
              </a:rPr>
              <a:t>ApplicationBase</a:t>
            </a:r>
            <a:r>
              <a:rPr lang="en-GB" sz="1800" dirty="0" smtClean="0">
                <a:latin typeface="Lucida Console" pitchFamily="49" charset="0"/>
              </a:rPr>
              <a:t>\&lt;Culture&gt;\</a:t>
            </a:r>
            <a:r>
              <a:rPr lang="en-GB" sz="1800" dirty="0" err="1" smtClean="0">
                <a:latin typeface="Lucida Console" pitchFamily="49" charset="0"/>
              </a:rPr>
              <a:t>MyLib</a:t>
            </a:r>
            <a:r>
              <a:rPr lang="en-GB" sz="1800" dirty="0" smtClean="0">
                <a:latin typeface="Lucida Console" pitchFamily="49" charset="0"/>
              </a:rPr>
              <a:t>\MyLib.exe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Loading an Assembly </a:t>
            </a:r>
            <a:r>
              <a:rPr lang="en-US" sz="2800" smtClean="0"/>
              <a:t>(2 of 4)</a:t>
            </a:r>
            <a:endParaRPr lang="en-GB" sz="2800" smtClean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FF548A5-A816-4D1F-BE84-6367CC658393}" type="slidenum">
              <a:rPr lang="en-GB" sz="1200">
                <a:solidFill>
                  <a:schemeClr val="tx2"/>
                </a:solidFill>
              </a:rPr>
              <a:pPr eaLnBrk="1" hangingPunct="1"/>
              <a:t>7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can define information in an application config file, to tell the CLR how to resolve assembly references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Loading an Assembly </a:t>
            </a:r>
            <a:r>
              <a:rPr lang="en-US" sz="2800" smtClean="0"/>
              <a:t>(3 of 4)</a:t>
            </a:r>
            <a:endParaRPr lang="en-GB" sz="2800" smtClean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3063EE7-B39C-46A9-B744-B3F298B0643F}" type="slidenum">
              <a:rPr lang="en-GB" sz="1200">
                <a:solidFill>
                  <a:schemeClr val="tx2"/>
                </a:solidFill>
              </a:rPr>
              <a:pPr eaLnBrk="1" hangingPunct="1"/>
              <a:t>8</a:t>
            </a:fld>
            <a:endParaRPr lang="en-GB" sz="1200">
              <a:solidFill>
                <a:schemeClr val="tx2"/>
              </a:solidFill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873125" y="2330343"/>
            <a:ext cx="7677150" cy="3370263"/>
          </a:xfrm>
          <a:prstGeom prst="rect">
            <a:avLst/>
          </a:prstGeom>
          <a:solidFill>
            <a:srgbClr val="B3D9FF"/>
          </a:solidFill>
          <a:ln>
            <a:noFill/>
          </a:ln>
          <a:effectLst>
            <a:outerShdw dist="107763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defTabSz="739775"/>
            <a:r>
              <a:rPr lang="en-US" sz="1200" dirty="0">
                <a:latin typeface="Lucida Console" pitchFamily="49" charset="0"/>
              </a:rPr>
              <a:t>&lt;configuration&gt;</a:t>
            </a:r>
            <a:endParaRPr lang="en-US" sz="1200" b="1" dirty="0">
              <a:latin typeface="Lucida Console" pitchFamily="49" charset="0"/>
            </a:endParaRPr>
          </a:p>
          <a:p>
            <a:pPr defTabSz="739775"/>
            <a:r>
              <a:rPr lang="en-US" sz="1200" dirty="0">
                <a:latin typeface="Lucida Console" pitchFamily="49" charset="0"/>
              </a:rPr>
              <a:t>  …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&lt;runtime&gt;</a:t>
            </a:r>
          </a:p>
          <a:p>
            <a:pPr defTabSz="739775"/>
            <a:endParaRPr lang="en-US" sz="1200" dirty="0">
              <a:latin typeface="Lucida Console" pitchFamily="49" charset="0"/>
            </a:endParaRPr>
          </a:p>
          <a:p>
            <a:pPr defTabSz="739775"/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err="1">
                <a:latin typeface="Lucida Console" pitchFamily="49" charset="0"/>
              </a:rPr>
              <a:t>assemblyBinding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xmlns</a:t>
            </a:r>
            <a:r>
              <a:rPr lang="en-US" sz="1200" dirty="0">
                <a:latin typeface="Lucida Console" pitchFamily="49" charset="0"/>
              </a:rPr>
              <a:t>="urn:schemas-microsoft-com:asm.v1"&gt;</a:t>
            </a:r>
          </a:p>
          <a:p>
            <a:pPr defTabSz="739775"/>
            <a:endParaRPr lang="en-US" sz="1200" dirty="0">
              <a:latin typeface="Lucida Console" pitchFamily="49" charset="0"/>
            </a:endParaRPr>
          </a:p>
          <a:p>
            <a:pPr defTabSz="739775"/>
            <a:r>
              <a:rPr lang="en-US" sz="1200" dirty="0">
                <a:latin typeface="Lucida Console" pitchFamily="49" charset="0"/>
              </a:rPr>
              <a:t>      &lt;probing </a:t>
            </a:r>
            <a:r>
              <a:rPr lang="en-US" sz="1200" dirty="0" err="1">
                <a:latin typeface="Lucida Console" pitchFamily="49" charset="0"/>
              </a:rPr>
              <a:t>privatePath</a:t>
            </a:r>
            <a:r>
              <a:rPr lang="en-US" sz="1200" dirty="0">
                <a:latin typeface="Lucida Console" pitchFamily="49" charset="0"/>
              </a:rPr>
              <a:t>="bin1;bin2"/&gt;</a:t>
            </a:r>
          </a:p>
          <a:p>
            <a:pPr defTabSz="739775"/>
            <a:endParaRPr lang="en-US" sz="1200" dirty="0">
              <a:latin typeface="Lucida Console" pitchFamily="49" charset="0"/>
            </a:endParaRPr>
          </a:p>
          <a:p>
            <a:pPr defTabSz="739775"/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&lt;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dependentAssembly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&gt;</a:t>
            </a:r>
            <a:br>
              <a:rPr lang="en-US" altLang="ja-JP" sz="1200" dirty="0">
                <a:latin typeface="Lucida Console" pitchFamily="49" charset="0"/>
                <a:ea typeface="ＭＳ Ｐゴシック" charset="-128"/>
              </a:rPr>
            </a:b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   &lt;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assemblyIdentity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name="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myLib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publicKeyToken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="</a:t>
            </a:r>
            <a:r>
              <a:rPr lang="en-GB" altLang="ja-JP" sz="1200" dirty="0">
                <a:latin typeface="Lucida Console" pitchFamily="49" charset="0"/>
                <a:ea typeface="ＭＳ Ｐゴシック" charset="-128"/>
              </a:rPr>
              <a:t>8744b20f8da049e3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"/&gt;</a:t>
            </a:r>
            <a:br>
              <a:rPr lang="en-US" altLang="ja-JP" sz="1200" dirty="0">
                <a:latin typeface="Lucida Console" pitchFamily="49" charset="0"/>
                <a:ea typeface="ＭＳ Ｐゴシック" charset="-128"/>
              </a:rPr>
            </a:b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   &lt;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bindingRedirect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oldVersion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="1.0.0.0" 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newVersion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="1.1.0.0"/&gt;</a:t>
            </a:r>
            <a:br>
              <a:rPr lang="en-US" altLang="ja-JP" sz="1200" dirty="0">
                <a:latin typeface="Lucida Console" pitchFamily="49" charset="0"/>
                <a:ea typeface="ＭＳ Ｐゴシック" charset="-128"/>
              </a:rPr>
            </a:b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      &lt;/</a:t>
            </a:r>
            <a:r>
              <a:rPr lang="en-US" altLang="ja-JP" sz="1200" dirty="0" err="1">
                <a:latin typeface="Lucida Console" pitchFamily="49" charset="0"/>
                <a:ea typeface="ＭＳ Ｐゴシック" charset="-128"/>
              </a:rPr>
              <a:t>dependentAssembly</a:t>
            </a:r>
            <a:r>
              <a:rPr lang="en-US" altLang="ja-JP" sz="1200" dirty="0">
                <a:latin typeface="Lucida Console" pitchFamily="49" charset="0"/>
                <a:ea typeface="ＭＳ Ｐゴシック" charset="-128"/>
              </a:rPr>
              <a:t>&gt; </a:t>
            </a:r>
          </a:p>
          <a:p>
            <a:pPr defTabSz="739775"/>
            <a:endParaRPr lang="en-US" altLang="ja-JP" sz="1200" dirty="0">
              <a:latin typeface="Lucida Console" pitchFamily="49" charset="0"/>
              <a:ea typeface="ＭＳ Ｐゴシック" charset="-128"/>
            </a:endParaRPr>
          </a:p>
          <a:p>
            <a:pPr defTabSz="739775"/>
            <a:r>
              <a:rPr lang="en-US" sz="1200" dirty="0">
                <a:latin typeface="Lucida Console" pitchFamily="49" charset="0"/>
              </a:rPr>
              <a:t>    &lt;/</a:t>
            </a:r>
            <a:r>
              <a:rPr lang="en-US" sz="1200" dirty="0" err="1">
                <a:latin typeface="Lucida Console" pitchFamily="49" charset="0"/>
              </a:rPr>
              <a:t>assemblyBinding</a:t>
            </a:r>
            <a:r>
              <a:rPr lang="en-US" sz="1200" dirty="0">
                <a:latin typeface="Lucida Console" pitchFamily="49" charset="0"/>
              </a:rPr>
              <a:t>&gt;</a:t>
            </a:r>
          </a:p>
          <a:p>
            <a:pPr defTabSz="739775"/>
            <a:endParaRPr lang="en-US" sz="1200" dirty="0">
              <a:latin typeface="Lucida Console" pitchFamily="49" charset="0"/>
            </a:endParaRPr>
          </a:p>
          <a:p>
            <a:pPr defTabSz="739775"/>
            <a:r>
              <a:rPr lang="en-US" sz="1200" dirty="0">
                <a:latin typeface="Lucida Console" pitchFamily="49" charset="0"/>
              </a:rPr>
              <a:t>  &lt;/runtime&gt;</a:t>
            </a:r>
          </a:p>
          <a:p>
            <a:pPr defTabSz="739775"/>
            <a:endParaRPr lang="en-US" sz="1200" dirty="0">
              <a:latin typeface="Lucida Console" pitchFamily="49" charset="0"/>
            </a:endParaRPr>
          </a:p>
          <a:p>
            <a:pPr defTabSz="739775"/>
            <a:r>
              <a:rPr lang="en-US" sz="1200" dirty="0">
                <a:latin typeface="Lucida Console" pitchFamily="49" charset="0"/>
              </a:rPr>
              <a:t>&lt;/configuration&gt;                                         </a:t>
            </a:r>
            <a:r>
              <a:rPr lang="en-US" sz="1200" dirty="0" smtClean="0">
                <a:latin typeface="Lucida Console" pitchFamily="49" charset="0"/>
              </a:rPr>
              <a:t>        </a:t>
            </a:r>
            <a:r>
              <a:rPr lang="en-US" sz="1200" b="1" dirty="0" err="1">
                <a:latin typeface="Lucida Console" pitchFamily="49" charset="0"/>
              </a:rPr>
              <a:t>MyApp.exe.config</a:t>
            </a:r>
            <a:endParaRPr lang="en-US" sz="1200" b="1" dirty="0">
              <a:latin typeface="Lucida Console" pitchFamily="49" charset="0"/>
            </a:endParaRPr>
          </a:p>
        </p:txBody>
      </p:sp>
      <p:sp>
        <p:nvSpPr>
          <p:cNvPr id="10246" name="Freeform 7"/>
          <p:cNvSpPr>
            <a:spLocks/>
          </p:cNvSpPr>
          <p:nvPr/>
        </p:nvSpPr>
        <p:spPr bwMode="auto">
          <a:xfrm>
            <a:off x="3753134" y="4399098"/>
            <a:ext cx="2003141" cy="532497"/>
          </a:xfrm>
          <a:custGeom>
            <a:avLst/>
            <a:gdLst>
              <a:gd name="T0" fmla="*/ 2060575 w 1298"/>
              <a:gd name="T1" fmla="*/ 682625 h 155"/>
              <a:gd name="T2" fmla="*/ 0 w 1298"/>
              <a:gd name="T3" fmla="*/ 682625 h 155"/>
              <a:gd name="T4" fmla="*/ 0 w 1298"/>
              <a:gd name="T5" fmla="*/ 0 h 1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8" h="155">
                <a:moveTo>
                  <a:pt x="1298" y="155"/>
                </a:moveTo>
                <a:lnTo>
                  <a:pt x="0" y="15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634038" y="4518845"/>
            <a:ext cx="3297237" cy="825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b="1" dirty="0">
                <a:solidFill>
                  <a:schemeClr val="hlink"/>
                </a:solidFill>
              </a:rPr>
              <a:t>Binding redirect</a:t>
            </a:r>
            <a:endParaRPr lang="en-GB" dirty="0">
              <a:solidFill>
                <a:schemeClr val="hlink"/>
              </a:solidFill>
            </a:endParaRPr>
          </a:p>
          <a:p>
            <a:pPr eaLnBrk="1" hangingPunct="1"/>
            <a:r>
              <a:rPr lang="en-GB" dirty="0">
                <a:solidFill>
                  <a:schemeClr val="hlink"/>
                </a:solidFill>
              </a:rPr>
              <a:t>Tells the CLR to bind to a different</a:t>
            </a:r>
            <a:br>
              <a:rPr lang="en-GB" dirty="0">
                <a:solidFill>
                  <a:schemeClr val="hlink"/>
                </a:solidFill>
              </a:rPr>
            </a:br>
            <a:r>
              <a:rPr lang="en-GB" dirty="0">
                <a:solidFill>
                  <a:schemeClr val="hlink"/>
                </a:solidFill>
              </a:rPr>
              <a:t>version of an assembly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4711700" y="2460076"/>
            <a:ext cx="2538414" cy="1133475"/>
          </a:xfrm>
          <a:custGeom>
            <a:avLst/>
            <a:gdLst>
              <a:gd name="T0" fmla="*/ 739775 w 765"/>
              <a:gd name="T1" fmla="*/ 0 h 714"/>
              <a:gd name="T2" fmla="*/ 739775 w 765"/>
              <a:gd name="T3" fmla="*/ 1133475 h 714"/>
              <a:gd name="T4" fmla="*/ 0 w 765"/>
              <a:gd name="T5" fmla="*/ 1133475 h 7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5" h="714">
                <a:moveTo>
                  <a:pt x="765" y="0"/>
                </a:moveTo>
                <a:lnTo>
                  <a:pt x="765" y="714"/>
                </a:lnTo>
                <a:lnTo>
                  <a:pt x="0" y="714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Text Box 5"/>
          <p:cNvSpPr txBox="1">
            <a:spLocks noChangeArrowheads="1"/>
          </p:cNvSpPr>
          <p:nvPr/>
        </p:nvSpPr>
        <p:spPr bwMode="auto">
          <a:xfrm>
            <a:off x="5634038" y="2059010"/>
            <a:ext cx="3275012" cy="844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b="1" dirty="0">
                <a:solidFill>
                  <a:schemeClr val="hlink"/>
                </a:solidFill>
              </a:rPr>
              <a:t>Probing path</a:t>
            </a:r>
            <a:endParaRPr lang="en-GB" dirty="0">
              <a:solidFill>
                <a:schemeClr val="hlink"/>
              </a:solidFill>
            </a:endParaRPr>
          </a:p>
          <a:p>
            <a:pPr eaLnBrk="1" hangingPunct="1"/>
            <a:r>
              <a:rPr lang="en-GB" dirty="0">
                <a:solidFill>
                  <a:schemeClr val="hlink"/>
                </a:solidFill>
              </a:rPr>
              <a:t>Tells the CLR where else to look</a:t>
            </a:r>
            <a:br>
              <a:rPr lang="en-GB" dirty="0">
                <a:solidFill>
                  <a:schemeClr val="hlink"/>
                </a:solidFill>
              </a:rPr>
            </a:br>
            <a:r>
              <a:rPr lang="en-GB" dirty="0">
                <a:solidFill>
                  <a:schemeClr val="hlink"/>
                </a:solidFill>
              </a:rPr>
              <a:t>when it tries to locate assemblies</a:t>
            </a:r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CLR now tries to locate </a:t>
            </a:r>
            <a:r>
              <a:rPr lang="en-GB" smtClean="0">
                <a:latin typeface="Lucida Console" pitchFamily="49" charset="0"/>
              </a:rPr>
              <a:t>MyLib</a:t>
            </a:r>
            <a:r>
              <a:rPr lang="en-GB" smtClean="0"/>
              <a:t> as follows: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ApplicationBase\&lt;Culture&gt;\MyLib.dll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ApplicationBase\&lt;Culture&gt;\MyLib\MyLib.dll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ApplicationBase\bin1\&lt;Culture&gt;\MyLib.dll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ApplicationBase\bin1\&lt;Culture&gt;\MyLib\MyLib.dll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ApplicationBase\bin2\&lt;Culture&gt;\MyLib.dll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ApplicationBase\bin2\&lt;Culture&gt;\MyLib\MyLib.dll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ApplicationBase\&lt;Culture&gt;\MyLib.exe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ApplicationBase\&lt;Culture&gt;\MyLib\MyLib.exe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ApplicationBase\bin1\&lt;Culture&gt;\MyLib.exe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ApplicationBase\bin1\&lt;Culture&gt;\MyLib\MyLib.exe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ApplicationBase\bin2\&lt;Culture&gt;\MyLib.exe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 ApplicationBase\bin2\&lt;Culture&gt;\MyLib\MyLib.exe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Loading an Assembly </a:t>
            </a:r>
            <a:r>
              <a:rPr lang="en-US" sz="2800" smtClean="0"/>
              <a:t>(4 of 4)</a:t>
            </a:r>
            <a:endParaRPr lang="en-GB" sz="2800" smtClean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7C70679-CCF9-4A80-95FB-5B7C5E8EB984}" type="slidenum">
              <a:rPr lang="en-GB" sz="1200">
                <a:solidFill>
                  <a:schemeClr val="tx2"/>
                </a:solidFill>
              </a:rPr>
              <a:pPr eaLnBrk="1" hangingPunct="1"/>
              <a:t>9</a:t>
            </a:fld>
            <a:endParaRPr lang="en-GB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13959</TotalTime>
  <Words>3841</Words>
  <Application>Microsoft Office PowerPoint</Application>
  <PresentationFormat>On-screen Show (4:3)</PresentationFormat>
  <Paragraphs>820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1_Blends</vt:lpstr>
      <vt:lpstr>Reflection and Metadata</vt:lpstr>
      <vt:lpstr>Contents</vt:lpstr>
      <vt:lpstr>1. Reflection</vt:lpstr>
      <vt:lpstr>Overview of Metadata</vt:lpstr>
      <vt:lpstr>Metadata Storage</vt:lpstr>
      <vt:lpstr>Loading an Assembly (1 of 4)</vt:lpstr>
      <vt:lpstr>Loading an Assembly (2 of 4)</vt:lpstr>
      <vt:lpstr>Loading an Assembly (3 of 4)</vt:lpstr>
      <vt:lpstr>Loading an Assembly (4 of 4)</vt:lpstr>
      <vt:lpstr>Viewing Types in an Assembly</vt:lpstr>
      <vt:lpstr>Examining a Type using Reflection (1)</vt:lpstr>
      <vt:lpstr>Examining a Type using Reflection (2)</vt:lpstr>
      <vt:lpstr>Examining a Type using Reflection (3)</vt:lpstr>
      <vt:lpstr>Creating Instances using Reflection (1)</vt:lpstr>
      <vt:lpstr>Creating Instances using Reflection (2)</vt:lpstr>
      <vt:lpstr>2. Late Binding</vt:lpstr>
      <vt:lpstr>Overview of Late Binding</vt:lpstr>
      <vt:lpstr>Late Binding using Polymorphism</vt:lpstr>
      <vt:lpstr>Late Binding using .NET APIs (1 of 2)</vt:lpstr>
      <vt:lpstr>Late Binding using .NET APIs (2 of 2)</vt:lpstr>
      <vt:lpstr>3. Assembly Metadata</vt:lpstr>
      <vt:lpstr>Recap of Attributes</vt:lpstr>
      <vt:lpstr>Attribute Scope</vt:lpstr>
      <vt:lpstr>Common Assembly-Level Attributes</vt:lpstr>
      <vt:lpstr>Creating a Custom Attribute</vt:lpstr>
      <vt:lpstr>Detecting and Accessing Attributes (1)</vt:lpstr>
      <vt:lpstr>Detecting and Accessing Attributes (2)</vt:lpstr>
      <vt:lpstr>4. Using CodeDom</vt:lpstr>
      <vt:lpstr>Overview of CodeDom</vt:lpstr>
      <vt:lpstr>Static Code</vt:lpstr>
      <vt:lpstr>Defining Dynamic Code</vt:lpstr>
      <vt:lpstr>Creating a Compiler Object</vt:lpstr>
      <vt:lpstr>Compiling the Code</vt:lpstr>
      <vt:lpstr>Trying to Use the Code</vt:lpstr>
      <vt:lpstr>Using Interfaces (1 of 2)</vt:lpstr>
      <vt:lpstr>Using Interfaces (2 of 2)</vt:lpstr>
      <vt:lpstr>Using Reflection</vt:lpstr>
      <vt:lpstr>Using Dynamic Types</vt:lpstr>
      <vt:lpstr>Summary</vt:lpstr>
      <vt:lpstr>Annex: Emitting Dynamic Code</vt:lpstr>
      <vt:lpstr>What is Reflection Emit?</vt:lpstr>
      <vt:lpstr>Creating a Dynamic Method</vt:lpstr>
      <vt:lpstr>Working with the Builder Classes (1)</vt:lpstr>
      <vt:lpstr>Working with the Builder Classes (2)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.NET Types and Contracts</dc:title>
  <dc:creator>Andy</dc:creator>
  <cp:lastModifiedBy>andyo@olsensoft.com</cp:lastModifiedBy>
  <cp:revision>442</cp:revision>
  <dcterms:created xsi:type="dcterms:W3CDTF">2002-05-03T12:27:39Z</dcterms:created>
  <dcterms:modified xsi:type="dcterms:W3CDTF">2015-09-03T14:35:02Z</dcterms:modified>
</cp:coreProperties>
</file>