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9"/>
  </p:notesMasterIdLst>
  <p:handoutMasterIdLst>
    <p:handoutMasterId r:id="rId30"/>
  </p:handoutMasterIdLst>
  <p:sldIdLst>
    <p:sldId id="391" r:id="rId2"/>
    <p:sldId id="865" r:id="rId3"/>
    <p:sldId id="866" r:id="rId4"/>
    <p:sldId id="961" r:id="rId5"/>
    <p:sldId id="983" r:id="rId6"/>
    <p:sldId id="962" r:id="rId7"/>
    <p:sldId id="963" r:id="rId8"/>
    <p:sldId id="967" r:id="rId9"/>
    <p:sldId id="964" r:id="rId10"/>
    <p:sldId id="968" r:id="rId11"/>
    <p:sldId id="969" r:id="rId12"/>
    <p:sldId id="965" r:id="rId13"/>
    <p:sldId id="970" r:id="rId14"/>
    <p:sldId id="971" r:id="rId15"/>
    <p:sldId id="972" r:id="rId16"/>
    <p:sldId id="978" r:id="rId17"/>
    <p:sldId id="966" r:id="rId18"/>
    <p:sldId id="973" r:id="rId19"/>
    <p:sldId id="974" r:id="rId20"/>
    <p:sldId id="979" r:id="rId21"/>
    <p:sldId id="975" r:id="rId22"/>
    <p:sldId id="976" r:id="rId23"/>
    <p:sldId id="977" r:id="rId24"/>
    <p:sldId id="981" r:id="rId25"/>
    <p:sldId id="980" r:id="rId26"/>
    <p:sldId id="982" r:id="rId27"/>
    <p:sldId id="984" r:id="rId28"/>
  </p:sldIdLst>
  <p:sldSz cx="9144000" cy="6858000" type="screen4x3"/>
  <p:notesSz cx="6854825" cy="9750425"/>
  <p:defaultTextStyle>
    <a:defPPr>
      <a:defRPr lang="en-GB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00"/>
    <a:srgbClr val="FFFF66"/>
    <a:srgbClr val="6699FF"/>
    <a:srgbClr val="9999FF"/>
    <a:srgbClr val="FFCCCC"/>
    <a:srgbClr val="FF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110" autoAdjust="0"/>
    <p:restoredTop sz="99878" autoAdjust="0"/>
  </p:normalViewPr>
  <p:slideViewPr>
    <p:cSldViewPr snapToGrid="0" showGuides="1">
      <p:cViewPr>
        <p:scale>
          <a:sx n="68" d="100"/>
          <a:sy n="68" d="100"/>
        </p:scale>
        <p:origin x="-822" y="-1074"/>
      </p:cViewPr>
      <p:guideLst>
        <p:guide orient="horz" pos="1533"/>
        <p:guide pos="47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0"/>
    </p:cViewPr>
  </p:sorterViewPr>
  <p:notesViewPr>
    <p:cSldViewPr snapToGrid="0" showGuides="1">
      <p:cViewPr>
        <p:scale>
          <a:sx n="60" d="100"/>
          <a:sy n="60" d="100"/>
        </p:scale>
        <p:origin x="-3264" y="-19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04850" y="314325"/>
            <a:ext cx="5472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Entity Framework POCOs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86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04850" y="314325"/>
            <a:ext cx="54721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Entity Framework POCOs</a:t>
            </a:r>
            <a:endParaRPr lang="en-GB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8850" y="9231313"/>
            <a:ext cx="152241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7ECD4EC2-5CA6-44E6-BA38-105A451F00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74125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  <a:endParaRPr lang="en-GB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04850" y="314325"/>
            <a:ext cx="5472113" cy="225425"/>
          </a:xfrm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POCOs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4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512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Entity Framework POCOs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can customize how properties are mapped to columns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To customize a column mapping:</a:t>
            </a:r>
          </a:p>
          <a:p>
            <a:pPr lvl="1"/>
            <a:endParaRPr lang="en-GB" sz="2000" dirty="0" smtClean="0"/>
          </a:p>
          <a:p>
            <a:endParaRPr lang="en-GB" dirty="0"/>
          </a:p>
          <a:p>
            <a:r>
              <a:rPr lang="en-GB" sz="2400" dirty="0" smtClean="0"/>
              <a:t>To </a:t>
            </a:r>
            <a:r>
              <a:rPr lang="en-GB" sz="2400" dirty="0"/>
              <a:t>define a </a:t>
            </a:r>
            <a:r>
              <a:rPr lang="en-GB" sz="2400" dirty="0" smtClean="0"/>
              <a:t>PK and how it's generated in the database:</a:t>
            </a:r>
            <a:endParaRPr lang="en-GB" sz="24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To define a timestamp column for versioning:</a:t>
            </a:r>
          </a:p>
          <a:p>
            <a:pPr lvl="1"/>
            <a:endParaRPr lang="en-GB" sz="2000" dirty="0" smtClean="0">
              <a:latin typeface="+mj-lt"/>
            </a:endParaRPr>
          </a:p>
          <a:p>
            <a:pPr lvl="1"/>
            <a:endParaRPr lang="en-GB" sz="2000" dirty="0">
              <a:latin typeface="+mj-lt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Customizing Mappings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3905792"/>
            <a:ext cx="7921625" cy="660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[Key]</a:t>
            </a:r>
          </a:p>
          <a:p>
            <a:pPr algn="l"/>
            <a:r>
              <a:rPr lang="en-GB" sz="1200" dirty="0"/>
              <a:t>[</a:t>
            </a:r>
            <a:r>
              <a:rPr lang="en-GB" sz="1200" dirty="0" err="1"/>
              <a:t>DatabaseGenerated</a:t>
            </a:r>
            <a:r>
              <a:rPr lang="en-GB" sz="1200" dirty="0"/>
              <a:t>(</a:t>
            </a:r>
            <a:r>
              <a:rPr lang="en-GB" sz="1200" dirty="0" err="1"/>
              <a:t>DatabaseGeneratedOption.None</a:t>
            </a:r>
            <a:r>
              <a:rPr lang="en-GB" sz="1200" dirty="0"/>
              <a:t>)]</a:t>
            </a:r>
          </a:p>
          <a:p>
            <a:pPr algn="l"/>
            <a:r>
              <a:rPr lang="en-GB" sz="1200" dirty="0"/>
              <a:t>public string </a:t>
            </a:r>
            <a:r>
              <a:rPr lang="en-GB" sz="1200" dirty="0" err="1" smtClean="0"/>
              <a:t>PlayerRegistrationCode</a:t>
            </a:r>
            <a:r>
              <a:rPr lang="en-GB" sz="1200" dirty="0" smtClean="0"/>
              <a:t> </a:t>
            </a:r>
            <a:r>
              <a:rPr lang="en-GB" sz="1200" dirty="0"/>
              <a:t>{ get; set; </a:t>
            </a: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6775" y="5541552"/>
            <a:ext cx="7921625" cy="49784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[Timestamp] </a:t>
            </a:r>
            <a:endParaRPr lang="en-GB" sz="1200" dirty="0" smtClean="0"/>
          </a:p>
          <a:p>
            <a:pPr algn="l"/>
            <a:r>
              <a:rPr lang="en-GB" sz="1200" dirty="0" smtClean="0"/>
              <a:t>public </a:t>
            </a:r>
            <a:r>
              <a:rPr lang="en-GB" sz="1200" dirty="0"/>
              <a:t>byte[] Version { get; set; } </a:t>
            </a:r>
            <a:endParaRPr lang="en-GB" sz="1200" dirty="0" smtClean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6775" y="2529840"/>
            <a:ext cx="7921625" cy="49784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[Column("Country", Order=1, </a:t>
            </a:r>
            <a:r>
              <a:rPr lang="en-GB" sz="1200" dirty="0" err="1"/>
              <a:t>TypeName</a:t>
            </a:r>
            <a:r>
              <a:rPr lang="en-GB" sz="1200" dirty="0"/>
              <a:t>="VARCHAR(25)")]</a:t>
            </a:r>
          </a:p>
          <a:p>
            <a:pPr algn="l"/>
            <a:r>
              <a:rPr lang="en-GB" sz="1200" dirty="0"/>
              <a:t>public string </a:t>
            </a:r>
            <a:r>
              <a:rPr lang="en-GB" sz="1200" dirty="0" err="1"/>
              <a:t>RegisteredFootballAssociation</a:t>
            </a:r>
            <a:r>
              <a:rPr lang="en-GB" sz="1200" dirty="0"/>
              <a:t> { get; set; </a:t>
            </a:r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443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Defining a data context class</a:t>
            </a:r>
          </a:p>
          <a:p>
            <a:pPr eaLnBrk="1" hangingPunct="1"/>
            <a:r>
              <a:rPr lang="en-GB" sz="2400" dirty="0"/>
              <a:t>Specifying a </a:t>
            </a:r>
            <a:r>
              <a:rPr lang="en-GB" sz="2400" dirty="0" smtClean="0"/>
              <a:t>different database name</a:t>
            </a:r>
          </a:p>
          <a:p>
            <a:pPr eaLnBrk="1" hangingPunct="1"/>
            <a:r>
              <a:rPr lang="en-GB" sz="2400" dirty="0"/>
              <a:t>Specifying a </a:t>
            </a:r>
            <a:r>
              <a:rPr lang="en-GB" sz="2400" dirty="0" smtClean="0"/>
              <a:t>connection string</a:t>
            </a:r>
          </a:p>
          <a:p>
            <a:pPr eaLnBrk="1" hangingPunct="1"/>
            <a:r>
              <a:rPr lang="en-GB" sz="2400" dirty="0" smtClean="0"/>
              <a:t>Connection strings </a:t>
            </a:r>
            <a:r>
              <a:rPr lang="en-GB" sz="2400" dirty="0"/>
              <a:t>for </a:t>
            </a:r>
            <a:r>
              <a:rPr lang="en-GB" sz="2400" dirty="0" smtClean="0"/>
              <a:t>existing EDMs</a:t>
            </a:r>
          </a:p>
          <a:p>
            <a:pPr eaLnBrk="1" hangingPunct="1"/>
            <a:r>
              <a:rPr lang="en-GB" sz="2400" dirty="0"/>
              <a:t>Configuring </a:t>
            </a:r>
            <a:r>
              <a:rPr lang="en-GB" sz="2400" dirty="0" smtClean="0"/>
              <a:t>a data context object</a:t>
            </a:r>
            <a:endParaRPr lang="en-GB" sz="2400" dirty="0"/>
          </a:p>
          <a:p>
            <a:pPr eaLnBrk="1" hangingPunct="1"/>
            <a:r>
              <a:rPr lang="en-GB" sz="2400" dirty="0" smtClean="0"/>
              <a:t>Configuring database creation strategy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In EF, you must define a data context class</a:t>
            </a:r>
          </a:p>
          <a:p>
            <a:pPr lvl="1"/>
            <a:r>
              <a:rPr lang="en-GB" sz="2000" dirty="0" smtClean="0"/>
              <a:t>Defines which entity sets are included in the data model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EF4.1+ has a </a:t>
            </a:r>
            <a:r>
              <a:rPr lang="en-GB" sz="2300" dirty="0" err="1" smtClean="0">
                <a:latin typeface="Lucida Console" pitchFamily="49" charset="0"/>
              </a:rPr>
              <a:t>DbContext</a:t>
            </a:r>
            <a:r>
              <a:rPr lang="en-GB" sz="2400" dirty="0" smtClean="0"/>
              <a:t> (</a:t>
            </a:r>
            <a:r>
              <a:rPr lang="en-GB" sz="2400" dirty="0" smtClean="0">
                <a:latin typeface="+mj-lt"/>
              </a:rPr>
              <a:t>subclass of </a:t>
            </a:r>
            <a:r>
              <a:rPr lang="en-GB" sz="2300" dirty="0" err="1" smtClean="0">
                <a:latin typeface="Lucida Console" pitchFamily="49" charset="0"/>
              </a:rPr>
              <a:t>ObjectContext</a:t>
            </a:r>
            <a:r>
              <a:rPr lang="en-GB" sz="2400" dirty="0" smtClean="0">
                <a:latin typeface="+mj-lt"/>
              </a:rPr>
              <a:t>)</a:t>
            </a:r>
          </a:p>
          <a:p>
            <a:pPr lvl="1"/>
            <a:r>
              <a:rPr lang="en-GB" sz="2000" dirty="0">
                <a:latin typeface="+mj-lt"/>
              </a:rPr>
              <a:t>I</a:t>
            </a:r>
            <a:r>
              <a:rPr lang="en-GB" sz="2000" dirty="0" smtClean="0">
                <a:latin typeface="+mj-lt"/>
              </a:rPr>
              <a:t>mplements lazy loading by default</a:t>
            </a:r>
          </a:p>
          <a:p>
            <a:pPr lvl="1"/>
            <a:r>
              <a:rPr lang="en-GB" sz="2000" dirty="0" smtClean="0">
                <a:latin typeface="+mj-lt"/>
              </a:rPr>
              <a:t>Represents a unit of work (e.g. you should create a new </a:t>
            </a:r>
            <a:r>
              <a:rPr lang="en-GB" sz="2000" dirty="0" err="1" smtClean="0">
                <a:latin typeface="Lucida Console" pitchFamily="49" charset="0"/>
              </a:rPr>
              <a:t>DbContext</a:t>
            </a:r>
            <a:r>
              <a:rPr lang="en-GB" sz="2000" dirty="0" smtClean="0">
                <a:latin typeface="+mj-lt"/>
              </a:rPr>
              <a:t> for every Web-app request or Web-service call)</a:t>
            </a:r>
          </a:p>
          <a:p>
            <a:pPr lvl="1"/>
            <a:endParaRPr lang="en-GB" sz="2000" dirty="0" smtClean="0"/>
          </a:p>
          <a:p>
            <a:r>
              <a:rPr lang="en-GB" sz="2400" dirty="0" err="1" smtClean="0">
                <a:latin typeface="Lucida Console" pitchFamily="49" charset="0"/>
              </a:rPr>
              <a:t>DbContext</a:t>
            </a:r>
            <a:r>
              <a:rPr lang="en-GB" sz="2400" dirty="0" smtClean="0"/>
              <a:t> uses convention over configuration by default</a:t>
            </a:r>
          </a:p>
          <a:p>
            <a:pPr lvl="1"/>
            <a:r>
              <a:rPr lang="en-GB" sz="2000" dirty="0" smtClean="0"/>
              <a:t>Default connection: local SQL Server Express, or </a:t>
            </a:r>
            <a:r>
              <a:rPr lang="en-GB" sz="2000" dirty="0" err="1" smtClean="0"/>
              <a:t>LocalDb</a:t>
            </a:r>
            <a:endParaRPr lang="en-GB" dirty="0" smtClean="0"/>
          </a:p>
          <a:p>
            <a:pPr lvl="1"/>
            <a:r>
              <a:rPr lang="en-GB" sz="2000" dirty="0" smtClean="0"/>
              <a:t>Default database name: qualified </a:t>
            </a:r>
            <a:r>
              <a:rPr lang="en-GB" sz="2000" dirty="0"/>
              <a:t>name of </a:t>
            </a:r>
            <a:r>
              <a:rPr lang="en-GB" sz="2000" dirty="0" smtClean="0"/>
              <a:t>data context class</a:t>
            </a:r>
            <a:endParaRPr lang="en-GB" sz="2400" dirty="0" smtClean="0">
              <a:latin typeface="+mj-lt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 Data Context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5209397"/>
            <a:ext cx="7921625" cy="111274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class </a:t>
            </a:r>
            <a:r>
              <a:rPr lang="en-GB" sz="1200" dirty="0" err="1" smtClean="0"/>
              <a:t>PremierLeagueContext</a:t>
            </a:r>
            <a:r>
              <a:rPr lang="en-GB" sz="1200" dirty="0" smtClean="0"/>
              <a:t> : </a:t>
            </a:r>
            <a:r>
              <a:rPr lang="en-GB" sz="1200" dirty="0" err="1" smtClean="0"/>
              <a:t>DbContext</a:t>
            </a:r>
            <a:endParaRPr lang="en-GB" sz="1200" dirty="0" smtClean="0"/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DbSet</a:t>
            </a:r>
            <a:r>
              <a:rPr lang="en-GB" sz="1200" dirty="0" smtClean="0"/>
              <a:t>&lt;Team&gt; Teams { get; set; }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DbSet</a:t>
            </a:r>
            <a:r>
              <a:rPr lang="en-GB" sz="1200" dirty="0" smtClean="0"/>
              <a:t>&lt;Player&gt; Players { get; set; }</a:t>
            </a:r>
          </a:p>
          <a:p>
            <a:pPr algn="l"/>
            <a:r>
              <a:rPr lang="en-GB" sz="1200" dirty="0" smtClean="0"/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87506" y="6014365"/>
            <a:ext cx="32367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/DAL/</a:t>
            </a:r>
            <a:r>
              <a:rPr lang="en-GB" b="1" dirty="0" err="1" smtClean="0">
                <a:solidFill>
                  <a:schemeClr val="tx2"/>
                </a:solidFill>
              </a:rPr>
              <a:t>PremierLeagueContext.cs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can connect to a differently-named database…</a:t>
            </a:r>
          </a:p>
          <a:p>
            <a:pPr lvl="1"/>
            <a:r>
              <a:rPr lang="en-GB" sz="2000" dirty="0" smtClean="0"/>
              <a:t>Specify the database name in the data context class constructor</a:t>
            </a:r>
          </a:p>
          <a:p>
            <a:pPr lvl="1"/>
            <a:r>
              <a:rPr lang="en-GB" sz="2000" dirty="0"/>
              <a:t>Creates a connection string for </a:t>
            </a:r>
            <a:r>
              <a:rPr lang="en-GB" sz="2000" dirty="0" smtClean="0"/>
              <a:t>the named database</a:t>
            </a:r>
            <a:endParaRPr lang="en-GB" sz="2000" dirty="0"/>
          </a:p>
          <a:p>
            <a:pPr lvl="1"/>
            <a:endParaRPr lang="en-GB" sz="2000" dirty="0" smtClean="0"/>
          </a:p>
          <a:p>
            <a:endParaRPr lang="en-GB" dirty="0"/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endParaRPr lang="en-GB" sz="2400" dirty="0" smtClean="0">
              <a:latin typeface="+mj-lt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Specifying a Different Database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2419525"/>
            <a:ext cx="7921625" cy="863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class </a:t>
            </a:r>
            <a:r>
              <a:rPr lang="en-GB" sz="1200" dirty="0" err="1" smtClean="0"/>
              <a:t>MyContext</a:t>
            </a:r>
            <a:r>
              <a:rPr lang="en-GB" sz="1200" dirty="0" smtClean="0"/>
              <a:t> : </a:t>
            </a:r>
            <a:r>
              <a:rPr lang="en-GB" sz="1200" dirty="0" err="1" smtClean="0"/>
              <a:t>DbContext</a:t>
            </a:r>
            <a:endParaRPr lang="en-GB" sz="1200" dirty="0" smtClean="0"/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MyContext</a:t>
            </a:r>
            <a:r>
              <a:rPr lang="en-GB" sz="1200" dirty="0"/>
              <a:t>() : base</a:t>
            </a:r>
            <a:r>
              <a:rPr lang="en-GB" sz="1200" dirty="0" smtClean="0"/>
              <a:t>("</a:t>
            </a:r>
            <a:r>
              <a:rPr lang="en-GB" sz="1200" dirty="0" err="1" smtClean="0"/>
              <a:t>MyDatabase</a:t>
            </a:r>
            <a:r>
              <a:rPr lang="en-GB" sz="1200" dirty="0"/>
              <a:t>") { } 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650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</a:t>
            </a:r>
            <a:r>
              <a:rPr lang="en-GB" sz="2400" dirty="0"/>
              <a:t>can </a:t>
            </a:r>
            <a:r>
              <a:rPr lang="en-GB" sz="2400" dirty="0" smtClean="0"/>
              <a:t>specify connection details in a </a:t>
            </a:r>
            <a:r>
              <a:rPr lang="en-GB" sz="2400" dirty="0" err="1" smtClean="0"/>
              <a:t>config</a:t>
            </a:r>
            <a:r>
              <a:rPr lang="en-GB" sz="2400" dirty="0" smtClean="0"/>
              <a:t> file…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If </a:t>
            </a:r>
            <a:r>
              <a:rPr lang="en-GB" sz="2400" dirty="0"/>
              <a:t>data context class has same name as </a:t>
            </a:r>
            <a:r>
              <a:rPr lang="en-GB" sz="2400" dirty="0" smtClean="0"/>
              <a:t>connection string:</a:t>
            </a:r>
          </a:p>
          <a:p>
            <a:pPr lvl="1"/>
            <a:r>
              <a:rPr lang="en-GB" sz="2000" dirty="0" smtClean="0"/>
              <a:t>EF finds the connection string automatically</a:t>
            </a:r>
            <a:endParaRPr lang="en-GB" sz="2000" dirty="0"/>
          </a:p>
          <a:p>
            <a:r>
              <a:rPr lang="en-GB" sz="2400" dirty="0"/>
              <a:t>If data context class </a:t>
            </a:r>
            <a:r>
              <a:rPr lang="en-GB" sz="2400" dirty="0" smtClean="0"/>
              <a:t>has a different name:</a:t>
            </a:r>
          </a:p>
          <a:p>
            <a:pPr lvl="1"/>
            <a:r>
              <a:rPr lang="en-GB" sz="2000" dirty="0" smtClean="0"/>
              <a:t>The data context constructor must specify connection string name</a:t>
            </a:r>
            <a:endParaRPr lang="en-GB" sz="2000" dirty="0"/>
          </a:p>
          <a:p>
            <a:pPr lvl="1"/>
            <a:endParaRPr lang="en-GB" sz="2000" dirty="0"/>
          </a:p>
          <a:p>
            <a:endParaRPr lang="en-GB" sz="2400" dirty="0"/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endParaRPr lang="en-GB" sz="2400" dirty="0" smtClean="0">
              <a:latin typeface="+mj-lt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Specifying a Connection String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66775" y="4785360"/>
            <a:ext cx="7921625" cy="173736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lumMod val="75000"/>
              </a:schemeClr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&lt;configuration&gt;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&lt;</a:t>
            </a:r>
            <a:r>
              <a:rPr lang="en-GB" sz="1200" dirty="0" err="1" smtClean="0"/>
              <a:t>connectionStrings</a:t>
            </a:r>
            <a:r>
              <a:rPr lang="en-GB" sz="1200" dirty="0"/>
              <a:t>&gt; 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&lt;</a:t>
            </a:r>
            <a:r>
              <a:rPr lang="en-GB" sz="1200" dirty="0"/>
              <a:t>add name</a:t>
            </a:r>
            <a:r>
              <a:rPr lang="en-GB" sz="1200" dirty="0" smtClean="0"/>
              <a:t>="</a:t>
            </a:r>
            <a:r>
              <a:rPr lang="en-GB" sz="1200" dirty="0" err="1" smtClean="0"/>
              <a:t>MySqlCeConnectionString</a:t>
            </a:r>
            <a:r>
              <a:rPr lang="en-GB" sz="1200" dirty="0" smtClean="0"/>
              <a:t>" 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     </a:t>
            </a:r>
            <a:r>
              <a:rPr lang="en-GB" sz="1200" dirty="0" err="1"/>
              <a:t>providerName</a:t>
            </a:r>
            <a:r>
              <a:rPr lang="en-GB" sz="1200" dirty="0"/>
              <a:t>="System.Data.SqlServerCe.4.0"</a:t>
            </a:r>
          </a:p>
          <a:p>
            <a:pPr algn="l"/>
            <a:r>
              <a:rPr lang="en-GB" sz="1200" dirty="0" smtClean="0"/>
              <a:t>         </a:t>
            </a:r>
            <a:r>
              <a:rPr lang="en-GB" sz="1200" dirty="0" err="1" smtClean="0"/>
              <a:t>connectionString</a:t>
            </a:r>
            <a:r>
              <a:rPr lang="en-GB" sz="1200" dirty="0"/>
              <a:t>="Data Source=</a:t>
            </a:r>
            <a:r>
              <a:rPr lang="en-GB" sz="1200" dirty="0" err="1"/>
              <a:t>MySqlCeDatabase.sdf</a:t>
            </a:r>
            <a:r>
              <a:rPr lang="en-GB" sz="1200" dirty="0" smtClean="0"/>
              <a:t>" /&gt; </a:t>
            </a:r>
          </a:p>
          <a:p>
            <a:pPr algn="l"/>
            <a:r>
              <a:rPr lang="en-GB" sz="1200" dirty="0" smtClean="0"/>
              <a:t>  &lt;/</a:t>
            </a:r>
            <a:r>
              <a:rPr lang="en-GB" sz="1200" dirty="0" err="1"/>
              <a:t>connectionStrings</a:t>
            </a:r>
            <a:r>
              <a:rPr lang="en-GB" sz="1200" dirty="0" smtClean="0"/>
              <a:t>&gt;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pPr algn="l"/>
            <a:r>
              <a:rPr lang="en-GB" sz="1200" dirty="0" smtClean="0"/>
              <a:t>&lt;/configuration&gt;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6775" y="3779521"/>
            <a:ext cx="7921625" cy="863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class </a:t>
            </a:r>
            <a:r>
              <a:rPr lang="en-GB" sz="1200" dirty="0" err="1" smtClean="0"/>
              <a:t>MyContext</a:t>
            </a:r>
            <a:r>
              <a:rPr lang="en-GB" sz="1200" dirty="0" smtClean="0"/>
              <a:t> : </a:t>
            </a:r>
            <a:r>
              <a:rPr lang="en-GB" sz="1200" dirty="0" err="1" smtClean="0"/>
              <a:t>DbContext</a:t>
            </a:r>
            <a:endParaRPr lang="en-GB" sz="1200" dirty="0" smtClean="0"/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MyContext</a:t>
            </a:r>
            <a:r>
              <a:rPr lang="en-GB" sz="1200" dirty="0"/>
              <a:t>() : base</a:t>
            </a:r>
            <a:r>
              <a:rPr lang="en-GB" sz="1200" dirty="0" smtClean="0"/>
              <a:t>("</a:t>
            </a:r>
            <a:r>
              <a:rPr lang="en-GB" sz="1200" dirty="0" err="1" smtClean="0"/>
              <a:t>MySqlCeConnectionString</a:t>
            </a:r>
            <a:r>
              <a:rPr lang="en-GB" sz="1200" dirty="0" smtClean="0"/>
              <a:t>") </a:t>
            </a:r>
            <a:r>
              <a:rPr lang="en-GB" sz="1200" dirty="0"/>
              <a:t>{ } 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4126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 connection string can specify an existing EDM (i.e. database-first or model-first scenarios)</a:t>
            </a:r>
          </a:p>
          <a:p>
            <a:pPr lvl="1"/>
            <a:r>
              <a:rPr lang="en-GB" sz="2000" dirty="0"/>
              <a:t>The data context </a:t>
            </a:r>
            <a:r>
              <a:rPr lang="en-GB" sz="2000" dirty="0" smtClean="0"/>
              <a:t>class constructor can specify a connection </a:t>
            </a:r>
            <a:r>
              <a:rPr lang="en-GB" sz="2000" dirty="0"/>
              <a:t>string </a:t>
            </a:r>
            <a:r>
              <a:rPr lang="en-GB" sz="2000" dirty="0" smtClean="0"/>
              <a:t>name, as per previous slide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Connection Strings for Existing EDMs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66775" y="3738880"/>
            <a:ext cx="7921625" cy="265176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lumMod val="75000"/>
              </a:schemeClr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&lt;configuration&gt;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&lt;</a:t>
            </a:r>
            <a:r>
              <a:rPr lang="en-GB" sz="1200" dirty="0" err="1" smtClean="0"/>
              <a:t>connectionStrings</a:t>
            </a:r>
            <a:r>
              <a:rPr lang="en-GB" sz="1200" dirty="0"/>
              <a:t>&gt; </a:t>
            </a:r>
            <a:endParaRPr lang="en-GB" sz="1200" dirty="0" smtClean="0"/>
          </a:p>
          <a:p>
            <a:pPr algn="l"/>
            <a:r>
              <a:rPr lang="en-GB" sz="1200" dirty="0" smtClean="0"/>
              <a:t>    &lt;</a:t>
            </a:r>
            <a:r>
              <a:rPr lang="en-GB" sz="1200" dirty="0"/>
              <a:t>add name</a:t>
            </a:r>
            <a:r>
              <a:rPr lang="en-GB" sz="1200" dirty="0" smtClean="0"/>
              <a:t>="</a:t>
            </a:r>
            <a:r>
              <a:rPr lang="en-GB" sz="1200" dirty="0" err="1" smtClean="0"/>
              <a:t>NW_Entities</a:t>
            </a:r>
            <a:r>
              <a:rPr lang="en-GB" sz="1200" dirty="0"/>
              <a:t>" </a:t>
            </a:r>
            <a:br>
              <a:rPr lang="en-GB" sz="1200" dirty="0"/>
            </a:br>
            <a:r>
              <a:rPr lang="en-GB" sz="1200" dirty="0"/>
              <a:t>         </a:t>
            </a:r>
            <a:r>
              <a:rPr lang="en-GB" sz="1200" dirty="0" err="1"/>
              <a:t>connectionString</a:t>
            </a:r>
            <a:r>
              <a:rPr lang="en-GB" sz="1200" dirty="0" smtClean="0"/>
              <a:t>=</a:t>
            </a:r>
          </a:p>
          <a:p>
            <a:pPr algn="l"/>
            <a:r>
              <a:rPr lang="en-GB" sz="1200" dirty="0" smtClean="0"/>
              <a:t>            "metadata=res://*/NW.csdl | res://*/NW.ssdl | res://*/NW.msl; </a:t>
            </a:r>
            <a:br>
              <a:rPr lang="en-GB" sz="1200" dirty="0" smtClean="0"/>
            </a:br>
            <a:r>
              <a:rPr lang="en-GB" sz="1200" dirty="0"/>
              <a:t>             provider=</a:t>
            </a:r>
            <a:r>
              <a:rPr lang="en-GB" sz="1200" dirty="0" err="1"/>
              <a:t>System.Data.SqlClient</a:t>
            </a:r>
            <a:r>
              <a:rPr lang="en-GB" sz="1200" dirty="0"/>
              <a:t>; </a:t>
            </a:r>
            <a:br>
              <a:rPr lang="en-GB" sz="1200" dirty="0"/>
            </a:br>
            <a:r>
              <a:rPr lang="en-GB" sz="1200" dirty="0"/>
              <a:t>             provider connection string='Data Source</a:t>
            </a:r>
            <a:r>
              <a:rPr lang="en-GB" sz="1200" dirty="0" smtClean="0"/>
              <a:t>=(</a:t>
            </a:r>
            <a:r>
              <a:rPr lang="en-GB" sz="1200" dirty="0" err="1" smtClean="0"/>
              <a:t>localDb</a:t>
            </a:r>
            <a:r>
              <a:rPr lang="en-GB" sz="1200" dirty="0" smtClean="0"/>
              <a:t>)\v11.0; 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                                      Initial </a:t>
            </a:r>
            <a:r>
              <a:rPr lang="en-GB" sz="1200" dirty="0" err="1"/>
              <a:t>Catalog</a:t>
            </a:r>
            <a:r>
              <a:rPr lang="en-GB" sz="1200" dirty="0"/>
              <a:t>=</a:t>
            </a:r>
            <a:r>
              <a:rPr lang="en-GB" sz="1200" dirty="0" err="1"/>
              <a:t>Northwind</a:t>
            </a:r>
            <a:r>
              <a:rPr lang="en-GB" sz="1200" dirty="0"/>
              <a:t>; </a:t>
            </a:r>
            <a:br>
              <a:rPr lang="en-GB" sz="1200" dirty="0"/>
            </a:br>
            <a:r>
              <a:rPr lang="en-GB" sz="1200" dirty="0"/>
              <a:t>                                         Integrated Security=True</a:t>
            </a:r>
            <a:r>
              <a:rPr lang="en-GB" sz="1200" dirty="0" smtClean="0"/>
              <a:t>;'" 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 smtClean="0"/>
              <a:t>         </a:t>
            </a:r>
            <a:r>
              <a:rPr lang="en-GB" sz="1200" dirty="0" err="1" smtClean="0"/>
              <a:t>providerName</a:t>
            </a:r>
            <a:r>
              <a:rPr lang="en-GB" sz="1200" dirty="0" smtClean="0"/>
              <a:t>="</a:t>
            </a:r>
            <a:r>
              <a:rPr lang="en-GB" sz="1200" dirty="0" err="1" smtClean="0"/>
              <a:t>System.Data.EntityClient</a:t>
            </a:r>
            <a:r>
              <a:rPr lang="en-GB" sz="1200" dirty="0" smtClean="0"/>
              <a:t>"/&gt; </a:t>
            </a:r>
            <a:br>
              <a:rPr lang="en-GB" sz="1200" dirty="0" smtClean="0"/>
            </a:br>
            <a:r>
              <a:rPr lang="en-GB" sz="1200" dirty="0" smtClean="0"/>
              <a:t>  &lt;/</a:t>
            </a:r>
            <a:r>
              <a:rPr lang="en-GB" sz="1200" dirty="0" err="1"/>
              <a:t>connectionStrings</a:t>
            </a:r>
            <a:r>
              <a:rPr lang="en-GB" sz="1200" dirty="0" smtClean="0"/>
              <a:t>&gt;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pPr algn="l"/>
            <a:r>
              <a:rPr lang="en-GB" sz="1200" dirty="0" smtClean="0"/>
              <a:t>&lt;/configuration&gt;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2712721"/>
            <a:ext cx="7921625" cy="863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class </a:t>
            </a:r>
            <a:r>
              <a:rPr lang="en-GB" sz="1200" dirty="0" err="1" smtClean="0"/>
              <a:t>MyNwContext</a:t>
            </a:r>
            <a:r>
              <a:rPr lang="en-GB" sz="1200" dirty="0" smtClean="0"/>
              <a:t> : </a:t>
            </a:r>
            <a:r>
              <a:rPr lang="en-GB" sz="1200" dirty="0" err="1" smtClean="0"/>
              <a:t>DbContext</a:t>
            </a:r>
            <a:endParaRPr lang="en-GB" sz="1200" dirty="0" smtClean="0"/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MyNwContext</a:t>
            </a:r>
            <a:r>
              <a:rPr lang="en-GB" sz="1200" dirty="0"/>
              <a:t>() : base</a:t>
            </a:r>
            <a:r>
              <a:rPr lang="en-GB" sz="1200" dirty="0" smtClean="0"/>
              <a:t>("</a:t>
            </a:r>
            <a:r>
              <a:rPr lang="en-GB" sz="1200" dirty="0" err="1" smtClean="0"/>
              <a:t>NW_Entities</a:t>
            </a:r>
            <a:r>
              <a:rPr lang="en-GB" sz="1200" dirty="0" smtClean="0"/>
              <a:t>") </a:t>
            </a:r>
            <a:r>
              <a:rPr lang="en-GB" sz="1200" dirty="0"/>
              <a:t>{ } 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6677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can disable lazy-loading for all entities in a data context: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Here is the full set of </a:t>
            </a:r>
            <a:r>
              <a:rPr lang="en-GB" sz="2400" dirty="0" smtClean="0">
                <a:latin typeface="Lucida Console" pitchFamily="49" charset="0"/>
              </a:rPr>
              <a:t>Configuration</a:t>
            </a:r>
            <a:r>
              <a:rPr lang="en-GB" sz="2400" dirty="0" smtClean="0"/>
              <a:t> properties for a data context (each property is </a:t>
            </a:r>
            <a:r>
              <a:rPr lang="en-GB" sz="2400" dirty="0" smtClean="0">
                <a:latin typeface="Lucida Console" pitchFamily="49" charset="0"/>
              </a:rPr>
              <a:t>true</a:t>
            </a:r>
            <a:r>
              <a:rPr lang="en-GB" sz="2400" dirty="0" smtClean="0"/>
              <a:t> by default):</a:t>
            </a:r>
          </a:p>
          <a:p>
            <a:pPr lvl="1"/>
            <a:r>
              <a:rPr lang="en-GB" sz="2000" dirty="0" err="1" smtClean="0">
                <a:latin typeface="Lucida Console" pitchFamily="49" charset="0"/>
              </a:rPr>
              <a:t>AutoDetectChangesEnabled</a:t>
            </a:r>
            <a:r>
              <a:rPr lang="en-GB" sz="2000" dirty="0" smtClean="0">
                <a:latin typeface="Lucida Console" pitchFamily="49" charset="0"/>
              </a:rPr>
              <a:t> </a:t>
            </a:r>
          </a:p>
          <a:p>
            <a:pPr lvl="1"/>
            <a:r>
              <a:rPr lang="en-GB" sz="2000" dirty="0" err="1" smtClean="0">
                <a:latin typeface="Lucida Console" pitchFamily="49" charset="0"/>
              </a:rPr>
              <a:t>LazyLoadingEnabled</a:t>
            </a:r>
            <a:endParaRPr lang="en-GB" sz="2000" dirty="0" smtClean="0">
              <a:latin typeface="Lucida Console" pitchFamily="49" charset="0"/>
            </a:endParaRPr>
          </a:p>
          <a:p>
            <a:pPr lvl="1"/>
            <a:r>
              <a:rPr lang="en-GB" sz="2000" dirty="0" err="1" smtClean="0">
                <a:latin typeface="Lucida Console" pitchFamily="49" charset="0"/>
              </a:rPr>
              <a:t>ProxyCreationEnabled</a:t>
            </a:r>
            <a:endParaRPr lang="en-GB" sz="2000" dirty="0" smtClean="0">
              <a:latin typeface="Lucida Console" pitchFamily="49" charset="0"/>
            </a:endParaRPr>
          </a:p>
          <a:p>
            <a:pPr lvl="1"/>
            <a:r>
              <a:rPr lang="en-GB" sz="2000" dirty="0" err="1" smtClean="0">
                <a:latin typeface="Lucida Console" pitchFamily="49" charset="0"/>
              </a:rPr>
              <a:t>ValidateOnSaveEnabled</a:t>
            </a:r>
            <a:endParaRPr lang="en-GB" sz="2000" dirty="0">
              <a:latin typeface="Lucida Console" pitchFamily="49" charset="0"/>
            </a:endParaRPr>
          </a:p>
          <a:p>
            <a:pPr lvl="1"/>
            <a:endParaRPr lang="en-GB" sz="2000" dirty="0" smtClean="0"/>
          </a:p>
          <a:p>
            <a:endParaRPr lang="en-GB" sz="2000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Configuring a Data Context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2031969"/>
            <a:ext cx="7921625" cy="1615471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public class </a:t>
            </a:r>
            <a:r>
              <a:rPr lang="en-GB" sz="1200" dirty="0" err="1" smtClean="0"/>
              <a:t>MyContext</a:t>
            </a:r>
            <a:r>
              <a:rPr lang="en-GB" sz="1200" dirty="0" smtClean="0"/>
              <a:t> </a:t>
            </a:r>
            <a:r>
              <a:rPr lang="en-GB" sz="1200" dirty="0"/>
              <a:t>: </a:t>
            </a:r>
            <a:r>
              <a:rPr lang="en-GB" sz="1200" dirty="0" err="1"/>
              <a:t>DbContext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public </a:t>
            </a:r>
            <a:r>
              <a:rPr lang="en-GB" sz="1200" dirty="0" err="1" smtClean="0"/>
              <a:t>MyContext</a:t>
            </a:r>
            <a:r>
              <a:rPr lang="en-GB" sz="1200" dirty="0"/>
              <a:t>() 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{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b="1" dirty="0" err="1" smtClean="0"/>
              <a:t>this.Configuration.LazyLoadingEnabled</a:t>
            </a:r>
            <a:r>
              <a:rPr lang="en-GB" sz="1200" b="1" dirty="0" smtClean="0"/>
              <a:t> </a:t>
            </a:r>
            <a:r>
              <a:rPr lang="en-GB" sz="1200" b="1" dirty="0"/>
              <a:t>= false; </a:t>
            </a:r>
          </a:p>
          <a:p>
            <a:pPr algn="l"/>
            <a:r>
              <a:rPr lang="en-GB" sz="1200" dirty="0" smtClean="0"/>
              <a:t>  } 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…</a:t>
            </a:r>
          </a:p>
          <a:p>
            <a:pPr algn="l"/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70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EF can automatically create (or drop/re-create) a database </a:t>
            </a:r>
          </a:p>
          <a:p>
            <a:pPr lvl="1"/>
            <a:r>
              <a:rPr lang="en-GB" sz="2000" dirty="0" smtClean="0"/>
              <a:t>Every time the app runs, or whenever model is out of sync with db</a:t>
            </a:r>
          </a:p>
          <a:p>
            <a:pPr lvl="1"/>
            <a:r>
              <a:rPr lang="en-GB" sz="2000" dirty="0" smtClean="0"/>
              <a:t>You can also write a class to seed db with test data when created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2"/>
            <a:endParaRPr lang="en-GB" sz="1800" dirty="0" smtClean="0"/>
          </a:p>
          <a:p>
            <a:r>
              <a:rPr lang="en-GB" sz="2400" dirty="0" smtClean="0"/>
              <a:t>You have to tell EF about the initializer class:</a:t>
            </a:r>
            <a:endParaRPr lang="en-GB" sz="2400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Configuring Database Creation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2377409"/>
            <a:ext cx="7830185" cy="2646307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class </a:t>
            </a:r>
            <a:r>
              <a:rPr lang="en-GB" sz="1200" dirty="0" err="1" smtClean="0"/>
              <a:t>PremierLeagueInitializer</a:t>
            </a:r>
            <a:r>
              <a:rPr lang="en-GB" sz="1200" dirty="0" smtClean="0"/>
              <a:t> : </a:t>
            </a:r>
          </a:p>
          <a:p>
            <a:pPr algn="l"/>
            <a:r>
              <a:rPr lang="en-GB" sz="1200" dirty="0" smtClean="0"/>
              <a:t>                </a:t>
            </a:r>
            <a:r>
              <a:rPr lang="en-GB" sz="1200" dirty="0" err="1" smtClean="0"/>
              <a:t>DropCreateDatabaseIfModelChanges</a:t>
            </a:r>
            <a:r>
              <a:rPr lang="en-GB" sz="1200" dirty="0" smtClean="0"/>
              <a:t>&lt;</a:t>
            </a:r>
            <a:r>
              <a:rPr lang="en-GB" sz="1200" dirty="0" err="1" smtClean="0"/>
              <a:t>PremierLeagueContext</a:t>
            </a:r>
            <a:r>
              <a:rPr lang="en-GB" sz="1200" dirty="0" smtClean="0"/>
              <a:t>&gt; </a:t>
            </a:r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protected override void Seed(</a:t>
            </a:r>
            <a:r>
              <a:rPr lang="en-GB" sz="1200" dirty="0" err="1" smtClean="0"/>
              <a:t>PremierLeagueContext</a:t>
            </a:r>
            <a:r>
              <a:rPr lang="en-GB" sz="1200" dirty="0" smtClean="0"/>
              <a:t> context)</a:t>
            </a:r>
          </a:p>
          <a:p>
            <a:pPr algn="l"/>
            <a:r>
              <a:rPr lang="en-GB" sz="1200" dirty="0" smtClean="0"/>
              <a:t>  {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teams = new List&lt;Team&gt;  { … </a:t>
            </a:r>
            <a:r>
              <a:rPr lang="en-GB" sz="1200" i="1" dirty="0" smtClean="0"/>
              <a:t>some teams </a:t>
            </a:r>
            <a:r>
              <a:rPr lang="en-GB" sz="1200" dirty="0" smtClean="0"/>
              <a:t>… };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 smtClean="0"/>
              <a:t>teams.ForEach</a:t>
            </a:r>
            <a:r>
              <a:rPr lang="en-GB" sz="1200" dirty="0" smtClean="0"/>
              <a:t>(t =&gt; </a:t>
            </a:r>
            <a:r>
              <a:rPr lang="en-GB" sz="1200" dirty="0" err="1" smtClean="0"/>
              <a:t>context.Teams.Add</a:t>
            </a:r>
            <a:r>
              <a:rPr lang="en-GB" sz="1200" dirty="0" smtClean="0"/>
              <a:t>(t));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 smtClean="0"/>
              <a:t>context.SaveChanges</a:t>
            </a:r>
            <a:r>
              <a:rPr lang="en-GB" sz="1200" dirty="0" smtClean="0"/>
              <a:t>();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players = new List&lt;Player&gt; { … </a:t>
            </a:r>
            <a:r>
              <a:rPr lang="en-GB" sz="1200" i="1" dirty="0" smtClean="0"/>
              <a:t>some players </a:t>
            </a:r>
            <a:r>
              <a:rPr lang="en-GB" sz="1200" dirty="0" smtClean="0"/>
              <a:t>… };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 smtClean="0"/>
              <a:t>players.ForEach</a:t>
            </a:r>
            <a:r>
              <a:rPr lang="en-GB" sz="1200" dirty="0" smtClean="0"/>
              <a:t>(p =&gt; </a:t>
            </a:r>
            <a:r>
              <a:rPr lang="en-GB" sz="1200" dirty="0" err="1" smtClean="0"/>
              <a:t>context.Players.Add</a:t>
            </a:r>
            <a:r>
              <a:rPr lang="en-GB" sz="1200" dirty="0" smtClean="0"/>
              <a:t>(p));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 smtClean="0"/>
              <a:t>context.SaveChanges</a:t>
            </a:r>
            <a:r>
              <a:rPr lang="en-GB" sz="1200" dirty="0" smtClean="0"/>
              <a:t>();</a:t>
            </a:r>
          </a:p>
          <a:p>
            <a:pPr algn="l"/>
            <a:r>
              <a:rPr lang="en-GB" sz="1200" dirty="0" smtClean="0"/>
              <a:t>  }</a:t>
            </a:r>
          </a:p>
          <a:p>
            <a:pPr algn="l"/>
            <a:r>
              <a:rPr lang="en-GB" sz="1200" dirty="0" smtClean="0"/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60050" y="4711582"/>
            <a:ext cx="3672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/DAL/</a:t>
            </a:r>
            <a:r>
              <a:rPr lang="en-GB" b="1" dirty="0" err="1" smtClean="0">
                <a:solidFill>
                  <a:schemeClr val="tx2"/>
                </a:solidFill>
              </a:rPr>
              <a:t>PremierLeagueInitializer.cs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8563" y="5791200"/>
            <a:ext cx="7830185" cy="894551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static void Main(string[] </a:t>
            </a:r>
            <a:r>
              <a:rPr lang="en-GB" sz="1200" dirty="0" err="1"/>
              <a:t>args</a:t>
            </a:r>
            <a:r>
              <a:rPr lang="en-GB" sz="1200" dirty="0" smtClean="0"/>
              <a:t>)</a:t>
            </a:r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</a:t>
            </a:r>
            <a:r>
              <a:rPr lang="en-GB" sz="1200" dirty="0" err="1" smtClean="0"/>
              <a:t>Database.SetInitializer</a:t>
            </a:r>
            <a:r>
              <a:rPr lang="en-GB" sz="1200" dirty="0" smtClean="0"/>
              <a:t>&lt;</a:t>
            </a:r>
            <a:r>
              <a:rPr lang="en-GB" sz="1200" dirty="0" err="1" smtClean="0"/>
              <a:t>PremierLeagueContext</a:t>
            </a:r>
            <a:r>
              <a:rPr lang="en-GB" sz="1200" dirty="0" smtClean="0"/>
              <a:t>&gt;(new </a:t>
            </a:r>
            <a:r>
              <a:rPr lang="en-GB" sz="1200" dirty="0" err="1" smtClean="0"/>
              <a:t>PremierLeagueInitializer</a:t>
            </a:r>
            <a:r>
              <a:rPr lang="en-GB" sz="1200" dirty="0" smtClean="0"/>
              <a:t>());</a:t>
            </a:r>
          </a:p>
          <a:p>
            <a:pPr algn="l"/>
            <a:r>
              <a:rPr lang="en-GB" sz="1200" dirty="0" smtClean="0"/>
              <a:t>  …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192228" y="6385955"/>
            <a:ext cx="15424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</a:t>
            </a:r>
            <a:r>
              <a:rPr lang="en-GB" b="1" dirty="0" err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Finding an </a:t>
            </a:r>
            <a:r>
              <a:rPr lang="en-GB" sz="2400" dirty="0" smtClean="0"/>
              <a:t>entity </a:t>
            </a:r>
            <a:r>
              <a:rPr lang="en-GB" sz="2400" dirty="0"/>
              <a:t>by its </a:t>
            </a:r>
            <a:r>
              <a:rPr lang="en-GB" sz="2400" dirty="0" smtClean="0"/>
              <a:t>primary key</a:t>
            </a:r>
          </a:p>
          <a:p>
            <a:pPr eaLnBrk="1" hangingPunct="1"/>
            <a:r>
              <a:rPr lang="en-GB" sz="2400" dirty="0" smtClean="0"/>
              <a:t>Finding entities via LINQ</a:t>
            </a:r>
          </a:p>
          <a:p>
            <a:pPr eaLnBrk="1" hangingPunct="1"/>
            <a:r>
              <a:rPr lang="en-GB" sz="2400" dirty="0"/>
              <a:t>Eager </a:t>
            </a:r>
            <a:r>
              <a:rPr lang="en-GB" sz="2400" dirty="0" smtClean="0"/>
              <a:t>loading </a:t>
            </a:r>
            <a:r>
              <a:rPr lang="en-GB" sz="2400" dirty="0"/>
              <a:t>vs. </a:t>
            </a:r>
            <a:r>
              <a:rPr lang="en-GB" sz="2400" dirty="0" smtClean="0"/>
              <a:t>lazy loading</a:t>
            </a:r>
          </a:p>
          <a:p>
            <a:pPr eaLnBrk="1" hangingPunct="1"/>
            <a:r>
              <a:rPr lang="en-GB" sz="2400" dirty="0" smtClean="0"/>
              <a:t>Accessing related entities</a:t>
            </a:r>
          </a:p>
          <a:p>
            <a:pPr eaLnBrk="1" hangingPunct="1"/>
            <a:r>
              <a:rPr lang="en-GB" sz="2400" dirty="0" smtClean="0"/>
              <a:t>Adding entities</a:t>
            </a:r>
          </a:p>
          <a:p>
            <a:pPr eaLnBrk="1" hangingPunct="1"/>
            <a:r>
              <a:rPr lang="en-GB" sz="2400" dirty="0"/>
              <a:t>Tracking </a:t>
            </a:r>
            <a:r>
              <a:rPr lang="en-GB" sz="2400" dirty="0" smtClean="0"/>
              <a:t>entity changes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3. Working with POCO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0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can find a specific entity by its PK:</a:t>
            </a:r>
            <a:endParaRPr lang="en-GB" sz="2400" dirty="0" smtClean="0">
              <a:latin typeface="+mj-lt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an Entity by its Primary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1666240"/>
            <a:ext cx="7921625" cy="410994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DemoFindingEntities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Console.WriteLine</a:t>
            </a:r>
            <a:r>
              <a:rPr lang="en-GB" sz="1200" dirty="0"/>
              <a:t>("Demo finding entities by primary key");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("------------------------------------");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PremierLeagueContext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// </a:t>
            </a:r>
            <a:r>
              <a:rPr lang="en-GB" sz="1200" dirty="0"/>
              <a:t>Will hit the database.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player = </a:t>
            </a:r>
            <a:r>
              <a:rPr lang="en-GB" sz="1200" dirty="0" err="1"/>
              <a:t>context.Players.Find</a:t>
            </a:r>
            <a:r>
              <a:rPr lang="en-GB" sz="1200" dirty="0"/>
              <a:t>(3);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("Player name: {0}", </a:t>
            </a:r>
            <a:r>
              <a:rPr lang="en-GB" sz="1200" dirty="0" err="1"/>
              <a:t>player.PlayerName</a:t>
            </a:r>
            <a:r>
              <a:rPr lang="en-GB" sz="1200" dirty="0"/>
              <a:t>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// </a:t>
            </a:r>
            <a:r>
              <a:rPr lang="en-GB" sz="1200" dirty="0"/>
              <a:t>Will return the same instance without hitting the database.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playerAgain</a:t>
            </a:r>
            <a:r>
              <a:rPr lang="en-GB" sz="1200" dirty="0"/>
              <a:t> = </a:t>
            </a:r>
            <a:r>
              <a:rPr lang="en-GB" sz="1200" dirty="0" err="1"/>
              <a:t>context.Players.Find</a:t>
            </a:r>
            <a:r>
              <a:rPr lang="en-GB" sz="1200" dirty="0"/>
              <a:t>(3);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("Same player object? {0}", player == </a:t>
            </a:r>
            <a:r>
              <a:rPr lang="en-GB" sz="1200" dirty="0" err="1"/>
              <a:t>playerAgain</a:t>
            </a:r>
            <a:r>
              <a:rPr lang="en-GB" sz="1200" dirty="0"/>
              <a:t>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// </a:t>
            </a:r>
            <a:r>
              <a:rPr lang="en-GB" sz="1200" dirty="0"/>
              <a:t>If you add entities (to context), you can find them again 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// even </a:t>
            </a:r>
            <a:r>
              <a:rPr lang="en-GB" sz="1200" dirty="0"/>
              <a:t>though </a:t>
            </a:r>
            <a:r>
              <a:rPr lang="en-GB" sz="1200" dirty="0" smtClean="0"/>
              <a:t>they aren't in the database yet.</a:t>
            </a:r>
            <a:endParaRPr lang="en-GB" sz="1200" dirty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 smtClean="0"/>
              <a:t>context.Players.Add</a:t>
            </a:r>
            <a:r>
              <a:rPr lang="en-GB" sz="1200" dirty="0" smtClean="0"/>
              <a:t>(new </a:t>
            </a:r>
            <a:r>
              <a:rPr lang="en-GB" sz="1200" dirty="0"/>
              <a:t>Player { </a:t>
            </a:r>
            <a:r>
              <a:rPr lang="en-GB" sz="1200" dirty="0" err="1" smtClean="0"/>
              <a:t>PlayerID</a:t>
            </a:r>
            <a:r>
              <a:rPr lang="en-GB" sz="1200" dirty="0" smtClean="0"/>
              <a:t> = -</a:t>
            </a:r>
            <a:r>
              <a:rPr lang="en-GB" sz="1200" dirty="0"/>
              <a:t>1, </a:t>
            </a:r>
            <a:r>
              <a:rPr lang="en-GB" sz="1200" dirty="0" err="1" smtClean="0"/>
              <a:t>PlayerName</a:t>
            </a:r>
            <a:r>
              <a:rPr lang="en-GB" sz="1200" dirty="0" smtClean="0"/>
              <a:t> = "</a:t>
            </a:r>
            <a:r>
              <a:rPr lang="en-GB" sz="1200" dirty="0" err="1"/>
              <a:t>Ferrie</a:t>
            </a:r>
            <a:r>
              <a:rPr lang="en-GB" sz="1200" dirty="0"/>
              <a:t> </a:t>
            </a:r>
            <a:r>
              <a:rPr lang="en-GB" sz="1200" dirty="0" err="1"/>
              <a:t>Bodde</a:t>
            </a:r>
            <a:r>
              <a:rPr lang="en-GB" sz="1200" dirty="0"/>
              <a:t>" });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newPlayer</a:t>
            </a:r>
            <a:r>
              <a:rPr lang="en-GB" sz="1200" dirty="0"/>
              <a:t> = </a:t>
            </a:r>
            <a:r>
              <a:rPr lang="en-GB" sz="1200" dirty="0" err="1"/>
              <a:t>context.Players.Find</a:t>
            </a:r>
            <a:r>
              <a:rPr lang="en-GB" sz="1200" dirty="0"/>
              <a:t>(-1);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("New player name: {0}", </a:t>
            </a:r>
            <a:r>
              <a:rPr lang="en-GB" sz="1200" dirty="0" err="1"/>
              <a:t>newPlayer.PlayerName</a:t>
            </a:r>
            <a:r>
              <a:rPr lang="en-GB" sz="1200" dirty="0"/>
              <a:t>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81880" y="5440325"/>
            <a:ext cx="15424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</a:t>
            </a:r>
            <a:r>
              <a:rPr lang="en-GB" b="1" dirty="0" err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54" y="5608638"/>
            <a:ext cx="3898057" cy="822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/>
              <a:t>Getting </a:t>
            </a:r>
            <a:r>
              <a:rPr lang="en-GB" sz="2400" dirty="0" smtClean="0"/>
              <a:t>started </a:t>
            </a:r>
            <a:r>
              <a:rPr lang="en-GB" sz="2400" dirty="0"/>
              <a:t>with </a:t>
            </a:r>
            <a:r>
              <a:rPr lang="en-GB" sz="2400" dirty="0" smtClean="0"/>
              <a:t>POCOs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Configuration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Working </a:t>
            </a:r>
            <a:r>
              <a:rPr lang="en-GB" sz="2400" dirty="0"/>
              <a:t>with POCO </a:t>
            </a:r>
            <a:r>
              <a:rPr lang="en-GB" sz="2400" dirty="0" smtClean="0"/>
              <a:t>objects</a:t>
            </a:r>
            <a:endParaRPr lang="en-GB" sz="2400" dirty="0" smtClean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8EFC3F9-BFF2-4E12-AB3B-C3AFDB334189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 algn="l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 algn="l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Demos-C-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EFPocos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can find entities by using LINQ:</a:t>
            </a:r>
            <a:endParaRPr lang="en-GB" sz="2400" dirty="0" smtClean="0">
              <a:latin typeface="+mj-lt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Finding </a:t>
            </a:r>
            <a:r>
              <a:rPr lang="en-GB" dirty="0" smtClean="0"/>
              <a:t>Entities </a:t>
            </a:r>
            <a:r>
              <a:rPr lang="en-GB" dirty="0"/>
              <a:t>via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1676400"/>
            <a:ext cx="7921625" cy="340890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DemoFindingEntitiesViaLinq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it-IT" sz="1200" dirty="0"/>
              <a:t>  </a:t>
            </a:r>
            <a:r>
              <a:rPr lang="it-IT" sz="1200" dirty="0" smtClean="0"/>
              <a:t>Console.WriteLine</a:t>
            </a:r>
            <a:r>
              <a:rPr lang="it-IT" sz="1200" dirty="0"/>
              <a:t>("\nDemo finding entities via LINQ");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("-------------------------------");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PremierLeagueContext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// Query using LINQ operators.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var</a:t>
            </a:r>
            <a:r>
              <a:rPr lang="en-GB" sz="1200" dirty="0"/>
              <a:t> players = from p in </a:t>
            </a:r>
            <a:r>
              <a:rPr lang="en-GB" sz="1200" dirty="0" err="1"/>
              <a:t>context.Players</a:t>
            </a:r>
            <a:r>
              <a:rPr lang="en-GB" sz="1200" dirty="0"/>
              <a:t> 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              where </a:t>
            </a:r>
            <a:r>
              <a:rPr lang="en-GB" sz="1200" dirty="0" err="1"/>
              <a:t>p.PlayerName.StartsWith</a:t>
            </a:r>
            <a:r>
              <a:rPr lang="en-GB" sz="1200" dirty="0"/>
              <a:t>("S") 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              select </a:t>
            </a:r>
            <a:r>
              <a:rPr lang="en-GB" sz="1200" dirty="0"/>
              <a:t>p;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DisplayPlayers</a:t>
            </a:r>
            <a:r>
              <a:rPr lang="en-GB" sz="1200" dirty="0"/>
              <a:t>("Players whose name starts with S", </a:t>
            </a:r>
            <a:r>
              <a:rPr lang="en-GB" sz="1200" dirty="0" err="1"/>
              <a:t>players.ToList</a:t>
            </a:r>
            <a:r>
              <a:rPr lang="en-GB" sz="1200" dirty="0"/>
              <a:t>());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// </a:t>
            </a:r>
            <a:r>
              <a:rPr lang="en-GB" sz="1200" dirty="0"/>
              <a:t>Query using LINQ extension method syntax.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players </a:t>
            </a:r>
            <a:r>
              <a:rPr lang="en-GB" sz="1200" dirty="0"/>
              <a:t>= </a:t>
            </a:r>
            <a:r>
              <a:rPr lang="en-GB" sz="1200" dirty="0" err="1"/>
              <a:t>context.Players.Where</a:t>
            </a:r>
            <a:r>
              <a:rPr lang="en-GB" sz="1200" dirty="0"/>
              <a:t>(p =&gt; </a:t>
            </a:r>
            <a:r>
              <a:rPr lang="en-GB" sz="1200" dirty="0" err="1"/>
              <a:t>p.Cost</a:t>
            </a:r>
            <a:r>
              <a:rPr lang="en-GB" sz="1200" dirty="0"/>
              <a:t> == 0);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DisplayPlayers</a:t>
            </a:r>
            <a:r>
              <a:rPr lang="en-GB" sz="1200" dirty="0"/>
              <a:t>("Players who didn't cost anything", </a:t>
            </a:r>
            <a:r>
              <a:rPr lang="en-GB" sz="1200" dirty="0" err="1"/>
              <a:t>players.ToList</a:t>
            </a:r>
            <a:r>
              <a:rPr lang="en-GB" sz="1200" dirty="0"/>
              <a:t>());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81880" y="4749445"/>
            <a:ext cx="15424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</a:t>
            </a:r>
            <a:r>
              <a:rPr lang="en-GB" b="1" dirty="0" err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98" y="4898402"/>
            <a:ext cx="3773210" cy="1543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0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EF uses lazy loading for POCOs, by default</a:t>
            </a:r>
          </a:p>
          <a:p>
            <a:pPr lvl="1"/>
            <a:r>
              <a:rPr lang="en-GB" sz="2000" dirty="0" smtClean="0">
                <a:latin typeface="+mj-lt"/>
              </a:rPr>
              <a:t>… for navigation properties that are </a:t>
            </a:r>
            <a:r>
              <a:rPr lang="en-GB" sz="2000" dirty="0" smtClean="0">
                <a:latin typeface="Lucida Console" pitchFamily="49" charset="0"/>
              </a:rPr>
              <a:t>public</a:t>
            </a:r>
            <a:r>
              <a:rPr lang="en-GB" sz="2000" dirty="0" smtClean="0">
                <a:latin typeface="+mj-lt"/>
              </a:rPr>
              <a:t> </a:t>
            </a:r>
            <a:r>
              <a:rPr lang="en-GB" sz="2000" dirty="0" smtClean="0">
                <a:latin typeface="Lucida Console" pitchFamily="49" charset="0"/>
              </a:rPr>
              <a:t>virtual</a:t>
            </a:r>
          </a:p>
          <a:p>
            <a:pPr lvl="1"/>
            <a:r>
              <a:rPr lang="en-GB" sz="2000" dirty="0" smtClean="0">
                <a:latin typeface="+mj-lt"/>
              </a:rPr>
              <a:t>... and provided you haven't disabled lazy loading</a:t>
            </a:r>
          </a:p>
          <a:p>
            <a:pPr lvl="1"/>
            <a:endParaRPr lang="en-GB" sz="20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How lazy loading works:</a:t>
            </a:r>
          </a:p>
          <a:p>
            <a:pPr lvl="1"/>
            <a:r>
              <a:rPr lang="en-GB" sz="2000" dirty="0" smtClean="0">
                <a:latin typeface="+mj-lt"/>
              </a:rPr>
              <a:t>EF loads entities that you ask for</a:t>
            </a:r>
          </a:p>
          <a:p>
            <a:pPr lvl="1"/>
            <a:r>
              <a:rPr lang="en-GB" sz="2000" dirty="0" smtClean="0">
                <a:latin typeface="+mj-lt"/>
              </a:rPr>
              <a:t>EF lazily loads related entities when you access navigation property</a:t>
            </a:r>
          </a:p>
          <a:p>
            <a:pPr lvl="1"/>
            <a:endParaRPr lang="en-GB" sz="20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To force eager loading of related entities:</a:t>
            </a:r>
          </a:p>
          <a:p>
            <a:pPr lvl="1"/>
            <a:r>
              <a:rPr lang="en-GB" sz="2000" dirty="0" smtClean="0">
                <a:latin typeface="+mj-lt"/>
              </a:rPr>
              <a:t>Use the </a:t>
            </a:r>
            <a:r>
              <a:rPr lang="en-GB" sz="2000" dirty="0" smtClean="0">
                <a:latin typeface="Lucida Console" pitchFamily="49" charset="0"/>
              </a:rPr>
              <a:t>Include()</a:t>
            </a:r>
            <a:r>
              <a:rPr lang="en-GB" sz="2000" dirty="0" smtClean="0">
                <a:latin typeface="+mj-lt"/>
              </a:rPr>
              <a:t> extension method</a:t>
            </a:r>
          </a:p>
          <a:p>
            <a:endParaRPr lang="en-GB" sz="2400" dirty="0" smtClean="0">
              <a:latin typeface="+mj-lt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Eager Loading vs. Lazy 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5273039"/>
            <a:ext cx="7921625" cy="716281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err="1" smtClean="0"/>
              <a:t>var</a:t>
            </a:r>
            <a:r>
              <a:rPr lang="en-GB" sz="1200" dirty="0" smtClean="0"/>
              <a:t> teams </a:t>
            </a:r>
            <a:r>
              <a:rPr lang="en-GB" sz="1200" dirty="0"/>
              <a:t>= </a:t>
            </a:r>
            <a:r>
              <a:rPr lang="en-GB" sz="1200" dirty="0" err="1" smtClean="0"/>
              <a:t>context.Teams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               .Include(t </a:t>
            </a:r>
            <a:r>
              <a:rPr lang="en-GB" sz="1200" dirty="0"/>
              <a:t>=&gt; </a:t>
            </a:r>
            <a:r>
              <a:rPr lang="en-GB" sz="1200" dirty="0" err="1" smtClean="0"/>
              <a:t>t.Players</a:t>
            </a:r>
            <a:r>
              <a:rPr lang="en-GB" sz="1200" dirty="0" smtClean="0"/>
              <a:t>)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               .</a:t>
            </a:r>
            <a:r>
              <a:rPr lang="en-GB" sz="1200" dirty="0" err="1"/>
              <a:t>ToList</a:t>
            </a:r>
            <a:r>
              <a:rPr lang="en-GB" sz="1200" dirty="0"/>
              <a:t>(); 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42876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Here's an example of how to access related entities</a:t>
            </a:r>
          </a:p>
          <a:p>
            <a:pPr lvl="1"/>
            <a:r>
              <a:rPr lang="en-GB" sz="2000" dirty="0" smtClean="0">
                <a:latin typeface="+mj-lt"/>
              </a:rPr>
              <a:t>The LINQ query gets a team</a:t>
            </a:r>
          </a:p>
          <a:p>
            <a:pPr lvl="1"/>
            <a:r>
              <a:rPr lang="en-GB" sz="2000" dirty="0" smtClean="0">
                <a:latin typeface="+mj-lt"/>
              </a:rPr>
              <a:t>The subsequent code gets the players for a team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Related Entities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2438400"/>
            <a:ext cx="7921625" cy="266214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DemoAccessingRelatedEntities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nAccessing</a:t>
            </a:r>
            <a:r>
              <a:rPr lang="en-GB" sz="1200" dirty="0"/>
              <a:t> related entities");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("--------------------------");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PremierLeagueContext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var</a:t>
            </a:r>
            <a:r>
              <a:rPr lang="en-GB" sz="1200" dirty="0"/>
              <a:t> swans = (</a:t>
            </a:r>
            <a:r>
              <a:rPr lang="en-GB" sz="1200" b="1" dirty="0"/>
              <a:t>from t in </a:t>
            </a:r>
            <a:r>
              <a:rPr lang="en-GB" sz="1200" b="1" dirty="0" err="1"/>
              <a:t>context.Teams</a:t>
            </a:r>
            <a:endParaRPr lang="en-GB" sz="1200" b="1" dirty="0"/>
          </a:p>
          <a:p>
            <a:pPr algn="l"/>
            <a:r>
              <a:rPr lang="en-GB" sz="1200" b="1" dirty="0"/>
              <a:t>  </a:t>
            </a:r>
            <a:r>
              <a:rPr lang="en-GB" sz="1200" b="1" dirty="0" smtClean="0"/>
              <a:t>               </a:t>
            </a:r>
            <a:r>
              <a:rPr lang="en-GB" sz="1200" b="1" dirty="0"/>
              <a:t>where </a:t>
            </a:r>
            <a:r>
              <a:rPr lang="en-GB" sz="1200" b="1" dirty="0" err="1"/>
              <a:t>t.TeamName</a:t>
            </a:r>
            <a:r>
              <a:rPr lang="en-GB" sz="1200" b="1" dirty="0"/>
              <a:t> == "Swansea"</a:t>
            </a:r>
          </a:p>
          <a:p>
            <a:pPr algn="l"/>
            <a:r>
              <a:rPr lang="en-GB" sz="1200" b="1" dirty="0"/>
              <a:t>  </a:t>
            </a:r>
            <a:r>
              <a:rPr lang="en-GB" sz="1200" b="1" dirty="0" smtClean="0"/>
              <a:t>               </a:t>
            </a:r>
            <a:r>
              <a:rPr lang="en-GB" sz="1200" b="1" dirty="0"/>
              <a:t>select t</a:t>
            </a:r>
            <a:r>
              <a:rPr lang="en-GB" sz="1200" dirty="0"/>
              <a:t>).First();</a:t>
            </a:r>
          </a:p>
          <a:p>
            <a:pPr algn="l"/>
            <a:r>
              <a:rPr lang="en-GB" sz="1200" dirty="0"/>
              <a:t>  </a:t>
            </a:r>
            <a:endParaRPr lang="en-GB" sz="1200" dirty="0" smtClean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DisplayPlayers</a:t>
            </a:r>
            <a:r>
              <a:rPr lang="en-GB" sz="1200" dirty="0"/>
              <a:t>("Players for Swansea", </a:t>
            </a:r>
            <a:r>
              <a:rPr lang="en-GB" sz="1200" b="1" dirty="0" err="1" smtClean="0"/>
              <a:t>swans.Players</a:t>
            </a:r>
            <a:r>
              <a:rPr lang="en-GB" sz="1200" dirty="0" smtClean="0"/>
              <a:t>);</a:t>
            </a:r>
            <a:endParaRPr lang="en-GB" sz="1200" dirty="0"/>
          </a:p>
          <a:p>
            <a:pPr algn="l"/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81880" y="4764685"/>
            <a:ext cx="15424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</a:t>
            </a:r>
            <a:r>
              <a:rPr lang="en-GB" b="1" dirty="0" err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70" y="4857762"/>
            <a:ext cx="4447391" cy="11925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0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can add entities to a context</a:t>
            </a:r>
          </a:p>
          <a:p>
            <a:pPr lvl="1"/>
            <a:r>
              <a:rPr lang="en-GB" sz="2000" dirty="0" smtClean="0"/>
              <a:t>Either call </a:t>
            </a:r>
            <a:r>
              <a:rPr lang="en-GB" sz="2000" dirty="0" smtClean="0">
                <a:latin typeface="Lucida Console" pitchFamily="49" charset="0"/>
              </a:rPr>
              <a:t>Add()</a:t>
            </a:r>
            <a:r>
              <a:rPr lang="en-GB" sz="2000" dirty="0" smtClean="0"/>
              <a:t> on a </a:t>
            </a:r>
            <a:r>
              <a:rPr lang="en-GB" sz="2000" dirty="0" err="1" smtClean="0">
                <a:latin typeface="Lucida Console" pitchFamily="49" charset="0"/>
              </a:rPr>
              <a:t>DbSet</a:t>
            </a:r>
            <a:r>
              <a:rPr lang="en-GB" sz="2000" dirty="0" smtClean="0"/>
              <a:t> in a context</a:t>
            </a:r>
          </a:p>
          <a:p>
            <a:pPr lvl="1"/>
            <a:r>
              <a:rPr lang="en-GB" sz="2000" dirty="0" smtClean="0"/>
              <a:t>Or set an entity's state to </a:t>
            </a:r>
            <a:r>
              <a:rPr lang="en-GB" sz="2000" dirty="0" err="1" smtClean="0">
                <a:latin typeface="Lucida Console" pitchFamily="49" charset="0"/>
              </a:rPr>
              <a:t>EntityState.Added</a:t>
            </a:r>
            <a:endParaRPr lang="en-GB" sz="2000" dirty="0" smtClean="0">
              <a:latin typeface="Lucida Console" pitchFamily="49" charset="0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Entities (1 of 2)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66775" y="2423160"/>
            <a:ext cx="7921625" cy="361188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DemoAddingEntitiesDirectly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nAdding</a:t>
            </a:r>
            <a:r>
              <a:rPr lang="en-GB" sz="1200" dirty="0"/>
              <a:t> entities directly");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("------------------------");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PremierLeagueContext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// Add an entity by calling Add() on the </a:t>
            </a:r>
            <a:r>
              <a:rPr lang="en-GB" sz="1200" dirty="0" err="1"/>
              <a:t>DbSet</a:t>
            </a:r>
            <a:r>
              <a:rPr lang="en-GB" sz="1200" dirty="0"/>
              <a:t>.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Team spurs = new Team </a:t>
            </a:r>
            <a:r>
              <a:rPr lang="en-GB" sz="1200" dirty="0" smtClean="0"/>
              <a:t>{</a:t>
            </a:r>
            <a:r>
              <a:rPr lang="en-GB" sz="1200" dirty="0" err="1" smtClean="0"/>
              <a:t>TeamName</a:t>
            </a:r>
            <a:r>
              <a:rPr lang="en-GB" sz="1200" dirty="0" smtClean="0"/>
              <a:t>="</a:t>
            </a:r>
            <a:r>
              <a:rPr lang="en-GB" sz="1200" dirty="0"/>
              <a:t>Tottenham Hotspur", </a:t>
            </a:r>
            <a:r>
              <a:rPr lang="en-GB" sz="1200" dirty="0" smtClean="0"/>
              <a:t>Stadium="</a:t>
            </a:r>
            <a:r>
              <a:rPr lang="en-GB" sz="1200" dirty="0"/>
              <a:t>White Hart Lane</a:t>
            </a:r>
            <a:r>
              <a:rPr lang="en-GB" sz="1200" dirty="0" smtClean="0"/>
              <a:t>"};</a:t>
            </a:r>
            <a:endParaRPr lang="en-GB" sz="1200" dirty="0"/>
          </a:p>
          <a:p>
            <a:pPr algn="l"/>
            <a:r>
              <a:rPr lang="en-GB" sz="1200" b="1" dirty="0" smtClean="0"/>
              <a:t>    </a:t>
            </a:r>
            <a:r>
              <a:rPr lang="en-GB" sz="1200" b="1" dirty="0" err="1"/>
              <a:t>context.Teams.Add</a:t>
            </a:r>
            <a:r>
              <a:rPr lang="en-GB" sz="1200" b="1" dirty="0"/>
              <a:t>(spurs);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 smtClean="0"/>
              <a:t>    </a:t>
            </a:r>
            <a:r>
              <a:rPr lang="en-GB" sz="1200" dirty="0"/>
              <a:t>// Add an entity by setting its </a:t>
            </a:r>
            <a:r>
              <a:rPr lang="en-GB" sz="1200" dirty="0" err="1"/>
              <a:t>EntityState</a:t>
            </a:r>
            <a:r>
              <a:rPr lang="en-GB" sz="1200" dirty="0"/>
              <a:t> to Added.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/>
              <a:t>Team </a:t>
            </a:r>
            <a:r>
              <a:rPr lang="en-GB" sz="1200" dirty="0" err="1"/>
              <a:t>barca</a:t>
            </a:r>
            <a:r>
              <a:rPr lang="en-GB" sz="1200" dirty="0"/>
              <a:t> = new Team </a:t>
            </a:r>
            <a:r>
              <a:rPr lang="en-GB" sz="1200" dirty="0" smtClean="0"/>
              <a:t>{</a:t>
            </a:r>
            <a:r>
              <a:rPr lang="en-GB" sz="1200" dirty="0" err="1" smtClean="0"/>
              <a:t>TeamName</a:t>
            </a:r>
            <a:r>
              <a:rPr lang="en-GB" sz="1200" dirty="0" smtClean="0"/>
              <a:t>="</a:t>
            </a:r>
            <a:r>
              <a:rPr lang="en-GB" sz="1200" dirty="0"/>
              <a:t>Barcelona", </a:t>
            </a:r>
            <a:r>
              <a:rPr lang="en-GB" sz="1200" dirty="0" smtClean="0"/>
              <a:t>Stadium="</a:t>
            </a:r>
            <a:r>
              <a:rPr lang="en-GB" sz="1200" dirty="0" err="1"/>
              <a:t>Nou</a:t>
            </a:r>
            <a:r>
              <a:rPr lang="en-GB" sz="1200" dirty="0"/>
              <a:t> Camp</a:t>
            </a:r>
            <a:r>
              <a:rPr lang="en-GB" sz="1200" dirty="0" smtClean="0"/>
              <a:t>"};</a:t>
            </a:r>
            <a:endParaRPr lang="en-GB" sz="1200" dirty="0"/>
          </a:p>
          <a:p>
            <a:pPr algn="l"/>
            <a:r>
              <a:rPr lang="en-GB" sz="1200" b="1" dirty="0" smtClean="0"/>
              <a:t>    </a:t>
            </a:r>
            <a:r>
              <a:rPr lang="en-GB" sz="1200" b="1" dirty="0" err="1"/>
              <a:t>context.Entry</a:t>
            </a:r>
            <a:r>
              <a:rPr lang="en-GB" sz="1200" b="1" dirty="0"/>
              <a:t>(</a:t>
            </a:r>
            <a:r>
              <a:rPr lang="en-GB" sz="1200" b="1" dirty="0" err="1"/>
              <a:t>barca</a:t>
            </a:r>
            <a:r>
              <a:rPr lang="en-GB" sz="1200" b="1" dirty="0"/>
              <a:t>).State = </a:t>
            </a:r>
            <a:r>
              <a:rPr lang="en-GB" sz="1200" b="1" dirty="0" err="1"/>
              <a:t>EntityState.Added</a:t>
            </a:r>
            <a:r>
              <a:rPr lang="en-GB" sz="1200" b="1" dirty="0"/>
              <a:t>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context.SaveChanges</a:t>
            </a:r>
            <a:r>
              <a:rPr lang="en-GB" sz="1200" dirty="0"/>
              <a:t>();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("Done!");</a:t>
            </a:r>
          </a:p>
          <a:p>
            <a:pPr algn="l"/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81880" y="5663845"/>
            <a:ext cx="15424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</a:t>
            </a:r>
            <a:r>
              <a:rPr lang="en-GB" b="1" dirty="0" err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93" y="5772627"/>
            <a:ext cx="2424747" cy="51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4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can also add entities by adding them to other tracked entities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Entities (2 of 2)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66775" y="2026920"/>
            <a:ext cx="7921625" cy="429768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DemoAddingEntitiesToOtherTrackedEntities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nAdding</a:t>
            </a:r>
            <a:r>
              <a:rPr lang="en-GB" sz="1200" dirty="0"/>
              <a:t> entities to other tracked entities");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("-----------------------------------------");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PremierLeagueContext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barca</a:t>
            </a:r>
            <a:r>
              <a:rPr lang="en-GB" sz="1200" dirty="0"/>
              <a:t> = (from t in </a:t>
            </a:r>
            <a:r>
              <a:rPr lang="en-GB" sz="1200" dirty="0" err="1"/>
              <a:t>context.Teams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</a:t>
            </a:r>
            <a:r>
              <a:rPr lang="en-GB" sz="1200" dirty="0"/>
              <a:t>where </a:t>
            </a:r>
            <a:r>
              <a:rPr lang="en-GB" sz="1200" dirty="0" err="1"/>
              <a:t>t.TeamName</a:t>
            </a:r>
            <a:r>
              <a:rPr lang="en-GB" sz="1200" dirty="0"/>
              <a:t> == "Barcelona"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</a:t>
            </a:r>
            <a:r>
              <a:rPr lang="en-GB" sz="1200" dirty="0"/>
              <a:t>select t).First();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// Add some entities to the (tracked) Team entity.</a:t>
            </a:r>
          </a:p>
          <a:p>
            <a:pPr algn="l"/>
            <a:r>
              <a:rPr lang="en-GB" sz="1200" b="1" dirty="0"/>
              <a:t>  </a:t>
            </a:r>
            <a:r>
              <a:rPr lang="en-GB" sz="1200" b="1" dirty="0" smtClean="0"/>
              <a:t>  </a:t>
            </a:r>
            <a:r>
              <a:rPr lang="en-GB" sz="1200" b="1" dirty="0" err="1"/>
              <a:t>barca.Players.Add</a:t>
            </a:r>
            <a:r>
              <a:rPr lang="en-GB" sz="1200" b="1" dirty="0"/>
              <a:t>(new Player { </a:t>
            </a:r>
            <a:r>
              <a:rPr lang="en-GB" sz="1200" b="1" dirty="0" err="1"/>
              <a:t>PlayerName</a:t>
            </a:r>
            <a:r>
              <a:rPr lang="en-GB" sz="1200" b="1" dirty="0"/>
              <a:t> = "Lionel </a:t>
            </a:r>
            <a:r>
              <a:rPr lang="en-GB" sz="1200" b="1" dirty="0" err="1"/>
              <a:t>Messi</a:t>
            </a:r>
            <a:r>
              <a:rPr lang="en-GB" sz="1200" b="1" dirty="0"/>
              <a:t>", </a:t>
            </a:r>
            <a:r>
              <a:rPr lang="en-GB" sz="1200" b="1" dirty="0" smtClean="0"/>
              <a:t>… });</a:t>
            </a:r>
            <a:endParaRPr lang="en-GB" sz="1200" b="1" dirty="0"/>
          </a:p>
          <a:p>
            <a:pPr algn="l"/>
            <a:r>
              <a:rPr lang="en-GB" sz="1200" b="1" dirty="0" smtClean="0"/>
              <a:t>    </a:t>
            </a:r>
            <a:r>
              <a:rPr lang="en-GB" sz="1200" b="1" dirty="0" err="1"/>
              <a:t>barca.Players.Add</a:t>
            </a:r>
            <a:r>
              <a:rPr lang="en-GB" sz="1200" b="1" dirty="0"/>
              <a:t>(new Player { </a:t>
            </a:r>
            <a:r>
              <a:rPr lang="en-GB" sz="1200" b="1" dirty="0" err="1"/>
              <a:t>PlayerName</a:t>
            </a:r>
            <a:r>
              <a:rPr lang="en-GB" sz="1200" b="1" dirty="0"/>
              <a:t> = "</a:t>
            </a:r>
            <a:r>
              <a:rPr lang="en-GB" sz="1200" b="1" dirty="0" err="1"/>
              <a:t>Bosquets</a:t>
            </a:r>
            <a:r>
              <a:rPr lang="en-GB" sz="1200" b="1" dirty="0"/>
              <a:t>", </a:t>
            </a:r>
            <a:r>
              <a:rPr lang="en-GB" sz="1200" b="1" dirty="0" smtClean="0"/>
              <a:t>… </a:t>
            </a:r>
            <a:r>
              <a:rPr lang="en-GB" sz="1200" b="1" dirty="0"/>
              <a:t>});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context.SaveChanges</a:t>
            </a:r>
            <a:r>
              <a:rPr lang="en-GB" sz="1200" dirty="0"/>
              <a:t>();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barcaPlayers</a:t>
            </a:r>
            <a:r>
              <a:rPr lang="en-GB" sz="1200" dirty="0"/>
              <a:t> = from p in </a:t>
            </a:r>
            <a:r>
              <a:rPr lang="en-GB" sz="1200" dirty="0" err="1"/>
              <a:t>context.Players</a:t>
            </a:r>
            <a:endParaRPr lang="en-GB" sz="1200" dirty="0"/>
          </a:p>
          <a:p>
            <a:pPr algn="l"/>
            <a:r>
              <a:rPr lang="en-GB" sz="1200" dirty="0" smtClean="0"/>
              <a:t>                       </a:t>
            </a:r>
            <a:r>
              <a:rPr lang="en-GB" sz="1200" dirty="0"/>
              <a:t>where </a:t>
            </a:r>
            <a:r>
              <a:rPr lang="en-GB" sz="1200" dirty="0" err="1"/>
              <a:t>p.Team.TeamName</a:t>
            </a:r>
            <a:r>
              <a:rPr lang="en-GB" sz="1200" dirty="0"/>
              <a:t> == "Barcelona"</a:t>
            </a:r>
          </a:p>
          <a:p>
            <a:pPr algn="l"/>
            <a:r>
              <a:rPr lang="en-GB" sz="1200" dirty="0" smtClean="0"/>
              <a:t>                       </a:t>
            </a:r>
            <a:r>
              <a:rPr lang="en-GB" sz="1200" dirty="0"/>
              <a:t>select p;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DisplayPlayers</a:t>
            </a:r>
            <a:r>
              <a:rPr lang="en-GB" sz="1200" dirty="0"/>
              <a:t>("Players for Barcelona", </a:t>
            </a:r>
            <a:r>
              <a:rPr lang="en-GB" sz="1200" dirty="0" err="1"/>
              <a:t>barcaPlayers.ToList</a:t>
            </a:r>
            <a:r>
              <a:rPr lang="en-GB" sz="1200" dirty="0"/>
              <a:t>());</a:t>
            </a:r>
          </a:p>
          <a:p>
            <a:pPr algn="l"/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81880" y="5953405"/>
            <a:ext cx="15424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</a:t>
            </a:r>
            <a:r>
              <a:rPr lang="en-GB" b="1" dirty="0" err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6032182"/>
            <a:ext cx="32575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 context keeps track of entity and property changes</a:t>
            </a:r>
          </a:p>
          <a:p>
            <a:endParaRPr lang="en-GB" sz="2400" dirty="0"/>
          </a:p>
          <a:p>
            <a:r>
              <a:rPr lang="en-GB" sz="2400" dirty="0" smtClean="0"/>
              <a:t>To access detailed info about entities: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To access </a:t>
            </a:r>
            <a:r>
              <a:rPr lang="en-GB" sz="2400" dirty="0"/>
              <a:t>detailed info about </a:t>
            </a:r>
            <a:r>
              <a:rPr lang="en-GB" sz="2400" dirty="0" smtClean="0"/>
              <a:t>properties:</a:t>
            </a:r>
            <a:endParaRPr lang="en-GB" sz="2400" dirty="0"/>
          </a:p>
          <a:p>
            <a:endParaRPr lang="en-GB" sz="2400" dirty="0" smtClean="0"/>
          </a:p>
          <a:p>
            <a:endParaRPr lang="en-GB" sz="2000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Tracking Entity Changes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6775" y="2682240"/>
            <a:ext cx="7921625" cy="77724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Player p </a:t>
            </a:r>
            <a:r>
              <a:rPr lang="en-GB" sz="1200" dirty="0"/>
              <a:t>= </a:t>
            </a:r>
            <a:r>
              <a:rPr lang="en-GB" sz="1200" dirty="0" smtClean="0"/>
              <a:t>… 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 err="1"/>
              <a:t>DbEntityEntry</a:t>
            </a:r>
            <a:r>
              <a:rPr lang="en-GB" sz="1200" dirty="0"/>
              <a:t>&lt;Player&gt; </a:t>
            </a:r>
            <a:r>
              <a:rPr lang="en-GB" sz="1200" dirty="0" err="1" smtClean="0"/>
              <a:t>entityEntry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 smtClean="0"/>
              <a:t>context.Entry</a:t>
            </a:r>
            <a:r>
              <a:rPr lang="en-GB" sz="1200" dirty="0" smtClean="0"/>
              <a:t>(p);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1400" y="2813595"/>
            <a:ext cx="252476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u="sng" dirty="0" err="1" smtClean="0">
                <a:solidFill>
                  <a:srgbClr val="FF0000"/>
                </a:solidFill>
              </a:rPr>
              <a:t>DbEntityEntry</a:t>
            </a:r>
            <a:r>
              <a:rPr lang="en-GB" sz="1200" u="sng" dirty="0" smtClean="0">
                <a:solidFill>
                  <a:srgbClr val="FF0000"/>
                </a:solidFill>
                <a:latin typeface="+mj-lt"/>
              </a:rPr>
              <a:t> members: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State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Entity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err="1" smtClean="0">
                <a:solidFill>
                  <a:srgbClr val="FF0000"/>
                </a:solidFill>
              </a:rPr>
              <a:t>CurrentValues</a:t>
            </a:r>
            <a:endParaRPr lang="en-GB" sz="1200" dirty="0" smtClean="0">
              <a:solidFill>
                <a:srgbClr val="FF0000"/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err="1" smtClean="0">
                <a:solidFill>
                  <a:srgbClr val="FF0000"/>
                </a:solidFill>
              </a:rPr>
              <a:t>OriginalValues</a:t>
            </a:r>
            <a:endParaRPr lang="en-GB" sz="1200" dirty="0" smtClean="0">
              <a:solidFill>
                <a:srgbClr val="FF0000"/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Etc.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6775" y="4754880"/>
            <a:ext cx="7921625" cy="545253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DbPropertyEntry</a:t>
            </a:r>
            <a:r>
              <a:rPr lang="en-GB" sz="1200" dirty="0"/>
              <a:t>&lt;Player, decimal?&gt; </a:t>
            </a:r>
            <a:r>
              <a:rPr lang="en-GB" sz="1200" dirty="0" err="1"/>
              <a:t>propertyEntry</a:t>
            </a:r>
            <a:r>
              <a:rPr lang="en-GB" sz="1200" dirty="0"/>
              <a:t> = </a:t>
            </a:r>
            <a:r>
              <a:rPr lang="en-GB" sz="1200" dirty="0" err="1"/>
              <a:t>entityEntry.Property</a:t>
            </a:r>
            <a:r>
              <a:rPr lang="en-GB" sz="1200" dirty="0"/>
              <a:t>(p =&gt; </a:t>
            </a:r>
            <a:r>
              <a:rPr lang="en-GB" sz="1200" dirty="0" err="1"/>
              <a:t>p.Cost</a:t>
            </a:r>
            <a:r>
              <a:rPr lang="en-GB" sz="1200" dirty="0" smtClean="0"/>
              <a:t>);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21400" y="5210264"/>
            <a:ext cx="2524760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u="sng" dirty="0" err="1" smtClean="0">
                <a:solidFill>
                  <a:srgbClr val="FF0000"/>
                </a:solidFill>
              </a:rPr>
              <a:t>DbPropertyEntry</a:t>
            </a:r>
            <a:r>
              <a:rPr lang="en-GB" sz="1200" u="sng" dirty="0" smtClean="0">
                <a:solidFill>
                  <a:srgbClr val="FF0000"/>
                </a:solidFill>
                <a:latin typeface="+mj-lt"/>
              </a:rPr>
              <a:t> members: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Name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err="1">
                <a:solidFill>
                  <a:srgbClr val="FF0000"/>
                </a:solidFill>
              </a:rPr>
              <a:t>CurrentValue</a:t>
            </a:r>
            <a:endParaRPr lang="en-GB" sz="1200" dirty="0">
              <a:solidFill>
                <a:srgbClr val="FF0000"/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err="1">
                <a:solidFill>
                  <a:srgbClr val="FF0000"/>
                </a:solidFill>
              </a:rPr>
              <a:t>OriginalValue</a:t>
            </a:r>
            <a:endParaRPr lang="en-GB" sz="1200" dirty="0">
              <a:solidFill>
                <a:srgbClr val="FF0000"/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err="1" smtClean="0">
                <a:solidFill>
                  <a:srgbClr val="FF0000"/>
                </a:solidFill>
              </a:rPr>
              <a:t>IsModified</a:t>
            </a:r>
            <a:endParaRPr lang="en-GB" sz="1200" dirty="0" smtClean="0">
              <a:solidFill>
                <a:srgbClr val="FF0000"/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err="1" smtClean="0">
                <a:solidFill>
                  <a:srgbClr val="FF0000"/>
                </a:solidFill>
              </a:rPr>
              <a:t>GetValidationErrors</a:t>
            </a:r>
            <a:r>
              <a:rPr lang="en-GB" sz="1200" dirty="0" smtClean="0">
                <a:solidFill>
                  <a:srgbClr val="FF0000"/>
                </a:solidFill>
              </a:rPr>
              <a:t>()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Etc.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example shows how to track entity changes:</a:t>
            </a:r>
            <a:endParaRPr lang="en-GB" sz="2000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Entity Changes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6775" y="1706880"/>
            <a:ext cx="7921625" cy="467868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DemoModifyingEntities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nModifying</a:t>
            </a:r>
            <a:r>
              <a:rPr lang="en-GB" sz="1200" dirty="0"/>
              <a:t> entities");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("------------------");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PremierLeagueContext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Player </a:t>
            </a:r>
            <a:r>
              <a:rPr lang="en-GB" sz="1200" dirty="0" err="1"/>
              <a:t>player</a:t>
            </a:r>
            <a:r>
              <a:rPr lang="en-GB" sz="1200" dirty="0"/>
              <a:t> = (from p in </a:t>
            </a:r>
            <a:r>
              <a:rPr lang="en-GB" sz="1200" dirty="0" err="1"/>
              <a:t>context.Players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 </a:t>
            </a:r>
            <a:r>
              <a:rPr lang="en-GB" sz="1200" dirty="0"/>
              <a:t>where </a:t>
            </a:r>
            <a:r>
              <a:rPr lang="en-GB" sz="1200" dirty="0" err="1"/>
              <a:t>p.PlayerID</a:t>
            </a:r>
            <a:r>
              <a:rPr lang="en-GB" sz="1200" dirty="0"/>
              <a:t> == 3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 </a:t>
            </a:r>
            <a:r>
              <a:rPr lang="en-GB" sz="1200" dirty="0"/>
              <a:t>select p).First();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  </a:t>
            </a:r>
            <a:r>
              <a:rPr lang="en-GB" sz="1200" b="1" dirty="0" err="1" smtClean="0"/>
              <a:t>player.Cost</a:t>
            </a:r>
            <a:r>
              <a:rPr lang="en-GB" sz="1200" b="1" dirty="0" smtClean="0"/>
              <a:t> </a:t>
            </a:r>
            <a:r>
              <a:rPr lang="en-GB" sz="1200" b="1" dirty="0"/>
              <a:t>= 35000000;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b="1" dirty="0"/>
              <a:t>decimal? </a:t>
            </a:r>
            <a:r>
              <a:rPr lang="en-GB" sz="1200" b="1" dirty="0" err="1" smtClean="0"/>
              <a:t>curr</a:t>
            </a:r>
            <a:r>
              <a:rPr lang="en-GB" sz="1200" b="1" dirty="0" smtClean="0"/>
              <a:t> </a:t>
            </a:r>
            <a:r>
              <a:rPr lang="en-GB" sz="1200" b="1" dirty="0"/>
              <a:t>= </a:t>
            </a:r>
            <a:r>
              <a:rPr lang="en-GB" sz="1200" b="1" dirty="0" err="1" smtClean="0"/>
              <a:t>context.Entry</a:t>
            </a:r>
            <a:r>
              <a:rPr lang="en-GB" sz="1200" b="1" dirty="0" smtClean="0"/>
              <a:t>(player</a:t>
            </a:r>
            <a:r>
              <a:rPr lang="en-GB" sz="1200" b="1" dirty="0"/>
              <a:t>).Property(p =&gt; </a:t>
            </a:r>
            <a:r>
              <a:rPr lang="en-GB" sz="1200" b="1" dirty="0" err="1"/>
              <a:t>p.Cost</a:t>
            </a:r>
            <a:r>
              <a:rPr lang="en-GB" sz="1200" b="1" dirty="0"/>
              <a:t>).</a:t>
            </a:r>
            <a:r>
              <a:rPr lang="en-GB" sz="1200" b="1" dirty="0" err="1"/>
              <a:t>CurrentValue</a:t>
            </a:r>
            <a:r>
              <a:rPr lang="en-GB" sz="1200" b="1" dirty="0"/>
              <a:t>;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("Current value: {0}", </a:t>
            </a:r>
            <a:r>
              <a:rPr lang="en-GB" sz="1200" dirty="0" err="1" smtClean="0"/>
              <a:t>curr</a:t>
            </a:r>
            <a:r>
              <a:rPr lang="en-GB" sz="1200" dirty="0" smtClean="0"/>
              <a:t>);</a:t>
            </a:r>
            <a:endParaRPr lang="en-GB" sz="1200" dirty="0"/>
          </a:p>
          <a:p>
            <a:pPr algn="l"/>
            <a:endParaRPr lang="en-GB" sz="1200" dirty="0"/>
          </a:p>
          <a:p>
            <a:pPr algn="l"/>
            <a:r>
              <a:rPr lang="en-GB" sz="1200" dirty="0" smtClean="0"/>
              <a:t>    </a:t>
            </a:r>
            <a:r>
              <a:rPr lang="en-GB" sz="1200" b="1" dirty="0"/>
              <a:t>decimal? </a:t>
            </a:r>
            <a:r>
              <a:rPr lang="en-GB" sz="1200" b="1" dirty="0" err="1" smtClean="0"/>
              <a:t>orig</a:t>
            </a:r>
            <a:r>
              <a:rPr lang="en-GB" sz="1200" b="1" dirty="0" smtClean="0"/>
              <a:t> </a:t>
            </a:r>
            <a:r>
              <a:rPr lang="en-GB" sz="1200" b="1" dirty="0"/>
              <a:t>= </a:t>
            </a:r>
            <a:r>
              <a:rPr lang="en-GB" sz="1200" b="1" dirty="0" err="1"/>
              <a:t>context.Entry</a:t>
            </a:r>
            <a:r>
              <a:rPr lang="en-GB" sz="1200" b="1" dirty="0"/>
              <a:t>(player).Property(p =&gt; </a:t>
            </a:r>
            <a:r>
              <a:rPr lang="en-GB" sz="1200" b="1" dirty="0" err="1"/>
              <a:t>p.Cost</a:t>
            </a:r>
            <a:r>
              <a:rPr lang="en-GB" sz="1200" b="1" dirty="0"/>
              <a:t>).</a:t>
            </a:r>
            <a:r>
              <a:rPr lang="en-GB" sz="1200" b="1" dirty="0" err="1"/>
              <a:t>OriginalValue</a:t>
            </a:r>
            <a:r>
              <a:rPr lang="en-GB" sz="1200" b="1" dirty="0"/>
              <a:t>;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("Original value: {0}", </a:t>
            </a:r>
            <a:r>
              <a:rPr lang="en-GB" sz="1200" dirty="0" err="1"/>
              <a:t>originalValue</a:t>
            </a:r>
            <a:r>
              <a:rPr lang="en-GB" sz="1200" dirty="0"/>
              <a:t>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("Is player Cost modified? {0}", 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                        </a:t>
            </a:r>
            <a:r>
              <a:rPr lang="en-GB" sz="1200" b="1" dirty="0" err="1" smtClean="0"/>
              <a:t>context.Entry</a:t>
            </a:r>
            <a:r>
              <a:rPr lang="en-GB" sz="1200" b="1" dirty="0" smtClean="0"/>
              <a:t>(player</a:t>
            </a:r>
            <a:r>
              <a:rPr lang="en-GB" sz="1200" b="1" dirty="0"/>
              <a:t>).Property(p =&gt; </a:t>
            </a:r>
            <a:r>
              <a:rPr lang="en-GB" sz="1200" b="1" dirty="0" err="1"/>
              <a:t>p.Cost</a:t>
            </a:r>
            <a:r>
              <a:rPr lang="en-GB" sz="1200" b="1" dirty="0"/>
              <a:t>).</a:t>
            </a:r>
            <a:r>
              <a:rPr lang="en-GB" sz="1200" b="1" dirty="0" err="1"/>
              <a:t>IsModified</a:t>
            </a:r>
            <a:r>
              <a:rPr lang="en-GB" sz="1200" dirty="0"/>
              <a:t>);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 smtClean="0"/>
              <a:t>context.SaveChanges</a:t>
            </a:r>
            <a:r>
              <a:rPr lang="en-GB" sz="1200" dirty="0"/>
              <a:t>();</a:t>
            </a:r>
          </a:p>
          <a:p>
            <a:pPr algn="l"/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281880" y="6014365"/>
            <a:ext cx="15424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</a:t>
            </a:r>
            <a:r>
              <a:rPr lang="en-GB" b="1" dirty="0" err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98" y="5894675"/>
            <a:ext cx="2587942" cy="852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1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41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EF development strategies</a:t>
            </a:r>
          </a:p>
          <a:p>
            <a:pPr eaLnBrk="1" hangingPunct="1"/>
            <a:r>
              <a:rPr lang="en-GB" sz="2400" dirty="0" smtClean="0"/>
              <a:t>Example POCO scenario</a:t>
            </a:r>
          </a:p>
          <a:p>
            <a:pPr eaLnBrk="1" hangingPunct="1"/>
            <a:r>
              <a:rPr lang="en-GB" sz="2400" dirty="0" smtClean="0"/>
              <a:t>Defining a Team model class</a:t>
            </a:r>
          </a:p>
          <a:p>
            <a:pPr eaLnBrk="1" hangingPunct="1"/>
            <a:r>
              <a:rPr lang="en-GB" sz="2400" dirty="0"/>
              <a:t>Defining </a:t>
            </a:r>
            <a:r>
              <a:rPr lang="en-GB" sz="2400" dirty="0" smtClean="0"/>
              <a:t>a Player model class</a:t>
            </a:r>
          </a:p>
          <a:p>
            <a:pPr eaLnBrk="1" hangingPunct="1"/>
            <a:r>
              <a:rPr lang="en-GB" sz="2400" dirty="0" smtClean="0"/>
              <a:t>Customizing mappings</a:t>
            </a:r>
          </a:p>
          <a:p>
            <a:pPr eaLnBrk="1" hangingPunct="1"/>
            <a:r>
              <a:rPr lang="en-GB" sz="2400" dirty="0" smtClean="0"/>
              <a:t>Defining </a:t>
            </a:r>
            <a:r>
              <a:rPr lang="en-GB" sz="2400" dirty="0"/>
              <a:t>a </a:t>
            </a:r>
            <a:r>
              <a:rPr lang="en-GB" sz="2400" dirty="0" smtClean="0"/>
              <a:t>data context class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Getting Started with POCOs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latin typeface="+mj-lt"/>
              </a:rPr>
              <a:t>Database-first</a:t>
            </a:r>
          </a:p>
          <a:p>
            <a:pPr lvl="1"/>
            <a:r>
              <a:rPr lang="en-GB" sz="2000" dirty="0" smtClean="0">
                <a:latin typeface="+mj-lt"/>
              </a:rPr>
              <a:t>The database already exists</a:t>
            </a:r>
          </a:p>
          <a:p>
            <a:pPr lvl="1"/>
            <a:r>
              <a:rPr lang="en-GB" sz="2000" dirty="0" smtClean="0">
                <a:latin typeface="+mj-lt"/>
              </a:rPr>
              <a:t>You generate an Entity Data Model (EDM) from the database</a:t>
            </a:r>
          </a:p>
          <a:p>
            <a:pPr lvl="1"/>
            <a:endParaRPr lang="en-GB" sz="20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Model-first</a:t>
            </a:r>
          </a:p>
          <a:p>
            <a:pPr lvl="1"/>
            <a:r>
              <a:rPr lang="en-GB" sz="2000" dirty="0" smtClean="0">
                <a:latin typeface="+mj-lt"/>
              </a:rPr>
              <a:t>You write the EDM (i.e. the .</a:t>
            </a:r>
            <a:r>
              <a:rPr lang="en-GB" sz="2000" dirty="0" err="1" smtClean="0">
                <a:latin typeface="+mj-lt"/>
              </a:rPr>
              <a:t>edmx</a:t>
            </a:r>
            <a:r>
              <a:rPr lang="en-GB" sz="2000" dirty="0" smtClean="0">
                <a:latin typeface="+mj-lt"/>
              </a:rPr>
              <a:t> file) first</a:t>
            </a:r>
          </a:p>
          <a:p>
            <a:pPr lvl="1"/>
            <a:r>
              <a:rPr lang="en-GB" sz="2000" dirty="0" smtClean="0">
                <a:latin typeface="+mj-lt"/>
              </a:rPr>
              <a:t>Then you generate the database from the EDM</a:t>
            </a:r>
          </a:p>
          <a:p>
            <a:pPr lvl="1"/>
            <a:endParaRPr lang="en-GB" sz="20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Code-first</a:t>
            </a:r>
          </a:p>
          <a:p>
            <a:pPr lvl="1"/>
            <a:r>
              <a:rPr lang="en-GB" sz="2000" dirty="0" smtClean="0">
                <a:latin typeface="+mj-lt"/>
              </a:rPr>
              <a:t>You write C# classes to represent the model</a:t>
            </a:r>
          </a:p>
          <a:p>
            <a:pPr lvl="1"/>
            <a:r>
              <a:rPr lang="en-GB" sz="2000" dirty="0" smtClean="0">
                <a:latin typeface="+mj-lt"/>
              </a:rPr>
              <a:t>These can be Plain Old CLR Classes (POCOs)</a:t>
            </a:r>
          </a:p>
          <a:p>
            <a:pPr lvl="1"/>
            <a:r>
              <a:rPr lang="en-GB" sz="2000" dirty="0" smtClean="0">
                <a:latin typeface="+mj-lt"/>
              </a:rPr>
              <a:t>POCOs are pure code (no need for any database-related mapping)</a:t>
            </a:r>
          </a:p>
          <a:p>
            <a:pPr lvl="1"/>
            <a:endParaRPr lang="en-GB" sz="1600" dirty="0" smtClean="0">
              <a:latin typeface="+mj-lt"/>
            </a:endParaRPr>
          </a:p>
          <a:p>
            <a:pPr lvl="1"/>
            <a:endParaRPr lang="en-GB" sz="1600" dirty="0" smtClean="0">
              <a:latin typeface="+mj-lt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 Development Strategies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We'll illustrate POCOs through a worked example</a:t>
            </a:r>
          </a:p>
          <a:p>
            <a:pPr lvl="1"/>
            <a:r>
              <a:rPr lang="en-GB" sz="2000" dirty="0" smtClean="0">
                <a:latin typeface="+mj-lt"/>
              </a:rPr>
              <a:t> </a:t>
            </a:r>
            <a:r>
              <a:rPr lang="en-GB" sz="2000" dirty="0" smtClean="0">
                <a:latin typeface="Lucida Console" pitchFamily="49" charset="0"/>
              </a:rPr>
              <a:t>PocoDemo.sln</a:t>
            </a:r>
          </a:p>
          <a:p>
            <a:pPr lvl="1"/>
            <a:r>
              <a:rPr lang="en-GB" dirty="0" smtClean="0">
                <a:latin typeface="+mj-lt"/>
              </a:rPr>
              <a:t> Note, we installed the </a:t>
            </a:r>
            <a:r>
              <a:rPr lang="en-GB" dirty="0" err="1" smtClean="0">
                <a:latin typeface="+mj-lt"/>
              </a:rPr>
              <a:t>EntityFramework</a:t>
            </a:r>
            <a:r>
              <a:rPr lang="en-GB" dirty="0" smtClean="0">
                <a:latin typeface="+mj-lt"/>
              </a:rPr>
              <a:t> package </a:t>
            </a:r>
            <a:r>
              <a:rPr lang="en-GB" dirty="0" smtClean="0">
                <a:latin typeface="+mj-lt"/>
              </a:rPr>
              <a:t>(via </a:t>
            </a:r>
            <a:r>
              <a:rPr lang="en-GB" dirty="0" err="1" smtClean="0">
                <a:latin typeface="+mj-lt"/>
              </a:rPr>
              <a:t>NuGet</a:t>
            </a:r>
            <a:r>
              <a:rPr lang="en-GB" dirty="0" smtClean="0">
                <a:latin typeface="+mj-lt"/>
              </a:rPr>
              <a:t>)</a:t>
            </a:r>
            <a:endParaRPr lang="en-GB" sz="2000" dirty="0" smtClean="0">
              <a:latin typeface="+mj-lt"/>
            </a:endParaRPr>
          </a:p>
          <a:p>
            <a:pPr lvl="2"/>
            <a:endParaRPr lang="en-GB" sz="1800" dirty="0" smtClean="0">
              <a:latin typeface="Lucida Console" pitchFamily="49" charset="0"/>
            </a:endParaRPr>
          </a:p>
          <a:p>
            <a:r>
              <a:rPr lang="en-GB" sz="2400" dirty="0" smtClean="0">
                <a:latin typeface="+mj-lt"/>
              </a:rPr>
              <a:t>We'll write the following model classes:</a:t>
            </a:r>
          </a:p>
          <a:p>
            <a:pPr lvl="1"/>
            <a:endParaRPr lang="en-GB" sz="2000" dirty="0" smtClean="0">
              <a:latin typeface="+mj-lt"/>
            </a:endParaRPr>
          </a:p>
          <a:p>
            <a:pPr lvl="1"/>
            <a:endParaRPr lang="en-GB" sz="2000" dirty="0" smtClean="0">
              <a:latin typeface="+mj-lt"/>
            </a:endParaRPr>
          </a:p>
          <a:p>
            <a:pPr lvl="1"/>
            <a:endParaRPr lang="en-GB" sz="2000" dirty="0" smtClean="0">
              <a:latin typeface="+mj-lt"/>
            </a:endParaRPr>
          </a:p>
          <a:p>
            <a:pPr lvl="1">
              <a:buNone/>
            </a:pPr>
            <a:endParaRPr lang="en-GB" sz="20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Illustrate several concepts:</a:t>
            </a:r>
          </a:p>
          <a:p>
            <a:pPr lvl="1"/>
            <a:r>
              <a:rPr lang="en-GB" sz="2000" dirty="0" smtClean="0">
                <a:latin typeface="+mj-lt"/>
              </a:rPr>
              <a:t>EF primary key detection</a:t>
            </a:r>
          </a:p>
          <a:p>
            <a:pPr lvl="1"/>
            <a:r>
              <a:rPr lang="en-GB" sz="2000" dirty="0" smtClean="0">
                <a:latin typeface="+mj-lt"/>
              </a:rPr>
              <a:t>Navigation properties</a:t>
            </a:r>
          </a:p>
          <a:p>
            <a:pPr lvl="1"/>
            <a:r>
              <a:rPr lang="en-GB" sz="2000" dirty="0" smtClean="0">
                <a:latin typeface="+mj-lt"/>
              </a:rPr>
              <a:t>Optional fields and computed fields</a:t>
            </a:r>
          </a:p>
          <a:p>
            <a:pPr lvl="1"/>
            <a:r>
              <a:rPr lang="en-GB" sz="2000" dirty="0" smtClean="0">
                <a:latin typeface="+mj-lt"/>
              </a:rPr>
              <a:t>Validation and other annotations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POCO 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119271" y="3500210"/>
            <a:ext cx="1988373" cy="104349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noAutofit/>
          </a:bodyPr>
          <a:lstStyle/>
          <a:p>
            <a:pPr marL="0" lvl="2" algn="l"/>
            <a:r>
              <a:rPr lang="en-GB" sz="1200" dirty="0" err="1" smtClean="0">
                <a:solidFill>
                  <a:schemeClr val="tx2">
                    <a:lumMod val="75000"/>
                  </a:schemeClr>
                </a:solidFill>
              </a:rPr>
              <a:t>TeamID</a:t>
            </a:r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 (PK)</a:t>
            </a:r>
          </a:p>
          <a:p>
            <a:pPr marL="0" lvl="2" algn="l"/>
            <a:r>
              <a:rPr lang="en-GB" sz="1200" dirty="0" err="1" smtClean="0">
                <a:solidFill>
                  <a:schemeClr val="tx2">
                    <a:lumMod val="75000"/>
                  </a:schemeClr>
                </a:solidFill>
              </a:rPr>
              <a:t>TeamName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2" algn="l"/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Stadium</a:t>
            </a:r>
          </a:p>
          <a:p>
            <a:pPr marL="0" lvl="2" algn="l"/>
            <a:endParaRPr lang="en-GB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2" algn="l"/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Players (</a:t>
            </a:r>
            <a:r>
              <a:rPr lang="en-GB" sz="1200" dirty="0" err="1" smtClean="0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 prop)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19271" y="3237540"/>
            <a:ext cx="1988373" cy="267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noAutofit/>
          </a:bodyPr>
          <a:lstStyle/>
          <a:p>
            <a:pPr marL="0" lvl="2" algn="l"/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</p:txBody>
      </p:sp>
      <p:cxnSp>
        <p:nvCxnSpPr>
          <p:cNvPr id="20" name="Straight Connector 19"/>
          <p:cNvCxnSpPr>
            <a:stCxn id="14" idx="3"/>
          </p:cNvCxnSpPr>
          <p:nvPr/>
        </p:nvCxnSpPr>
        <p:spPr bwMode="auto">
          <a:xfrm>
            <a:off x="4107644" y="4021956"/>
            <a:ext cx="129271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142170" y="379065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392604" y="3502003"/>
            <a:ext cx="1988373" cy="1751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noAutofit/>
          </a:bodyPr>
          <a:lstStyle/>
          <a:p>
            <a:pPr marL="0" lvl="2" algn="l"/>
            <a:r>
              <a:rPr lang="en-GB" sz="1200" dirty="0" err="1" smtClean="0">
                <a:solidFill>
                  <a:schemeClr val="tx2">
                    <a:lumMod val="75000"/>
                  </a:schemeClr>
                </a:solidFill>
              </a:rPr>
              <a:t>PlayerID</a:t>
            </a:r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 (PK)</a:t>
            </a:r>
          </a:p>
          <a:p>
            <a:pPr marL="0" lvl="2" algn="l"/>
            <a:r>
              <a:rPr lang="en-GB" sz="1200" dirty="0" err="1" smtClean="0">
                <a:solidFill>
                  <a:schemeClr val="tx2">
                    <a:lumMod val="75000"/>
                  </a:schemeClr>
                </a:solidFill>
              </a:rPr>
              <a:t>PlayerName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2" algn="l"/>
            <a:r>
              <a:rPr lang="en-GB" sz="1200" dirty="0" err="1" smtClean="0">
                <a:solidFill>
                  <a:schemeClr val="tx2">
                    <a:lumMod val="75000"/>
                  </a:schemeClr>
                </a:solidFill>
              </a:rPr>
              <a:t>SquadNumber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2" algn="l"/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Cost (optional)</a:t>
            </a:r>
          </a:p>
          <a:p>
            <a:pPr marL="0" lvl="2" algn="l"/>
            <a:endParaRPr lang="en-GB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2" algn="l"/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Keeper (computed)</a:t>
            </a:r>
          </a:p>
          <a:p>
            <a:pPr marL="0" lvl="2" algn="l"/>
            <a:endParaRPr lang="en-GB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2" algn="l"/>
            <a:r>
              <a:rPr lang="en-GB" sz="1200" dirty="0" err="1" smtClean="0">
                <a:solidFill>
                  <a:schemeClr val="tx2">
                    <a:lumMod val="75000"/>
                  </a:schemeClr>
                </a:solidFill>
              </a:rPr>
              <a:t>TeamID</a:t>
            </a:r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 (FK)</a:t>
            </a:r>
          </a:p>
          <a:p>
            <a:pPr marL="0" lvl="2" algn="l"/>
            <a:r>
              <a:rPr lang="en-GB" sz="1200" smtClean="0">
                <a:solidFill>
                  <a:schemeClr val="tx2">
                    <a:lumMod val="75000"/>
                  </a:schemeClr>
                </a:solidFill>
              </a:rPr>
              <a:t>Team </a:t>
            </a:r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1200" dirty="0" err="1" smtClean="0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 prop)</a:t>
            </a:r>
          </a:p>
          <a:p>
            <a:pPr marL="0" lvl="2" algn="l"/>
            <a:endParaRPr lang="en-GB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2" algn="l"/>
            <a:endParaRPr lang="en-GB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2604" y="3239333"/>
            <a:ext cx="1988373" cy="267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noAutofit/>
          </a:bodyPr>
          <a:lstStyle/>
          <a:p>
            <a:pPr marL="0" lvl="2" algn="l"/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7981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POCO model classes uses "convention over configuration"</a:t>
            </a:r>
          </a:p>
          <a:p>
            <a:pPr lvl="2"/>
            <a:endParaRPr lang="en-GB" sz="800" dirty="0" smtClean="0"/>
          </a:p>
          <a:p>
            <a:pPr lvl="1"/>
            <a:r>
              <a:rPr lang="en-GB" sz="2000" dirty="0" smtClean="0"/>
              <a:t>E.g. a class named </a:t>
            </a:r>
            <a:r>
              <a:rPr lang="en-GB" sz="2000" dirty="0" smtClean="0">
                <a:latin typeface="Lucida Console" pitchFamily="49" charset="0"/>
              </a:rPr>
              <a:t>Team</a:t>
            </a:r>
            <a:r>
              <a:rPr lang="en-GB" sz="2000" dirty="0" smtClean="0"/>
              <a:t> is mapped to a table named </a:t>
            </a:r>
            <a:r>
              <a:rPr lang="en-GB" sz="2000" dirty="0" smtClean="0">
                <a:latin typeface="Lucida Console" pitchFamily="49" charset="0"/>
              </a:rPr>
              <a:t>Teams</a:t>
            </a:r>
          </a:p>
          <a:p>
            <a:pPr lvl="2"/>
            <a:endParaRPr lang="en-GB" sz="800" dirty="0"/>
          </a:p>
          <a:p>
            <a:pPr lvl="1"/>
            <a:r>
              <a:rPr lang="en-GB" sz="2000" dirty="0" smtClean="0"/>
              <a:t>A property named </a:t>
            </a:r>
            <a:r>
              <a:rPr lang="en-GB" sz="2000" dirty="0" smtClean="0">
                <a:latin typeface="Lucida Console" pitchFamily="49" charset="0"/>
              </a:rPr>
              <a:t>ID</a:t>
            </a:r>
            <a:r>
              <a:rPr lang="en-GB" sz="2000" dirty="0" smtClean="0"/>
              <a:t> or </a:t>
            </a:r>
            <a:r>
              <a:rPr lang="en-GB" sz="2000" i="1" dirty="0" err="1" smtClean="0">
                <a:latin typeface="Lucida Console" pitchFamily="49" charset="0"/>
              </a:rPr>
              <a:t>classname</a:t>
            </a:r>
            <a:r>
              <a:rPr lang="en-GB" sz="2000" dirty="0" err="1" smtClean="0">
                <a:latin typeface="Lucida Console" pitchFamily="49" charset="0"/>
              </a:rPr>
              <a:t>ID</a:t>
            </a:r>
            <a:r>
              <a:rPr lang="en-GB" sz="2000" dirty="0" smtClean="0"/>
              <a:t> is assumed to be the PK</a:t>
            </a:r>
          </a:p>
          <a:p>
            <a:pPr lvl="2"/>
            <a:endParaRPr lang="en-GB" sz="800" dirty="0" smtClean="0"/>
          </a:p>
          <a:p>
            <a:pPr lvl="1"/>
            <a:r>
              <a:rPr lang="en-GB" sz="2000" dirty="0" smtClean="0"/>
              <a:t>An </a:t>
            </a:r>
            <a:r>
              <a:rPr lang="en-GB" sz="2000" dirty="0" err="1" smtClean="0">
                <a:latin typeface="Lucida Console" pitchFamily="49" charset="0"/>
              </a:rPr>
              <a:t>ICollection</a:t>
            </a:r>
            <a:r>
              <a:rPr lang="en-GB" sz="2000" dirty="0" smtClean="0">
                <a:latin typeface="Lucida Console" pitchFamily="49" charset="0"/>
              </a:rPr>
              <a:t>&lt;T&gt;</a:t>
            </a:r>
            <a:r>
              <a:rPr lang="en-GB" sz="2000" dirty="0" smtClean="0"/>
              <a:t> property represents a "to-many" collection</a:t>
            </a:r>
          </a:p>
          <a:p>
            <a:pPr lvl="2"/>
            <a:r>
              <a:rPr lang="en-GB" sz="1600" dirty="0" smtClean="0"/>
              <a:t>To enable lazy-loading (via generated proxies), declare as </a:t>
            </a:r>
            <a:r>
              <a:rPr lang="en-GB" sz="1600" dirty="0" smtClean="0">
                <a:latin typeface="Lucida Console" pitchFamily="49" charset="0"/>
              </a:rPr>
              <a:t>public</a:t>
            </a:r>
            <a:r>
              <a:rPr lang="en-GB" sz="1600" dirty="0"/>
              <a:t> </a:t>
            </a:r>
            <a:r>
              <a:rPr lang="en-GB" sz="1600" dirty="0" smtClean="0">
                <a:latin typeface="Lucida Console" pitchFamily="49" charset="0"/>
              </a:rPr>
              <a:t>virtual</a:t>
            </a:r>
          </a:p>
          <a:p>
            <a:pPr lvl="2"/>
            <a:r>
              <a:rPr lang="en-GB" sz="1600" dirty="0"/>
              <a:t>To </a:t>
            </a:r>
            <a:r>
              <a:rPr lang="en-GB" sz="1600" dirty="0" smtClean="0"/>
              <a:t>disable lazy-loading, </a:t>
            </a:r>
            <a:r>
              <a:rPr lang="en-GB" sz="1600" dirty="0"/>
              <a:t>declare as </a:t>
            </a:r>
            <a:r>
              <a:rPr lang="en-GB" sz="1600" dirty="0" smtClean="0"/>
              <a:t>non-</a:t>
            </a:r>
            <a:r>
              <a:rPr lang="en-GB" sz="1600" dirty="0" smtClean="0">
                <a:latin typeface="Lucida Console" pitchFamily="49" charset="0"/>
              </a:rPr>
              <a:t>virtual</a:t>
            </a:r>
            <a:endParaRPr lang="en-GB" sz="1600" dirty="0">
              <a:latin typeface="Lucida Console" pitchFamily="49" charset="0"/>
            </a:endParaRPr>
          </a:p>
          <a:p>
            <a:pPr lvl="2"/>
            <a:endParaRPr lang="en-GB" sz="800" dirty="0" smtClean="0"/>
          </a:p>
          <a:p>
            <a:pPr lvl="1"/>
            <a:r>
              <a:rPr lang="en-GB" sz="2000" dirty="0" smtClean="0"/>
              <a:t>Properties can be annotated for validation / formatting</a:t>
            </a:r>
            <a:endParaRPr lang="en-GB" sz="1600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 Team Model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6775" y="4316882"/>
            <a:ext cx="7855915" cy="232076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class Team</a:t>
            </a:r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TeamID</a:t>
            </a:r>
            <a:r>
              <a:rPr lang="en-GB" sz="1200" dirty="0" smtClean="0"/>
              <a:t> { get; set; }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[Required(</a:t>
            </a:r>
            <a:r>
              <a:rPr lang="en-GB" sz="1200" dirty="0" err="1" smtClean="0"/>
              <a:t>ErrorMessage</a:t>
            </a:r>
            <a:r>
              <a:rPr lang="en-GB" sz="1200" dirty="0" smtClean="0"/>
              <a:t> = "Team name is required.")]</a:t>
            </a:r>
          </a:p>
          <a:p>
            <a:pPr algn="l"/>
            <a:r>
              <a:rPr lang="en-GB" sz="1200" dirty="0" smtClean="0"/>
              <a:t>  public string </a:t>
            </a:r>
            <a:r>
              <a:rPr lang="en-GB" sz="1200" dirty="0" err="1" smtClean="0"/>
              <a:t>TeamName</a:t>
            </a:r>
            <a:r>
              <a:rPr lang="en-GB" sz="1200" dirty="0" smtClean="0"/>
              <a:t> { get; set; }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[Required(</a:t>
            </a:r>
            <a:r>
              <a:rPr lang="en-GB" sz="1200" dirty="0" err="1" smtClean="0"/>
              <a:t>ErrorMessage</a:t>
            </a:r>
            <a:r>
              <a:rPr lang="en-GB" sz="1200" dirty="0" smtClean="0"/>
              <a:t> = "Stadium is required.")]</a:t>
            </a:r>
          </a:p>
          <a:p>
            <a:pPr algn="l"/>
            <a:r>
              <a:rPr lang="en-GB" sz="1200" dirty="0" smtClean="0"/>
              <a:t>  public string Stadium { get; set; }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public virtual </a:t>
            </a:r>
            <a:r>
              <a:rPr lang="en-GB" sz="1200" dirty="0" err="1" smtClean="0"/>
              <a:t>ICollection</a:t>
            </a:r>
            <a:r>
              <a:rPr lang="en-GB" sz="1200" dirty="0" smtClean="0"/>
              <a:t>&lt;Player&gt; Players { get; set; } </a:t>
            </a:r>
          </a:p>
          <a:p>
            <a:pPr algn="l"/>
            <a:r>
              <a:rPr lang="en-GB" sz="1200" dirty="0" smtClean="0"/>
              <a:t>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902961" y="6336982"/>
            <a:ext cx="18197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/Models/</a:t>
            </a:r>
            <a:r>
              <a:rPr lang="en-GB" b="1" dirty="0" err="1" smtClean="0">
                <a:solidFill>
                  <a:schemeClr val="tx2"/>
                </a:solidFill>
              </a:rPr>
              <a:t>Team.cs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Here are the simple properties in the </a:t>
            </a:r>
            <a:r>
              <a:rPr lang="en-GB" sz="2400" dirty="0" smtClean="0">
                <a:latin typeface="Lucida Console" pitchFamily="49" charset="0"/>
              </a:rPr>
              <a:t>Player</a:t>
            </a:r>
            <a:r>
              <a:rPr lang="en-GB" sz="2400" dirty="0" smtClean="0"/>
              <a:t> class: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Note the use of data annotations here, e.g.:</a:t>
            </a:r>
          </a:p>
          <a:p>
            <a:pPr lvl="1"/>
            <a:r>
              <a:rPr lang="en-GB" sz="2000" dirty="0" smtClean="0">
                <a:latin typeface="Lucida Console" pitchFamily="49" charset="0"/>
              </a:rPr>
              <a:t>[Display]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Lucida Console" pitchFamily="49" charset="0"/>
              </a:rPr>
              <a:t>[</a:t>
            </a:r>
            <a:r>
              <a:rPr lang="en-GB" sz="2000" dirty="0" err="1" smtClean="0">
                <a:latin typeface="Lucida Console" pitchFamily="49" charset="0"/>
              </a:rPr>
              <a:t>DisplayFormat</a:t>
            </a:r>
            <a:r>
              <a:rPr lang="en-GB" sz="2000" dirty="0" smtClean="0">
                <a:latin typeface="Lucida Console" pitchFamily="49" charset="0"/>
              </a:rPr>
              <a:t>]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Lucida Console" pitchFamily="49" charset="0"/>
              </a:rPr>
              <a:t>[Required]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latin typeface="Lucida Console" pitchFamily="49" charset="0"/>
              </a:rPr>
              <a:t>[Range]</a:t>
            </a:r>
            <a:endParaRPr lang="en-GB" sz="2000" dirty="0" smtClean="0"/>
          </a:p>
          <a:p>
            <a:pPr lvl="1"/>
            <a:endParaRPr lang="en-GB" sz="2000" dirty="0" smtClean="0">
              <a:latin typeface="+mj-lt"/>
            </a:endParaRPr>
          </a:p>
          <a:p>
            <a:pPr lvl="1"/>
            <a:endParaRPr lang="en-GB" sz="2000" dirty="0" smtClean="0">
              <a:latin typeface="+mj-lt"/>
            </a:endParaRPr>
          </a:p>
          <a:p>
            <a:pPr lvl="1"/>
            <a:endParaRPr lang="en-GB" sz="2000" dirty="0" smtClean="0">
              <a:latin typeface="+mj-lt"/>
            </a:endParaRPr>
          </a:p>
          <a:p>
            <a:pPr lvl="1"/>
            <a:endParaRPr lang="en-GB" sz="2000" dirty="0" smtClean="0">
              <a:latin typeface="+mj-lt"/>
            </a:endParaRPr>
          </a:p>
          <a:p>
            <a:pPr lvl="1"/>
            <a:endParaRPr lang="en-GB" sz="2000" dirty="0" smtClean="0">
              <a:latin typeface="+mj-lt"/>
            </a:endParaRPr>
          </a:p>
          <a:p>
            <a:pPr lvl="1"/>
            <a:endParaRPr lang="en-GB" sz="2000" dirty="0" smtClean="0">
              <a:latin typeface="+mj-lt"/>
            </a:endParaRPr>
          </a:p>
          <a:p>
            <a:pPr lvl="1"/>
            <a:endParaRPr lang="en-GB" sz="2000" dirty="0" smtClean="0">
              <a:latin typeface="+mj-lt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</a:t>
            </a:r>
            <a:r>
              <a:rPr lang="en-GB" dirty="0" smtClean="0"/>
              <a:t>Player Model Class 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6775" y="1643741"/>
            <a:ext cx="7921625" cy="395151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pPr algn="l"/>
            <a:r>
              <a:rPr lang="en-GB" sz="1200" dirty="0" smtClean="0"/>
              <a:t>public class Player : </a:t>
            </a:r>
            <a:r>
              <a:rPr lang="en-GB" sz="1200" dirty="0" err="1" smtClean="0"/>
              <a:t>IValidatableObject</a:t>
            </a:r>
            <a:endParaRPr lang="en-GB" sz="1200" dirty="0" smtClean="0"/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PlayerID</a:t>
            </a:r>
            <a:r>
              <a:rPr lang="en-GB" sz="1200" dirty="0" smtClean="0"/>
              <a:t> { get; set; }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[Display(Name = "Player name", </a:t>
            </a:r>
            <a:r>
              <a:rPr lang="en-GB" sz="1200" dirty="0" err="1" smtClean="0"/>
              <a:t>ShortName</a:t>
            </a:r>
            <a:r>
              <a:rPr lang="en-GB" sz="1200" dirty="0" smtClean="0"/>
              <a:t> = "Player")]</a:t>
            </a:r>
          </a:p>
          <a:p>
            <a:pPr algn="l"/>
            <a:r>
              <a:rPr lang="en-GB" sz="1200" dirty="0" smtClean="0"/>
              <a:t>  [Required(</a:t>
            </a:r>
            <a:r>
              <a:rPr lang="en-GB" sz="1200" dirty="0" err="1" smtClean="0"/>
              <a:t>ErrorMessage</a:t>
            </a:r>
            <a:r>
              <a:rPr lang="en-GB" sz="1200" dirty="0" smtClean="0"/>
              <a:t> = "Player name is required.")]</a:t>
            </a:r>
          </a:p>
          <a:p>
            <a:pPr algn="l"/>
            <a:r>
              <a:rPr lang="en-GB" sz="1200" dirty="0" smtClean="0"/>
              <a:t>  public string </a:t>
            </a:r>
            <a:r>
              <a:rPr lang="en-GB" sz="1200" dirty="0" err="1" smtClean="0"/>
              <a:t>PlayerName</a:t>
            </a:r>
            <a:r>
              <a:rPr lang="en-GB" sz="1200" dirty="0" smtClean="0"/>
              <a:t> { get; set; }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[Required(</a:t>
            </a:r>
            <a:r>
              <a:rPr lang="en-GB" sz="1200" dirty="0" err="1" smtClean="0"/>
              <a:t>ErrorMessage</a:t>
            </a:r>
            <a:r>
              <a:rPr lang="en-GB" sz="1200" dirty="0" smtClean="0"/>
              <a:t> = "Squad number is required.")]</a:t>
            </a:r>
          </a:p>
          <a:p>
            <a:pPr algn="l"/>
            <a:r>
              <a:rPr lang="en-GB" sz="1200" dirty="0" smtClean="0"/>
              <a:t>  [Range(1, 99, </a:t>
            </a:r>
            <a:r>
              <a:rPr lang="en-GB" sz="1200" dirty="0" err="1" smtClean="0"/>
              <a:t>ErrorMessage</a:t>
            </a:r>
            <a:r>
              <a:rPr lang="en-GB" sz="1200" dirty="0" smtClean="0"/>
              <a:t> = "Squad number must be 1...99.")]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SquadNumber</a:t>
            </a:r>
            <a:r>
              <a:rPr lang="en-GB" sz="1200" dirty="0" smtClean="0"/>
              <a:t> { get; set; }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[</a:t>
            </a:r>
            <a:r>
              <a:rPr lang="en-GB" sz="1200" dirty="0" err="1" smtClean="0"/>
              <a:t>DisplayFormat</a:t>
            </a:r>
            <a:r>
              <a:rPr lang="en-GB" sz="1200" dirty="0" smtClean="0"/>
              <a:t>(</a:t>
            </a:r>
            <a:r>
              <a:rPr lang="en-GB" sz="1200" dirty="0" err="1" smtClean="0"/>
              <a:t>DataFormatString</a:t>
            </a:r>
            <a:r>
              <a:rPr lang="en-GB" sz="1200" dirty="0" smtClean="0"/>
              <a:t> = "{0:c}", </a:t>
            </a:r>
            <a:r>
              <a:rPr lang="en-GB" sz="1200" dirty="0" err="1" smtClean="0"/>
              <a:t>ApplyFormatInEditMode</a:t>
            </a:r>
            <a:r>
              <a:rPr lang="en-GB" sz="1200" dirty="0" smtClean="0"/>
              <a:t> = false)]</a:t>
            </a:r>
          </a:p>
          <a:p>
            <a:pPr algn="l"/>
            <a:r>
              <a:rPr lang="en-GB" sz="1200" dirty="0" smtClean="0"/>
              <a:t>  public decimal? Cost { get; set; }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[</a:t>
            </a:r>
            <a:r>
              <a:rPr lang="en-GB" sz="1200" dirty="0" err="1" smtClean="0"/>
              <a:t>NotMapped</a:t>
            </a:r>
            <a:r>
              <a:rPr lang="en-GB" sz="1200" dirty="0" smtClean="0"/>
              <a:t>]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bool</a:t>
            </a:r>
            <a:r>
              <a:rPr lang="en-GB" sz="1200" dirty="0" smtClean="0"/>
              <a:t> Keeper</a:t>
            </a:r>
          </a:p>
          <a:p>
            <a:pPr algn="l"/>
            <a:r>
              <a:rPr lang="en-GB" sz="1200" dirty="0" smtClean="0"/>
              <a:t>  {</a:t>
            </a:r>
          </a:p>
          <a:p>
            <a:pPr algn="l"/>
            <a:r>
              <a:rPr lang="en-GB" sz="1200" dirty="0" smtClean="0"/>
              <a:t>    get { return </a:t>
            </a:r>
            <a:r>
              <a:rPr lang="en-GB" sz="1200" dirty="0" err="1" smtClean="0"/>
              <a:t>SquadNumber</a:t>
            </a:r>
            <a:r>
              <a:rPr lang="en-GB" sz="1200" dirty="0" smtClean="0"/>
              <a:t> == 1 || </a:t>
            </a:r>
            <a:r>
              <a:rPr lang="en-GB" sz="1200" dirty="0" err="1" smtClean="0"/>
              <a:t>SquadNumber</a:t>
            </a:r>
            <a:r>
              <a:rPr lang="en-GB" sz="1200" dirty="0" smtClean="0"/>
              <a:t> == 12; }</a:t>
            </a:r>
          </a:p>
          <a:p>
            <a:pPr algn="l"/>
            <a:r>
              <a:rPr lang="en-GB" sz="1200" dirty="0" smtClean="0"/>
              <a:t>  }</a:t>
            </a:r>
          </a:p>
          <a:p>
            <a:pPr algn="l"/>
            <a:r>
              <a:rPr lang="en-GB" sz="1200" dirty="0" smtClean="0"/>
              <a:t>  …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86553" y="5287985"/>
            <a:ext cx="20377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/Models/</a:t>
            </a:r>
            <a:r>
              <a:rPr lang="en-GB" b="1" dirty="0" err="1" smtClean="0">
                <a:solidFill>
                  <a:schemeClr val="tx2"/>
                </a:solidFill>
              </a:rPr>
              <a:t>Player.cs</a:t>
            </a:r>
            <a:endParaRPr lang="en-GB" b="1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668696" y="1785384"/>
            <a:ext cx="2006424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336933" y="1638876"/>
            <a:ext cx="345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  <a:latin typeface="+mj-lt"/>
              </a:rPr>
              <a:t>.NET 4 model-level validation, </a:t>
            </a:r>
            <a:br>
              <a:rPr lang="en-GB" sz="1200" dirty="0" smtClean="0">
                <a:solidFill>
                  <a:srgbClr val="FF0000"/>
                </a:solidFill>
                <a:latin typeface="+mj-lt"/>
              </a:rPr>
            </a:br>
            <a:r>
              <a:rPr lang="en-GB" sz="1200" dirty="0" smtClean="0">
                <a:solidFill>
                  <a:srgbClr val="FF0000"/>
                </a:solidFill>
                <a:latin typeface="+mj-lt"/>
              </a:rPr>
              <a:t>see later for implementation details</a:t>
            </a:r>
            <a:endParaRPr lang="en-GB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960915" y="1665514"/>
            <a:ext cx="1698171" cy="23948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Here are the navigation members of the </a:t>
            </a:r>
            <a:r>
              <a:rPr lang="en-GB" sz="2400" dirty="0" smtClean="0">
                <a:latin typeface="Lucida Console" pitchFamily="49" charset="0"/>
              </a:rPr>
              <a:t>Player</a:t>
            </a:r>
            <a:r>
              <a:rPr lang="en-GB" sz="2400" dirty="0" smtClean="0"/>
              <a:t> class:</a:t>
            </a:r>
          </a:p>
          <a:p>
            <a:pPr lvl="1"/>
            <a:r>
              <a:rPr lang="en-GB" sz="2000" dirty="0" smtClean="0"/>
              <a:t>Define a property named </a:t>
            </a:r>
            <a:r>
              <a:rPr lang="en-GB" sz="2000" i="1" dirty="0" err="1" smtClean="0">
                <a:latin typeface="Lucida Console" pitchFamily="49" charset="0"/>
              </a:rPr>
              <a:t>otherclassname</a:t>
            </a:r>
            <a:r>
              <a:rPr lang="en-GB" sz="2000" dirty="0" err="1" smtClean="0">
                <a:latin typeface="Lucida Console" pitchFamily="49" charset="0"/>
              </a:rPr>
              <a:t>ID</a:t>
            </a:r>
            <a:r>
              <a:rPr lang="en-GB" sz="2000" dirty="0" smtClean="0"/>
              <a:t> to hold a FK</a:t>
            </a:r>
          </a:p>
          <a:p>
            <a:pPr lvl="1"/>
            <a:r>
              <a:rPr lang="en-GB" sz="2000" dirty="0" smtClean="0"/>
              <a:t>Also define a navigation property to refer to the associated entity</a:t>
            </a:r>
          </a:p>
          <a:p>
            <a:pPr lvl="1"/>
            <a:endParaRPr lang="en-GB" sz="2000" dirty="0" smtClean="0"/>
          </a:p>
          <a:p>
            <a:endParaRPr lang="en-GB" sz="2400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Player Model Class </a:t>
            </a:r>
            <a:r>
              <a:rPr lang="en-GB" dirty="0" smtClean="0"/>
              <a:t>(2 </a:t>
            </a:r>
            <a:r>
              <a:rPr lang="en-GB" dirty="0"/>
              <a:t>of 3)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6775" y="2416511"/>
            <a:ext cx="7921625" cy="1403649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pPr algn="l"/>
            <a:r>
              <a:rPr lang="en-GB" sz="1200" dirty="0" smtClean="0"/>
              <a:t>public class Player : </a:t>
            </a:r>
            <a:r>
              <a:rPr lang="en-GB" sz="1200" dirty="0" err="1" smtClean="0"/>
              <a:t>IValidatableObject</a:t>
            </a:r>
            <a:endParaRPr lang="en-GB" sz="1200" dirty="0" smtClean="0"/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…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TeamID</a:t>
            </a:r>
            <a:r>
              <a:rPr lang="en-GB" sz="1200" dirty="0" smtClean="0"/>
              <a:t> { get; set; }</a:t>
            </a:r>
          </a:p>
          <a:p>
            <a:pPr algn="l"/>
            <a:r>
              <a:rPr lang="en-GB" sz="1200" dirty="0" smtClean="0"/>
              <a:t>  public virtual Team </a:t>
            </a:r>
            <a:r>
              <a:rPr lang="en-GB" sz="1200" dirty="0" err="1" smtClean="0"/>
              <a:t>Team</a:t>
            </a:r>
            <a:r>
              <a:rPr lang="en-GB" sz="1200" dirty="0" smtClean="0"/>
              <a:t> { get; set; }</a:t>
            </a:r>
          </a:p>
          <a:p>
            <a:pPr algn="l"/>
            <a:r>
              <a:rPr lang="en-GB" sz="1200" dirty="0" smtClean="0"/>
              <a:t>  …</a:t>
            </a:r>
          </a:p>
          <a:p>
            <a:pPr algn="l"/>
            <a:r>
              <a:rPr lang="en-GB" sz="1200" dirty="0" smtClean="0"/>
              <a:t>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86553" y="3502223"/>
            <a:ext cx="20377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/Models/</a:t>
            </a:r>
            <a:r>
              <a:rPr lang="en-GB" b="1" dirty="0" err="1" smtClean="0">
                <a:solidFill>
                  <a:schemeClr val="tx2"/>
                </a:solidFill>
              </a:rPr>
              <a:t>Player.cs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Here are the model-level validation members of the </a:t>
            </a:r>
            <a:r>
              <a:rPr lang="en-GB" sz="2400" dirty="0" smtClean="0">
                <a:latin typeface="Lucida Console" pitchFamily="49" charset="0"/>
              </a:rPr>
              <a:t>Player</a:t>
            </a:r>
            <a:r>
              <a:rPr lang="en-GB" sz="2400" dirty="0" smtClean="0"/>
              <a:t> class:</a:t>
            </a:r>
            <a:endParaRPr lang="en-GB" sz="2400" dirty="0" smtClean="0">
              <a:latin typeface="+mj-lt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Player Model Class </a:t>
            </a:r>
            <a:r>
              <a:rPr lang="en-GB" dirty="0" smtClean="0"/>
              <a:t>(3 </a:t>
            </a:r>
            <a:r>
              <a:rPr lang="en-GB" dirty="0"/>
              <a:t>of 3)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6775" y="2062480"/>
            <a:ext cx="7921625" cy="381658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class Player : </a:t>
            </a:r>
            <a:r>
              <a:rPr lang="en-GB" sz="1200" dirty="0" err="1" smtClean="0"/>
              <a:t>IValidatableObject</a:t>
            </a:r>
            <a:endParaRPr lang="en-GB" sz="1200" dirty="0" smtClean="0"/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…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 smtClean="0"/>
              <a:t>IEnumerable</a:t>
            </a:r>
            <a:r>
              <a:rPr lang="en-GB" sz="1200" dirty="0" smtClean="0"/>
              <a:t>&lt;</a:t>
            </a:r>
            <a:r>
              <a:rPr lang="en-GB" sz="1200" dirty="0" err="1" smtClean="0"/>
              <a:t>ValidationResult</a:t>
            </a:r>
            <a:r>
              <a:rPr lang="en-GB" sz="1200" dirty="0" smtClean="0"/>
              <a:t>&gt; Validate(</a:t>
            </a:r>
            <a:r>
              <a:rPr lang="en-GB" sz="1200" dirty="0" err="1" smtClean="0"/>
              <a:t>ValidationContext</a:t>
            </a:r>
            <a:r>
              <a:rPr lang="en-GB" sz="1200" dirty="0" smtClean="0"/>
              <a:t> </a:t>
            </a:r>
            <a:r>
              <a:rPr lang="en-GB" sz="1200" dirty="0" err="1" smtClean="0"/>
              <a:t>validationContext</a:t>
            </a:r>
            <a:r>
              <a:rPr lang="en-GB" sz="1200" dirty="0" smtClean="0"/>
              <a:t>)</a:t>
            </a:r>
          </a:p>
          <a:p>
            <a:pPr algn="l"/>
            <a:r>
              <a:rPr lang="en-GB" sz="1200" dirty="0" smtClean="0"/>
              <a:t>  {</a:t>
            </a:r>
          </a:p>
          <a:p>
            <a:pPr algn="l"/>
            <a:r>
              <a:rPr lang="en-GB" sz="1200" dirty="0" smtClean="0"/>
              <a:t>    if (Keeper &amp;&amp; </a:t>
            </a:r>
            <a:r>
              <a:rPr lang="en-GB" sz="1200" dirty="0" err="1" smtClean="0"/>
              <a:t>Cost.Value</a:t>
            </a:r>
            <a:r>
              <a:rPr lang="en-GB" sz="1200" dirty="0" smtClean="0"/>
              <a:t> &gt; 10000000)</a:t>
            </a:r>
          </a:p>
          <a:p>
            <a:pPr algn="l"/>
            <a:r>
              <a:rPr lang="en-GB" sz="1200" dirty="0" smtClean="0"/>
              <a:t>    {</a:t>
            </a:r>
          </a:p>
          <a:p>
            <a:pPr algn="l"/>
            <a:r>
              <a:rPr lang="en-GB" sz="1200" dirty="0" smtClean="0"/>
              <a:t>        yield return new </a:t>
            </a:r>
            <a:r>
              <a:rPr lang="en-GB" sz="1200" dirty="0" err="1" smtClean="0"/>
              <a:t>ValidationResult</a:t>
            </a:r>
            <a:r>
              <a:rPr lang="en-GB" sz="1200" dirty="0" smtClean="0"/>
              <a:t>(</a:t>
            </a:r>
          </a:p>
          <a:p>
            <a:pPr algn="l"/>
            <a:r>
              <a:rPr lang="en-GB" sz="1200" dirty="0" smtClean="0"/>
              <a:t>                 "Nobody spends more than £10,000,000 on a keeper!", </a:t>
            </a:r>
          </a:p>
          <a:p>
            <a:pPr algn="l"/>
            <a:r>
              <a:rPr lang="en-GB" sz="1200" dirty="0" smtClean="0"/>
              <a:t>                  new[] { "Cost" });</a:t>
            </a:r>
          </a:p>
          <a:p>
            <a:pPr algn="l"/>
            <a:r>
              <a:rPr lang="en-GB" sz="1200" dirty="0" smtClean="0"/>
              <a:t>    }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  if (!Keeper &amp;&amp; </a:t>
            </a:r>
            <a:r>
              <a:rPr lang="en-GB" sz="1200" dirty="0" err="1" smtClean="0"/>
              <a:t>Cost.Value</a:t>
            </a:r>
            <a:r>
              <a:rPr lang="en-GB" sz="1200" dirty="0" smtClean="0"/>
              <a:t> &gt; 80000000)</a:t>
            </a:r>
          </a:p>
          <a:p>
            <a:pPr algn="l"/>
            <a:r>
              <a:rPr lang="en-GB" sz="1200" dirty="0" smtClean="0"/>
              <a:t>    {</a:t>
            </a:r>
          </a:p>
          <a:p>
            <a:pPr algn="l"/>
            <a:r>
              <a:rPr lang="en-GB" sz="1200" dirty="0" smtClean="0"/>
              <a:t>        yield return new </a:t>
            </a:r>
            <a:r>
              <a:rPr lang="en-GB" sz="1200" dirty="0" err="1" smtClean="0"/>
              <a:t>ValidationResult</a:t>
            </a:r>
            <a:r>
              <a:rPr lang="en-GB" sz="1200" dirty="0" smtClean="0"/>
              <a:t>(</a:t>
            </a:r>
          </a:p>
          <a:p>
            <a:pPr algn="l"/>
            <a:r>
              <a:rPr lang="en-GB" sz="1200" dirty="0" smtClean="0"/>
              <a:t>                 "Nobody spends more than £80,000,000 on an outfield player!", </a:t>
            </a:r>
          </a:p>
          <a:p>
            <a:pPr algn="l"/>
            <a:r>
              <a:rPr lang="en-GB" sz="1200" dirty="0" smtClean="0"/>
              <a:t>                  new[] { "Cost" });</a:t>
            </a:r>
          </a:p>
          <a:p>
            <a:pPr algn="l"/>
            <a:r>
              <a:rPr lang="en-GB" sz="1200" dirty="0" smtClean="0"/>
              <a:t>    }</a:t>
            </a:r>
          </a:p>
          <a:p>
            <a:pPr algn="l"/>
            <a:r>
              <a:rPr lang="en-GB" sz="1200" dirty="0" smtClean="0"/>
              <a:t>  }</a:t>
            </a:r>
          </a:p>
          <a:p>
            <a:pPr algn="l"/>
            <a:r>
              <a:rPr lang="en-GB" sz="1200" dirty="0" smtClean="0"/>
              <a:t>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86553" y="5543205"/>
            <a:ext cx="20377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/Models/</a:t>
            </a:r>
            <a:r>
              <a:rPr lang="en-GB" b="1" dirty="0" err="1" smtClean="0">
                <a:solidFill>
                  <a:schemeClr val="tx2"/>
                </a:solidFill>
              </a:rPr>
              <a:t>Player.cs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16635</TotalTime>
  <Words>2486</Words>
  <Application>Microsoft Office PowerPoint</Application>
  <PresentationFormat>On-screen Show (4:3)</PresentationFormat>
  <Paragraphs>546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1_Blends</vt:lpstr>
      <vt:lpstr>Entity Framework POCOs </vt:lpstr>
      <vt:lpstr>Contents</vt:lpstr>
      <vt:lpstr>1. Getting Started with POCOs</vt:lpstr>
      <vt:lpstr>EF Development Strategies</vt:lpstr>
      <vt:lpstr>Example POCO Scenario</vt:lpstr>
      <vt:lpstr>Defining a Team Model Class</vt:lpstr>
      <vt:lpstr>Defining a Player Model Class (1 of 3)</vt:lpstr>
      <vt:lpstr>Defining a Player Model Class (2 of 3)</vt:lpstr>
      <vt:lpstr>Defining a Player Model Class (3 of 3)</vt:lpstr>
      <vt:lpstr>Customizing Mappings</vt:lpstr>
      <vt:lpstr>2. Configuration</vt:lpstr>
      <vt:lpstr>Defining a Data Context Class</vt:lpstr>
      <vt:lpstr>Specifying a Different Database Name</vt:lpstr>
      <vt:lpstr>Specifying a Connection String</vt:lpstr>
      <vt:lpstr>Connection Strings for Existing EDMs</vt:lpstr>
      <vt:lpstr>Configuring a Data Context Object</vt:lpstr>
      <vt:lpstr>Configuring Database Creation Strategy</vt:lpstr>
      <vt:lpstr>3. Working with POCO Objects</vt:lpstr>
      <vt:lpstr>Finding an Entity by its Primary Key</vt:lpstr>
      <vt:lpstr>Finding Entities via LINQ</vt:lpstr>
      <vt:lpstr>Eager Loading vs. Lazy Loading</vt:lpstr>
      <vt:lpstr>Accessing Related Entities</vt:lpstr>
      <vt:lpstr>Adding Entities (1 of 2)</vt:lpstr>
      <vt:lpstr>Adding Entities (2 of 2)</vt:lpstr>
      <vt:lpstr>Tracking Entity Changes (1 of 2)</vt:lpstr>
      <vt:lpstr>Tracking Entity Changes (2 of 2)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474</cp:revision>
  <dcterms:created xsi:type="dcterms:W3CDTF">2002-05-03T12:27:39Z</dcterms:created>
  <dcterms:modified xsi:type="dcterms:W3CDTF">2015-09-03T14:48:01Z</dcterms:modified>
</cp:coreProperties>
</file>