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0"/>
  </p:notesMasterIdLst>
  <p:handoutMasterIdLst>
    <p:handoutMasterId r:id="rId41"/>
  </p:handoutMasterIdLst>
  <p:sldIdLst>
    <p:sldId id="391" r:id="rId2"/>
    <p:sldId id="865" r:id="rId3"/>
    <p:sldId id="906" r:id="rId4"/>
    <p:sldId id="907" r:id="rId5"/>
    <p:sldId id="908" r:id="rId6"/>
    <p:sldId id="911" r:id="rId7"/>
    <p:sldId id="912" r:id="rId8"/>
    <p:sldId id="925" r:id="rId9"/>
    <p:sldId id="924" r:id="rId10"/>
    <p:sldId id="913" r:id="rId11"/>
    <p:sldId id="914" r:id="rId12"/>
    <p:sldId id="915" r:id="rId13"/>
    <p:sldId id="926" r:id="rId14"/>
    <p:sldId id="927" r:id="rId15"/>
    <p:sldId id="928" r:id="rId16"/>
    <p:sldId id="929" r:id="rId17"/>
    <p:sldId id="930" r:id="rId18"/>
    <p:sldId id="931" r:id="rId19"/>
    <p:sldId id="943" r:id="rId20"/>
    <p:sldId id="932" r:id="rId21"/>
    <p:sldId id="933" r:id="rId22"/>
    <p:sldId id="944" r:id="rId23"/>
    <p:sldId id="934" r:id="rId24"/>
    <p:sldId id="945" r:id="rId25"/>
    <p:sldId id="946" r:id="rId26"/>
    <p:sldId id="947" r:id="rId27"/>
    <p:sldId id="935" r:id="rId28"/>
    <p:sldId id="936" r:id="rId29"/>
    <p:sldId id="937" r:id="rId30"/>
    <p:sldId id="938" r:id="rId31"/>
    <p:sldId id="939" r:id="rId32"/>
    <p:sldId id="940" r:id="rId33"/>
    <p:sldId id="941" r:id="rId34"/>
    <p:sldId id="948" r:id="rId35"/>
    <p:sldId id="942" r:id="rId36"/>
    <p:sldId id="949" r:id="rId37"/>
    <p:sldId id="923" r:id="rId38"/>
    <p:sldId id="950" r:id="rId39"/>
  </p:sldIdLst>
  <p:sldSz cx="9144000" cy="6858000" type="screen4x3"/>
  <p:notesSz cx="6854825" cy="9750425"/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CCFF"/>
    <a:srgbClr val="9999FF"/>
    <a:srgbClr val="FFFF00"/>
    <a:srgbClr val="6699FF"/>
    <a:srgbClr val="FFCCCC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7" autoAdjust="0"/>
    <p:restoredTop sz="99879" autoAdjust="0"/>
  </p:normalViewPr>
  <p:slideViewPr>
    <p:cSldViewPr snapToGrid="0" showGuides="1">
      <p:cViewPr varScale="1">
        <p:scale>
          <a:sx n="78" d="100"/>
          <a:sy n="78" d="100"/>
        </p:scale>
        <p:origin x="-84" y="-804"/>
      </p:cViewPr>
      <p:guideLst>
        <p:guide orient="horz"/>
        <p:guide pos="5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50"/>
    </p:cViewPr>
  </p:sorterViewPr>
  <p:notesViewPr>
    <p:cSldViewPr snapToGrid="0" showGuides="1">
      <p:cViewPr>
        <p:scale>
          <a:sx n="60" d="100"/>
          <a:sy n="60" d="100"/>
        </p:scale>
        <p:origin x="-734" y="-149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04850" y="314325"/>
            <a:ext cx="5472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solidFill>
                  <a:schemeClr val="tx2"/>
                </a:solidFill>
                <a:latin typeface="Tahoma" pitchFamily="34" charset="0"/>
              </a:rPr>
              <a:t>Entity Framework – Going Further with Mapping</a:t>
            </a:r>
            <a:endParaRPr lang="en-GB" sz="1000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06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04850" y="314325"/>
            <a:ext cx="54721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Entity Framework – Going Further with Mapping</a:t>
            </a:r>
            <a:endParaRPr lang="en-GB" dirty="0"/>
          </a:p>
        </p:txBody>
      </p:sp>
      <p:sp>
        <p:nvSpPr>
          <p:cNvPr id="532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7ECD4EC2-5CA6-44E6-BA38-105A451F00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346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704850" y="314325"/>
            <a:ext cx="5472113" cy="225425"/>
          </a:xfrm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704850" y="314325"/>
            <a:ext cx="5472113" cy="225425"/>
          </a:xfrm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Entity Framework – Going Further with Mapping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62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706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3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624766"/>
            <a:ext cx="8094095" cy="1360488"/>
          </a:xfrm>
        </p:spPr>
        <p:txBody>
          <a:bodyPr/>
          <a:lstStyle/>
          <a:p>
            <a:pPr eaLnBrk="1" hangingPunct="1"/>
            <a:r>
              <a:rPr lang="en-GB" dirty="0" smtClean="0"/>
              <a:t>Entity Framework</a:t>
            </a:r>
            <a:br>
              <a:rPr lang="en-GB" dirty="0" smtClean="0"/>
            </a:br>
            <a:r>
              <a:rPr lang="en-GB" dirty="0" smtClean="0"/>
              <a:t>Going Further with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 are the entity classes for TPH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Just define a normal inheritance hierarchy!</a:t>
            </a:r>
          </a:p>
          <a:p>
            <a:pPr marL="0" indent="0" eaLnBrk="1" hangingPunct="1">
              <a:buNone/>
            </a:pP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Entity Classes for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048624"/>
            <a:ext cx="8050959" cy="14375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abstract class </a:t>
            </a:r>
            <a:r>
              <a:rPr lang="en-GB" sz="1200" dirty="0" err="1"/>
              <a:t>PersonTph</a:t>
            </a:r>
            <a:endParaRPr lang="en-GB" sz="1200" dirty="0"/>
          </a:p>
          <a:p>
            <a:pPr algn="l"/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PersonTphID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String Name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String Address { get; set; }</a:t>
            </a:r>
          </a:p>
          <a:p>
            <a:pPr algn="l"/>
            <a:r>
              <a:rPr lang="en-GB" sz="1200" dirty="0" smtClean="0"/>
              <a:t>  …</a:t>
            </a:r>
            <a:endParaRPr lang="en-GB" sz="1200" dirty="0"/>
          </a:p>
          <a:p>
            <a:pPr algn="l"/>
            <a:r>
              <a:rPr lang="en-GB" sz="1200" dirty="0"/>
              <a:t>} </a:t>
            </a:r>
            <a:r>
              <a:rPr lang="en-GB" sz="1200" dirty="0" smtClean="0"/>
              <a:t>                                                     </a:t>
            </a:r>
            <a:r>
              <a:rPr lang="en-GB" sz="1200" b="1" dirty="0" err="1" smtClean="0"/>
              <a:t>TablePerHierarchy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PersohTph.cs</a:t>
            </a:r>
            <a:endParaRPr lang="en-GB" sz="12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49" y="3721214"/>
            <a:ext cx="8050959" cy="122797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/>
              <a:t>EmployeeTph</a:t>
            </a:r>
            <a:r>
              <a:rPr lang="en-GB" sz="1200" dirty="0"/>
              <a:t> : </a:t>
            </a:r>
            <a:r>
              <a:rPr lang="en-GB" sz="1200" dirty="0" err="1"/>
              <a:t>PersonTph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 err="1"/>
              <a:t>DateTime</a:t>
            </a:r>
            <a:r>
              <a:rPr lang="en-GB" sz="1200" dirty="0"/>
              <a:t> </a:t>
            </a:r>
            <a:r>
              <a:rPr lang="en-GB" sz="1200" dirty="0" err="1"/>
              <a:t>JoiningDate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decimal Salary { get; set; }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}                                                    </a:t>
            </a:r>
            <a:r>
              <a:rPr lang="en-GB" sz="1200" b="1" dirty="0" err="1" smtClean="0"/>
              <a:t>TablePerHierarchy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EmployeeTph.cs</a:t>
            </a:r>
            <a:endParaRPr lang="en-GB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4548" y="5162550"/>
            <a:ext cx="8050959" cy="122797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 smtClean="0"/>
              <a:t>CustomerTph</a:t>
            </a:r>
            <a:r>
              <a:rPr lang="en-GB" sz="1200" dirty="0" smtClean="0"/>
              <a:t> </a:t>
            </a:r>
            <a:r>
              <a:rPr lang="en-GB" sz="1200" dirty="0"/>
              <a:t>: </a:t>
            </a:r>
            <a:r>
              <a:rPr lang="en-GB" sz="1200" dirty="0" err="1"/>
              <a:t>PersonTph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bool </a:t>
            </a:r>
            <a:r>
              <a:rPr lang="en-GB" sz="1200" dirty="0" err="1"/>
              <a:t>CreditWorthy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NumPurchases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}                                                    </a:t>
            </a:r>
            <a:r>
              <a:rPr lang="en-GB" sz="1200" b="1" dirty="0" err="1" smtClean="0"/>
              <a:t>TablePerHierarchy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CustomerTph.cs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The context class is very straightforward</a:t>
            </a:r>
          </a:p>
          <a:p>
            <a:pPr lvl="1" eaLnBrk="1" hangingPunct="1"/>
            <a:r>
              <a:rPr lang="en-GB" dirty="0" smtClean="0"/>
              <a:t>Contains a single </a:t>
            </a:r>
            <a:r>
              <a:rPr lang="en-GB" dirty="0" err="1" smtClean="0">
                <a:latin typeface="Lucida Console" panose="020B0609040504020204" pitchFamily="49" charset="0"/>
              </a:rPr>
              <a:t>DbSet</a:t>
            </a:r>
            <a:r>
              <a:rPr lang="en-GB" dirty="0" smtClean="0"/>
              <a:t>, for </a:t>
            </a:r>
            <a:r>
              <a:rPr lang="en-GB" dirty="0"/>
              <a:t>the base class </a:t>
            </a:r>
            <a:endParaRPr lang="en-GB" dirty="0" smtClean="0"/>
          </a:p>
          <a:p>
            <a:pPr lvl="1" eaLnBrk="1" hangingPunct="1"/>
            <a:r>
              <a:rPr lang="en-GB" dirty="0" smtClean="0"/>
              <a:t>Doesn't contain </a:t>
            </a:r>
            <a:r>
              <a:rPr lang="en-GB" dirty="0" err="1" smtClean="0">
                <a:latin typeface="Lucida Console" panose="020B0609040504020204" pitchFamily="49" charset="0"/>
              </a:rPr>
              <a:t>DbSet</a:t>
            </a:r>
            <a:r>
              <a:rPr lang="en-GB" dirty="0" err="1" smtClean="0"/>
              <a:t>'s</a:t>
            </a:r>
            <a:r>
              <a:rPr lang="en-GB" dirty="0" smtClean="0"/>
              <a:t> for </a:t>
            </a:r>
            <a:r>
              <a:rPr lang="en-GB" dirty="0"/>
              <a:t>the </a:t>
            </a:r>
            <a:r>
              <a:rPr lang="en-GB" dirty="0" smtClean="0"/>
              <a:t>subclasses – Code First </a:t>
            </a:r>
            <a:r>
              <a:rPr lang="en-GB" dirty="0"/>
              <a:t>will find the </a:t>
            </a:r>
            <a:r>
              <a:rPr lang="en-GB" dirty="0" smtClean="0"/>
              <a:t>subclasses automatically, based </a:t>
            </a:r>
            <a:r>
              <a:rPr lang="en-GB" dirty="0"/>
              <a:t>on </a:t>
            </a:r>
            <a:r>
              <a:rPr lang="en-GB" dirty="0" smtClean="0"/>
              <a:t>"reachability convention" 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Note: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Also see </a:t>
            </a:r>
            <a:r>
              <a:rPr lang="en-GB" dirty="0" err="1" smtClean="0">
                <a:latin typeface="Lucida Console" panose="020B0609040504020204" pitchFamily="49" charset="0"/>
              </a:rPr>
              <a:t>TablePerHierarchy</a:t>
            </a:r>
            <a:r>
              <a:rPr lang="en-GB" dirty="0" smtClean="0">
                <a:latin typeface="Lucida Console" panose="020B0609040504020204" pitchFamily="49" charset="0"/>
              </a:rPr>
              <a:t>/</a:t>
            </a:r>
            <a:r>
              <a:rPr lang="en-GB" dirty="0" err="1" smtClean="0">
                <a:latin typeface="Lucida Console" panose="020B0609040504020204" pitchFamily="49" charset="0"/>
              </a:rPr>
              <a:t>MyInitializerTph.cs</a:t>
            </a:r>
            <a:endParaRPr lang="en-GB" dirty="0" smtClean="0">
              <a:latin typeface="+mj-lt"/>
            </a:endParaRPr>
          </a:p>
          <a:p>
            <a:pPr lvl="1" eaLnBrk="1" hangingPunct="1"/>
            <a:r>
              <a:rPr lang="en-GB" dirty="0">
                <a:latin typeface="+mj-lt"/>
              </a:rPr>
              <a:t>S</a:t>
            </a:r>
            <a:r>
              <a:rPr lang="en-GB" dirty="0" smtClean="0">
                <a:latin typeface="+mj-lt"/>
              </a:rPr>
              <a:t>eeds the database with employee and customer records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</a:t>
            </a:r>
            <a:r>
              <a:rPr lang="en-GB" dirty="0" smtClean="0"/>
              <a:t>Context Class </a:t>
            </a:r>
            <a:r>
              <a:rPr lang="en-GB" dirty="0"/>
              <a:t>for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745854"/>
            <a:ext cx="8050959" cy="90031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class </a:t>
            </a:r>
            <a:r>
              <a:rPr lang="en-GB" sz="1200" dirty="0" err="1"/>
              <a:t>MyContextTph</a:t>
            </a:r>
            <a:r>
              <a:rPr lang="en-GB" sz="1200" dirty="0"/>
              <a:t> : </a:t>
            </a:r>
            <a:r>
              <a:rPr lang="en-GB" sz="1200" dirty="0" err="1"/>
              <a:t>DbContext</a:t>
            </a:r>
            <a:endParaRPr lang="en-GB" sz="1200" dirty="0"/>
          </a:p>
          <a:p>
            <a:pPr algn="l"/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/>
              <a:t>DbSet</a:t>
            </a:r>
            <a:r>
              <a:rPr lang="en-GB" sz="1200" dirty="0"/>
              <a:t>&lt;</a:t>
            </a:r>
            <a:r>
              <a:rPr lang="en-GB" sz="1200" dirty="0" err="1"/>
              <a:t>PersonTph</a:t>
            </a:r>
            <a:r>
              <a:rPr lang="en-GB" sz="1200" dirty="0"/>
              <a:t>&gt; </a:t>
            </a:r>
            <a:r>
              <a:rPr lang="en-GB" sz="1200" dirty="0" err="1"/>
              <a:t>PersonTphs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}                                                   </a:t>
            </a:r>
            <a:r>
              <a:rPr lang="en-GB" sz="1200" b="1" dirty="0" err="1" smtClean="0"/>
              <a:t>TablePerHierarchy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MyContextTph.cs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a polymorphic query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all types of person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Creates </a:t>
            </a:r>
            <a:r>
              <a:rPr lang="en-GB" dirty="0" smtClean="0">
                <a:latin typeface="Lucida Console" panose="020B0609040504020204" pitchFamily="49" charset="0"/>
              </a:rPr>
              <a:t>Employee</a:t>
            </a:r>
            <a:r>
              <a:rPr lang="en-GB" dirty="0" smtClean="0">
                <a:latin typeface="+mj-lt"/>
              </a:rPr>
              <a:t> or </a:t>
            </a:r>
            <a:r>
              <a:rPr lang="en-GB" dirty="0" smtClean="0">
                <a:latin typeface="Lucida Console" panose="020B0609040504020204" pitchFamily="49" charset="0"/>
              </a:rPr>
              <a:t>Customer</a:t>
            </a:r>
            <a:r>
              <a:rPr lang="en-GB" dirty="0" smtClean="0">
                <a:latin typeface="+mj-lt"/>
              </a:rPr>
              <a:t> entities, based on discriminator</a:t>
            </a: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Polymorphic Queries for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23160"/>
            <a:ext cx="8050959" cy="26289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PolymorphicQuery</a:t>
            </a:r>
            <a:r>
              <a:rPr lang="en-GB" sz="1200" dirty="0" smtClean="0"/>
              <a:t>()                   </a:t>
            </a:r>
            <a:r>
              <a:rPr lang="en-GB" sz="1200" b="1" dirty="0" err="1" smtClean="0"/>
              <a:t>TablePerHierarchy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DemoTph.cs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MyContextTph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("Querying all </a:t>
            </a:r>
            <a:r>
              <a:rPr lang="en-GB" sz="1200" dirty="0" err="1"/>
              <a:t>PersonTph's</a:t>
            </a:r>
            <a:r>
              <a:rPr lang="en-GB" sz="1200" dirty="0"/>
              <a:t>, using a polymorphic query...");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b="1" dirty="0" err="1"/>
              <a:t>IQueryable</a:t>
            </a:r>
            <a:r>
              <a:rPr lang="en-GB" sz="1200" b="1" dirty="0"/>
              <a:t>&lt;</a:t>
            </a:r>
            <a:r>
              <a:rPr lang="en-GB" sz="1200" b="1" dirty="0" err="1"/>
              <a:t>PersonTph</a:t>
            </a:r>
            <a:r>
              <a:rPr lang="en-GB" sz="1200" b="1" dirty="0"/>
              <a:t>&gt; query = from p in </a:t>
            </a:r>
            <a:r>
              <a:rPr lang="en-GB" sz="1200" b="1" dirty="0" err="1"/>
              <a:t>context.PersonTphs</a:t>
            </a:r>
            <a:r>
              <a:rPr lang="en-GB" sz="1200" b="1" dirty="0"/>
              <a:t> select p;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dirty="0" err="1"/>
              <a:t>var</a:t>
            </a:r>
            <a:r>
              <a:rPr lang="en-GB" sz="1200" dirty="0"/>
              <a:t> p in query)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(p);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4251960"/>
            <a:ext cx="4967287" cy="248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a non-polymorphic query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 specific type of person, via </a:t>
            </a:r>
            <a:r>
              <a:rPr lang="en-GB" sz="2000" dirty="0" err="1" smtClean="0">
                <a:latin typeface="Lucida Console" panose="020B0609040504020204" pitchFamily="49" charset="0"/>
              </a:rPr>
              <a:t>OfType</a:t>
            </a:r>
            <a:r>
              <a:rPr lang="en-GB" sz="2000" dirty="0" smtClean="0">
                <a:latin typeface="Lucida Console" panose="020B0609040504020204" pitchFamily="49" charset="0"/>
              </a:rPr>
              <a:t>&lt;T&gt;()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Causes a query that switches on the discriminator value</a:t>
            </a: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Non-Polymorphic Queries for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23160"/>
            <a:ext cx="8050959" cy="32004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NonPolymorphicQuery</a:t>
            </a:r>
            <a:r>
              <a:rPr lang="en-GB" sz="1200" dirty="0" smtClean="0"/>
              <a:t>()                </a:t>
            </a:r>
            <a:r>
              <a:rPr lang="en-GB" sz="1200" b="1" dirty="0" err="1" smtClean="0"/>
              <a:t>TablePerHierarchy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DemoTph.cs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MyContextTph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nQuerying</a:t>
            </a:r>
            <a:r>
              <a:rPr lang="en-GB" sz="1200" dirty="0"/>
              <a:t> </a:t>
            </a:r>
            <a:r>
              <a:rPr lang="en-GB" sz="1200" dirty="0" err="1"/>
              <a:t>EmployeeTbh's</a:t>
            </a:r>
            <a:r>
              <a:rPr lang="en-GB" sz="1200" dirty="0"/>
              <a:t>, using a non-polymorphic query...");</a:t>
            </a:r>
          </a:p>
          <a:p>
            <a:pPr algn="l"/>
            <a:r>
              <a:rPr lang="en-GB" sz="1200" dirty="0" smtClean="0"/>
              <a:t>    </a:t>
            </a:r>
            <a:r>
              <a:rPr lang="en-GB" sz="1200" b="1" dirty="0" err="1" smtClean="0"/>
              <a:t>IQueryable</a:t>
            </a:r>
            <a:r>
              <a:rPr lang="en-GB" sz="1200" b="1" dirty="0" smtClean="0"/>
              <a:t>&lt;</a:t>
            </a:r>
            <a:r>
              <a:rPr lang="en-GB" sz="1200" b="1" dirty="0" err="1" smtClean="0"/>
              <a:t>EmployeeTph</a:t>
            </a:r>
            <a:r>
              <a:rPr lang="en-GB" sz="1200" b="1" dirty="0"/>
              <a:t>&gt; </a:t>
            </a:r>
            <a:r>
              <a:rPr lang="en-GB" sz="1200" b="1" dirty="0" err="1"/>
              <a:t>equery</a:t>
            </a:r>
            <a:r>
              <a:rPr lang="en-GB" sz="1200" b="1" dirty="0"/>
              <a:t> = </a:t>
            </a:r>
            <a:endParaRPr lang="en-GB" sz="1200" b="1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</a:t>
            </a:r>
            <a:r>
              <a:rPr lang="en-GB" sz="1200" b="1" dirty="0" smtClean="0"/>
              <a:t>from </a:t>
            </a:r>
            <a:r>
              <a:rPr lang="en-GB" sz="1200" b="1" dirty="0"/>
              <a:t>e in </a:t>
            </a:r>
            <a:r>
              <a:rPr lang="en-GB" sz="1200" b="1" dirty="0" err="1" smtClean="0"/>
              <a:t>context.PersonTphs.OfType</a:t>
            </a:r>
            <a:r>
              <a:rPr lang="en-GB" sz="1200" b="1" dirty="0" smtClean="0"/>
              <a:t>&lt;</a:t>
            </a:r>
            <a:r>
              <a:rPr lang="en-GB" sz="1200" b="1" dirty="0" err="1" smtClean="0"/>
              <a:t>EmployeeTph</a:t>
            </a:r>
            <a:r>
              <a:rPr lang="en-GB" sz="1200" b="1" dirty="0"/>
              <a:t>&gt;() select e;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equery.ToString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e in </a:t>
            </a:r>
            <a:r>
              <a:rPr lang="en-GB" sz="1200" dirty="0" err="1"/>
              <a:t>equery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    " + e);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// Ditto for customers.</a:t>
            </a:r>
          </a:p>
          <a:p>
            <a:pPr algn="l"/>
            <a:r>
              <a:rPr lang="en-GB" sz="1200" dirty="0" smtClean="0"/>
              <a:t>  }</a:t>
            </a:r>
          </a:p>
          <a:p>
            <a:pPr algn="l"/>
            <a:r>
              <a:rPr lang="en-GB" sz="12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17" y="4785360"/>
            <a:ext cx="4505498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4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TPT</a:t>
            </a:r>
          </a:p>
          <a:p>
            <a:pPr eaLnBrk="1" hangingPunct="1"/>
            <a:r>
              <a:rPr lang="en-GB" dirty="0" smtClean="0"/>
              <a:t>Pros and cons of TPT</a:t>
            </a:r>
            <a:endParaRPr lang="en-GB" sz="2400" dirty="0" smtClean="0"/>
          </a:p>
          <a:p>
            <a:pPr eaLnBrk="1" hangingPunct="1"/>
            <a:r>
              <a:rPr lang="en-GB" dirty="0" smtClean="0"/>
              <a:t>Defining entity classes for TPT</a:t>
            </a:r>
          </a:p>
          <a:p>
            <a:pPr eaLnBrk="1" hangingPunct="1"/>
            <a:r>
              <a:rPr lang="en-GB" sz="2400" dirty="0" smtClean="0"/>
              <a:t>Defining a context class for TPT</a:t>
            </a:r>
          </a:p>
          <a:p>
            <a:pPr eaLnBrk="1" hangingPunct="1"/>
            <a:r>
              <a:rPr lang="en-GB" dirty="0"/>
              <a:t>Executing polymorphic queries for </a:t>
            </a:r>
            <a:r>
              <a:rPr lang="en-GB" dirty="0" smtClean="0"/>
              <a:t>TPT</a:t>
            </a:r>
            <a:endParaRPr lang="en-GB" dirty="0"/>
          </a:p>
          <a:p>
            <a:pPr eaLnBrk="1" hangingPunct="1"/>
            <a:r>
              <a:rPr lang="en-GB" dirty="0"/>
              <a:t>Executing non-polymorphic queries for </a:t>
            </a:r>
            <a:r>
              <a:rPr lang="en-GB" dirty="0" smtClean="0"/>
              <a:t>TPT</a:t>
            </a:r>
          </a:p>
          <a:p>
            <a:pPr eaLnBrk="1" hangingPunct="1"/>
            <a:r>
              <a:rPr lang="en-GB" dirty="0" smtClean="0"/>
              <a:t>Polymorphic associations for TPT</a:t>
            </a:r>
            <a:endParaRPr lang="en-GB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3. Table Per Type (TPT)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With TPT, you map every abstract/concrete class that has persistent properties to a separate table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Uses relational FKs to join base-class and sub-class tables together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For the base class:</a:t>
            </a:r>
          </a:p>
          <a:p>
            <a:pPr lvl="1" eaLnBrk="1" hangingPunct="1"/>
            <a:r>
              <a:rPr lang="en-GB" dirty="0" smtClean="0"/>
              <a:t>Define a table that contains the </a:t>
            </a:r>
            <a:r>
              <a:rPr lang="en-GB" dirty="0"/>
              <a:t>common </a:t>
            </a:r>
            <a:r>
              <a:rPr lang="en-GB" dirty="0" smtClean="0"/>
              <a:t>properties</a:t>
            </a:r>
          </a:p>
          <a:p>
            <a:pPr lvl="1" eaLnBrk="1" hangingPunct="1"/>
            <a:r>
              <a:rPr lang="en-GB" dirty="0" smtClean="0"/>
              <a:t>Define a PK column (</a:t>
            </a:r>
            <a:r>
              <a:rPr lang="en-GB" dirty="0"/>
              <a:t>obviously)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For each subclass:</a:t>
            </a:r>
          </a:p>
          <a:p>
            <a:pPr lvl="1" eaLnBrk="1" hangingPunct="1"/>
            <a:r>
              <a:rPr lang="en-GB" dirty="0" smtClean="0"/>
              <a:t>Define a separate table, with properties just for that subclass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Define a PK column, which is also a FK to the base class table (Code First will generate this PK/FK column automatically)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Allows a subclass row to be joined with the appropriate base-class row, to create a subclass entity in memory</a:t>
            </a:r>
          </a:p>
          <a:p>
            <a:pPr lvl="1" eaLnBrk="1" hangingPunct="1"/>
            <a:endParaRPr lang="en-GB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Best performance</a:t>
            </a:r>
          </a:p>
          <a:p>
            <a:pPr lvl="1" eaLnBrk="1" hangingPunct="1"/>
            <a:r>
              <a:rPr lang="en-GB" dirty="0" smtClean="0"/>
              <a:t>The SQL schema is normalized</a:t>
            </a:r>
          </a:p>
          <a:p>
            <a:pPr lvl="1" eaLnBrk="1" hangingPunct="1"/>
            <a:r>
              <a:rPr lang="en-GB" dirty="0" smtClean="0"/>
              <a:t>Schema evolution is straightforward – if you modify the base class, you can just add another property to the base-class table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Easy to add new subclasses</a:t>
            </a:r>
          </a:p>
          <a:p>
            <a:pPr lvl="1" eaLnBrk="1" hangingPunct="1"/>
            <a:r>
              <a:rPr lang="en-GB" dirty="0" smtClean="0"/>
              <a:t>Just add another subclass table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Integrity is better than TPH</a:t>
            </a:r>
          </a:p>
          <a:p>
            <a:pPr lvl="1" eaLnBrk="1" hangingPunct="1"/>
            <a:r>
              <a:rPr lang="en-GB" dirty="0" smtClean="0"/>
              <a:t>No need for null columns everywhere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Pros of TPT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+mj-lt"/>
              </a:rPr>
              <a:t>Slower than TPT</a:t>
            </a:r>
          </a:p>
          <a:p>
            <a:pPr lvl="1" eaLnBrk="1" hangingPunct="1"/>
            <a:r>
              <a:rPr lang="en-GB" dirty="0" smtClean="0"/>
              <a:t>Performance </a:t>
            </a:r>
            <a:r>
              <a:rPr lang="en-GB" dirty="0"/>
              <a:t>can be unacceptable for complex class hierarchies because queries always require a join across many </a:t>
            </a:r>
            <a:r>
              <a:rPr lang="en-GB" dirty="0" smtClean="0"/>
              <a:t>tables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Ad-hoc reporting is quite complex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 of TPT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 are the entity classes for TPT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You must annotate subclasses with </a:t>
            </a:r>
            <a:r>
              <a:rPr lang="en-GB" sz="2000" dirty="0" smtClean="0">
                <a:latin typeface="Lucida Console" panose="020B0609040504020204" pitchFamily="49" charset="0"/>
              </a:rPr>
              <a:t>[Table]</a:t>
            </a:r>
            <a:r>
              <a:rPr lang="en-GB" sz="2000" dirty="0" smtClean="0">
                <a:latin typeface="+mj-lt"/>
              </a:rPr>
              <a:t>, to indicate each subclass maps to a separate table now</a:t>
            </a:r>
          </a:p>
          <a:p>
            <a:pPr marL="0" indent="0" eaLnBrk="1" hangingPunct="1">
              <a:buNone/>
            </a:pP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Entity Classes for TPT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366010"/>
            <a:ext cx="8050959" cy="134874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abstract class </a:t>
            </a:r>
            <a:r>
              <a:rPr lang="en-GB" sz="1200" dirty="0" err="1" smtClean="0"/>
              <a:t>PersonTpt</a:t>
            </a:r>
            <a:endParaRPr lang="en-GB" sz="1200" dirty="0"/>
          </a:p>
          <a:p>
            <a:pPr algn="l"/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 smtClean="0"/>
              <a:t>PersonTptID</a:t>
            </a:r>
            <a:r>
              <a:rPr lang="en-GB" sz="1200" dirty="0" smtClean="0"/>
              <a:t> </a:t>
            </a:r>
            <a:r>
              <a:rPr lang="en-GB" sz="1200" dirty="0"/>
              <a:t>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String Name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String Address { get; set; }</a:t>
            </a:r>
          </a:p>
          <a:p>
            <a:pPr algn="l"/>
            <a:r>
              <a:rPr lang="en-GB" sz="1200" dirty="0" smtClean="0"/>
              <a:t>  …</a:t>
            </a:r>
            <a:endParaRPr lang="en-GB" sz="1200" dirty="0"/>
          </a:p>
          <a:p>
            <a:pPr algn="l"/>
            <a:r>
              <a:rPr lang="en-GB" sz="1200" dirty="0"/>
              <a:t>} </a:t>
            </a:r>
            <a:r>
              <a:rPr lang="en-GB" sz="1200" dirty="0" smtClean="0"/>
              <a:t>                                        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PersonTpt.cs</a:t>
            </a:r>
            <a:endParaRPr lang="en-GB" sz="12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49" y="3873614"/>
            <a:ext cx="8050959" cy="13384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[Table("</a:t>
            </a:r>
            <a:r>
              <a:rPr lang="en-GB" sz="1200" dirty="0" err="1"/>
              <a:t>EmployeesTpt</a:t>
            </a:r>
            <a:r>
              <a:rPr lang="en-GB" sz="1200" dirty="0" smtClean="0"/>
              <a:t>")]</a:t>
            </a:r>
          </a:p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class </a:t>
            </a:r>
            <a:r>
              <a:rPr lang="en-GB" sz="1200" dirty="0" err="1" smtClean="0"/>
              <a:t>EmployeeTpt</a:t>
            </a:r>
            <a:r>
              <a:rPr lang="en-GB" sz="1200" dirty="0" smtClean="0"/>
              <a:t> </a:t>
            </a:r>
            <a:r>
              <a:rPr lang="en-GB" sz="1200" dirty="0"/>
              <a:t>: </a:t>
            </a:r>
            <a:r>
              <a:rPr lang="en-GB" sz="1200" dirty="0" err="1" smtClean="0"/>
              <a:t>PersonTpt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 err="1"/>
              <a:t>DateTime</a:t>
            </a:r>
            <a:r>
              <a:rPr lang="en-GB" sz="1200" dirty="0"/>
              <a:t> </a:t>
            </a:r>
            <a:r>
              <a:rPr lang="en-GB" sz="1200" dirty="0" err="1"/>
              <a:t>JoiningDate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decimal Salary { get; set; }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}                                       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EmployeeTpt.cs</a:t>
            </a:r>
            <a:endParaRPr lang="en-GB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4548" y="5360670"/>
            <a:ext cx="8050959" cy="13384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[Table("</a:t>
            </a:r>
            <a:r>
              <a:rPr lang="en-GB" sz="1200" dirty="0" err="1"/>
              <a:t>CustomersTpt</a:t>
            </a:r>
            <a:r>
              <a:rPr lang="en-GB" sz="1200" dirty="0" smtClean="0"/>
              <a:t>")]</a:t>
            </a:r>
          </a:p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class </a:t>
            </a:r>
            <a:r>
              <a:rPr lang="en-GB" sz="1200" dirty="0" err="1" smtClean="0"/>
              <a:t>CustomerTpt</a:t>
            </a:r>
            <a:r>
              <a:rPr lang="en-GB" sz="1200" dirty="0" smtClean="0"/>
              <a:t> </a:t>
            </a:r>
            <a:r>
              <a:rPr lang="en-GB" sz="1200" dirty="0"/>
              <a:t>: </a:t>
            </a:r>
            <a:r>
              <a:rPr lang="en-GB" sz="1200" dirty="0" err="1" smtClean="0"/>
              <a:t>PersonTpt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bool </a:t>
            </a:r>
            <a:r>
              <a:rPr lang="en-GB" sz="1200" dirty="0" err="1"/>
              <a:t>CreditWorthy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NumPurchases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}                                       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CustomerTpt.cs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229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You can also define polymorphic associations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E.g. a company can keep track of all its employees and customers</a:t>
            </a:r>
          </a:p>
          <a:p>
            <a:pPr lvl="1" eaLnBrk="1" hangingPunct="1"/>
            <a:endParaRPr lang="en-GB" sz="1600" dirty="0">
              <a:latin typeface="+mj-lt"/>
            </a:endParaRPr>
          </a:p>
          <a:p>
            <a:pPr lvl="1" eaLnBrk="1" hangingPunct="1"/>
            <a:endParaRPr lang="en-GB" sz="1600" dirty="0" smtClean="0">
              <a:latin typeface="+mj-lt"/>
            </a:endParaRPr>
          </a:p>
          <a:p>
            <a:pPr lvl="1" eaLnBrk="1" hangingPunct="1"/>
            <a:endParaRPr lang="en-GB" sz="1600" dirty="0">
              <a:latin typeface="+mj-lt"/>
            </a:endParaRPr>
          </a:p>
          <a:p>
            <a:pPr lvl="1" eaLnBrk="1" hangingPunct="1"/>
            <a:endParaRPr lang="en-GB" sz="1600" dirty="0" smtClean="0">
              <a:latin typeface="+mj-lt"/>
            </a:endParaRPr>
          </a:p>
          <a:p>
            <a:pPr lvl="1" eaLnBrk="1" hangingPunct="1"/>
            <a:endParaRPr lang="en-GB" sz="1600" dirty="0">
              <a:latin typeface="+mj-lt"/>
            </a:endParaRPr>
          </a:p>
          <a:p>
            <a:pPr lvl="1" eaLnBrk="1" hangingPunct="1"/>
            <a:endParaRPr lang="en-GB" sz="1600" dirty="0" smtClean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In the database:</a:t>
            </a:r>
          </a:p>
          <a:p>
            <a:pPr lvl="1" eaLnBrk="1" hangingPunct="1"/>
            <a:r>
              <a:rPr lang="en-GB" dirty="0">
                <a:latin typeface="+mj-lt"/>
              </a:rPr>
              <a:t>A</a:t>
            </a:r>
            <a:r>
              <a:rPr lang="en-GB" dirty="0" smtClean="0">
                <a:latin typeface="+mj-lt"/>
              </a:rPr>
              <a:t> row in the </a:t>
            </a:r>
            <a:r>
              <a:rPr lang="en-GB" dirty="0" err="1" smtClean="0">
                <a:latin typeface="Lucida Console" panose="020B0609040504020204" pitchFamily="49" charset="0"/>
              </a:rPr>
              <a:t>CompanyTpt</a:t>
            </a:r>
            <a:r>
              <a:rPr lang="en-GB" dirty="0" smtClean="0">
                <a:latin typeface="+mj-lt"/>
              </a:rPr>
              <a:t> table will have a FK that points to a row in the </a:t>
            </a:r>
            <a:r>
              <a:rPr lang="en-GB" dirty="0" err="1" smtClean="0">
                <a:latin typeface="Lucida Console" panose="020B0609040504020204" pitchFamily="49" charset="0"/>
              </a:rPr>
              <a:t>PersonTpt</a:t>
            </a:r>
            <a:r>
              <a:rPr lang="en-GB" dirty="0" smtClean="0">
                <a:latin typeface="+mj-lt"/>
              </a:rPr>
              <a:t> table…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… which </a:t>
            </a:r>
            <a:r>
              <a:rPr lang="en-GB" dirty="0" smtClean="0"/>
              <a:t>will be joined with a row in either the </a:t>
            </a:r>
            <a:r>
              <a:rPr lang="en-GB" dirty="0" err="1" smtClean="0">
                <a:latin typeface="Lucida Console" panose="020B0609040504020204" pitchFamily="49" charset="0"/>
              </a:rPr>
              <a:t>EmployeeTpt</a:t>
            </a:r>
            <a:r>
              <a:rPr lang="en-GB" dirty="0" smtClean="0"/>
              <a:t> or </a:t>
            </a:r>
            <a:r>
              <a:rPr lang="en-GB" dirty="0" err="1" smtClean="0">
                <a:latin typeface="Lucida Console" panose="020B0609040504020204" pitchFamily="49" charset="0"/>
              </a:rPr>
              <a:t>CompanyTpt</a:t>
            </a:r>
            <a:r>
              <a:rPr lang="en-GB" dirty="0" smtClean="0"/>
              <a:t> table, to represent an employee or customer</a:t>
            </a:r>
            <a:endParaRPr lang="en-GB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Entity Classes for TPT (2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057400"/>
            <a:ext cx="8050959" cy="134874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/>
              <a:t>CompanyTpt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CompanyTptID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string </a:t>
            </a:r>
            <a:r>
              <a:rPr lang="en-GB" sz="1200" dirty="0" err="1"/>
              <a:t>CompanyName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virtual List&lt;</a:t>
            </a:r>
            <a:r>
              <a:rPr lang="en-GB" sz="1200" dirty="0" err="1"/>
              <a:t>PersonTpt</a:t>
            </a:r>
            <a:r>
              <a:rPr lang="en-GB" sz="1200" dirty="0"/>
              <a:t>&gt; </a:t>
            </a:r>
            <a:r>
              <a:rPr lang="en-GB" sz="1200" dirty="0" err="1"/>
              <a:t>KnownPeople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…</a:t>
            </a:r>
          </a:p>
          <a:p>
            <a:pPr algn="l"/>
            <a:r>
              <a:rPr lang="en-GB" sz="1200" dirty="0" smtClean="0"/>
              <a:t>}                                        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CompanyTpt.cs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227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Mapping scenarios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Table Per Hierarchy (TPH)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/>
              <a:t>Table Per </a:t>
            </a:r>
            <a:r>
              <a:rPr lang="en-GB" dirty="0" smtClean="0"/>
              <a:t>Type </a:t>
            </a:r>
            <a:r>
              <a:rPr lang="en-GB" dirty="0"/>
              <a:t>(</a:t>
            </a:r>
            <a:r>
              <a:rPr lang="en-GB" dirty="0" smtClean="0"/>
              <a:t>TPT)</a:t>
            </a:r>
            <a:endParaRPr lang="en-GB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dirty="0"/>
              <a:t>Table Per </a:t>
            </a:r>
            <a:r>
              <a:rPr lang="en-GB" dirty="0" smtClean="0"/>
              <a:t>Concrete Type (TPC)</a:t>
            </a:r>
            <a:endParaRPr lang="en-GB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8EFC3F9-BFF2-4E12-AB3B-C3AFDB334189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063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1pPr>
              <a:lvl2pPr marL="126365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lvl="1" algn="l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 folder:  </a:t>
              </a:r>
            </a:p>
            <a:p>
              <a:pPr lvl="1" algn="l"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Demos-D-</a:t>
              </a:r>
              <a:r>
                <a:rPr lang="en-GB" sz="2000" b="1" dirty="0" err="1" smtClean="0">
                  <a:solidFill>
                    <a:schemeClr val="tx2"/>
                  </a:solidFill>
                  <a:latin typeface="Lucida Console" pitchFamily="49" charset="0"/>
                  <a:sym typeface="Wingdings" pitchFamily="2" charset="2"/>
                </a:rPr>
                <a:t>EFMapping</a:t>
              </a:r>
              <a:endParaRPr lang="en-US" sz="2000" b="1" dirty="0">
                <a:latin typeface="Lucida Console" pitchFamily="49" charset="0"/>
              </a:endParaRPr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The context class is basically the same as for TPH</a:t>
            </a:r>
          </a:p>
          <a:p>
            <a:pPr lvl="1" eaLnBrk="1" hangingPunct="1"/>
            <a:r>
              <a:rPr lang="en-GB" dirty="0" smtClean="0"/>
              <a:t>Only define a </a:t>
            </a:r>
            <a:r>
              <a:rPr lang="en-GB" dirty="0" err="1" smtClean="0">
                <a:latin typeface="Lucida Console" panose="020B0609040504020204" pitchFamily="49" charset="0"/>
              </a:rPr>
              <a:t>DbSet</a:t>
            </a:r>
            <a:r>
              <a:rPr lang="en-GB" dirty="0" smtClean="0"/>
              <a:t> for the base class, not for subclasses </a:t>
            </a:r>
          </a:p>
          <a:p>
            <a:pPr lvl="1" eaLnBrk="1" hangingPunct="1"/>
            <a:r>
              <a:rPr lang="en-GB" dirty="0" smtClean="0"/>
              <a:t>Note, we've also defined a </a:t>
            </a:r>
            <a:r>
              <a:rPr lang="en-GB" dirty="0" err="1" smtClean="0">
                <a:latin typeface="Lucida Console" panose="020B0609040504020204" pitchFamily="49" charset="0"/>
              </a:rPr>
              <a:t>DbSet</a:t>
            </a:r>
            <a:r>
              <a:rPr lang="en-GB" dirty="0" smtClean="0"/>
              <a:t> for our "company" entity too in this example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Note: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Also see </a:t>
            </a:r>
            <a:r>
              <a:rPr lang="en-GB" dirty="0" err="1" smtClean="0">
                <a:latin typeface="Lucida Console" panose="020B0609040504020204" pitchFamily="49" charset="0"/>
              </a:rPr>
              <a:t>TablePerType</a:t>
            </a:r>
            <a:r>
              <a:rPr lang="en-GB" dirty="0" smtClean="0">
                <a:latin typeface="Lucida Console" panose="020B0609040504020204" pitchFamily="49" charset="0"/>
              </a:rPr>
              <a:t>/</a:t>
            </a:r>
            <a:r>
              <a:rPr lang="en-GB" dirty="0" err="1" smtClean="0">
                <a:latin typeface="Lucida Console" panose="020B0609040504020204" pitchFamily="49" charset="0"/>
              </a:rPr>
              <a:t>MyInitializerTpt.cs</a:t>
            </a:r>
            <a:endParaRPr lang="en-GB" dirty="0" smtClean="0">
              <a:latin typeface="+mj-lt"/>
            </a:endParaRPr>
          </a:p>
          <a:p>
            <a:pPr lvl="1" eaLnBrk="1" hangingPunct="1"/>
            <a:r>
              <a:rPr lang="en-GB" dirty="0">
                <a:latin typeface="+mj-lt"/>
              </a:rPr>
              <a:t>S</a:t>
            </a:r>
            <a:r>
              <a:rPr lang="en-GB" dirty="0" smtClean="0">
                <a:latin typeface="+mj-lt"/>
              </a:rPr>
              <a:t>eeds database with employee, customer, and company records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</a:t>
            </a:r>
            <a:r>
              <a:rPr lang="en-GB" dirty="0" smtClean="0"/>
              <a:t>Context Class </a:t>
            </a:r>
            <a:r>
              <a:rPr lang="en-GB" dirty="0"/>
              <a:t>for </a:t>
            </a:r>
            <a:r>
              <a:rPr lang="en-GB" dirty="0" smtClean="0"/>
              <a:t>TPT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745854"/>
            <a:ext cx="8050959" cy="108319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/>
              <a:t>MyContextTpt</a:t>
            </a:r>
            <a:r>
              <a:rPr lang="en-GB" sz="1200" dirty="0"/>
              <a:t> : </a:t>
            </a:r>
            <a:r>
              <a:rPr lang="en-GB" sz="1200" dirty="0" err="1"/>
              <a:t>DbContext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 err="1"/>
              <a:t>DbSet</a:t>
            </a:r>
            <a:r>
              <a:rPr lang="en-GB" sz="1200" dirty="0"/>
              <a:t>&lt;</a:t>
            </a:r>
            <a:r>
              <a:rPr lang="en-GB" sz="1200" dirty="0" err="1"/>
              <a:t>PersonTpt</a:t>
            </a:r>
            <a:r>
              <a:rPr lang="en-GB" sz="1200" dirty="0"/>
              <a:t>&gt; </a:t>
            </a:r>
            <a:r>
              <a:rPr lang="en-GB" sz="1200" dirty="0" err="1"/>
              <a:t>PersonTpts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 err="1"/>
              <a:t>DbSet</a:t>
            </a:r>
            <a:r>
              <a:rPr lang="en-GB" sz="1200" dirty="0"/>
              <a:t>&lt;</a:t>
            </a:r>
            <a:r>
              <a:rPr lang="en-GB" sz="1200" dirty="0" err="1"/>
              <a:t>CompanyTpt</a:t>
            </a:r>
            <a:r>
              <a:rPr lang="en-GB" sz="1200" dirty="0"/>
              <a:t>&gt; </a:t>
            </a:r>
            <a:r>
              <a:rPr lang="en-GB" sz="1200" dirty="0" err="1"/>
              <a:t>CompanyTpts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}</a:t>
            </a:r>
            <a:r>
              <a:rPr lang="en-GB" sz="1200" dirty="0" smtClean="0"/>
              <a:t>                                      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MyContextTpt.cs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7101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a polymorphic query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all types of person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Creates </a:t>
            </a:r>
            <a:r>
              <a:rPr lang="en-GB" dirty="0" smtClean="0">
                <a:latin typeface="Lucida Console" panose="020B0609040504020204" pitchFamily="49" charset="0"/>
              </a:rPr>
              <a:t>Employee</a:t>
            </a:r>
            <a:r>
              <a:rPr lang="en-GB" dirty="0" smtClean="0">
                <a:latin typeface="+mj-lt"/>
              </a:rPr>
              <a:t> or </a:t>
            </a:r>
            <a:r>
              <a:rPr lang="en-GB" dirty="0" smtClean="0">
                <a:latin typeface="Lucida Console" panose="020B0609040504020204" pitchFamily="49" charset="0"/>
              </a:rPr>
              <a:t>Customer</a:t>
            </a:r>
            <a:r>
              <a:rPr lang="en-GB" dirty="0" smtClean="0">
                <a:latin typeface="+mj-lt"/>
              </a:rPr>
              <a:t> entities, using joins and unions</a:t>
            </a: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See next slide for the generated SQL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Polymorphic Queries for TPT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23160"/>
            <a:ext cx="8050959" cy="26289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PolymorphicQuery</a:t>
            </a:r>
            <a:r>
              <a:rPr lang="en-GB" sz="1200" dirty="0" smtClean="0"/>
              <a:t>()      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DemoTpt.cs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 smtClean="0"/>
              <a:t>  {</a:t>
            </a:r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("Querying all </a:t>
            </a:r>
            <a:r>
              <a:rPr lang="en-GB" sz="1200" dirty="0" err="1"/>
              <a:t>PersonTpt's</a:t>
            </a:r>
            <a:r>
              <a:rPr lang="en-GB" sz="1200" dirty="0"/>
              <a:t>, using a polymorphic query...");</a:t>
            </a:r>
          </a:p>
          <a:p>
            <a:pPr algn="l"/>
            <a:r>
              <a:rPr lang="en-GB" sz="1200" dirty="0"/>
              <a:t>    </a:t>
            </a:r>
            <a:r>
              <a:rPr lang="en-GB" sz="1200" b="1" dirty="0" err="1"/>
              <a:t>IQueryable</a:t>
            </a:r>
            <a:r>
              <a:rPr lang="en-GB" sz="1200" b="1" dirty="0"/>
              <a:t>&lt;</a:t>
            </a:r>
            <a:r>
              <a:rPr lang="en-GB" sz="1200" b="1" dirty="0" err="1"/>
              <a:t>PersonTpt</a:t>
            </a:r>
            <a:r>
              <a:rPr lang="en-GB" sz="1200" b="1" dirty="0"/>
              <a:t>&gt; query = from p in </a:t>
            </a:r>
            <a:r>
              <a:rPr lang="en-GB" sz="1200" b="1" dirty="0" err="1"/>
              <a:t>context.PersonTpts</a:t>
            </a:r>
            <a:r>
              <a:rPr lang="en-GB" sz="1200" b="1" dirty="0"/>
              <a:t> select p;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dirty="0" err="1"/>
              <a:t>var</a:t>
            </a:r>
            <a:r>
              <a:rPr lang="en-GB" sz="1200" dirty="0"/>
              <a:t> p in query)</a:t>
            </a:r>
          </a:p>
          <a:p>
            <a:pPr algn="l"/>
            <a:r>
              <a:rPr lang="en-GB" sz="1200" dirty="0"/>
              <a:t>    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    " + p);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}  </a:t>
            </a:r>
            <a:endParaRPr lang="en-GB" sz="1200" dirty="0"/>
          </a:p>
          <a:p>
            <a:pPr algn="l"/>
            <a:r>
              <a:rPr lang="en-GB" sz="1200" dirty="0" smtClean="0"/>
              <a:t>  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40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the SQL and output for the polymorphic query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Polymorphic Queries for TPT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22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30375"/>
            <a:ext cx="789305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3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a non-polymorphic query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 specific type of person, via </a:t>
            </a:r>
            <a:r>
              <a:rPr lang="en-GB" sz="2000" dirty="0" err="1" smtClean="0">
                <a:latin typeface="Lucida Console" panose="020B0609040504020204" pitchFamily="49" charset="0"/>
              </a:rPr>
              <a:t>OfType</a:t>
            </a:r>
            <a:r>
              <a:rPr lang="en-GB" sz="2000" dirty="0" smtClean="0">
                <a:latin typeface="Lucida Console" panose="020B0609040504020204" pitchFamily="49" charset="0"/>
              </a:rPr>
              <a:t>&lt;T&gt;()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Causes a query that switches on the discriminator value</a:t>
            </a: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/>
              <a:t>See next slide for the generated SQL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Non-Polymorphic Queries for TPT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23160"/>
            <a:ext cx="8050959" cy="32004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NonPolymorphicQuery</a:t>
            </a:r>
            <a:r>
              <a:rPr lang="en-GB" sz="1200" dirty="0" smtClean="0"/>
              <a:t>()                    </a:t>
            </a:r>
            <a:r>
              <a:rPr lang="en-GB" sz="1200" b="1" dirty="0" err="1" smtClean="0"/>
              <a:t>TablePerTable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DemoTpt.cs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nQuerying</a:t>
            </a:r>
            <a:r>
              <a:rPr lang="en-GB" sz="1200" dirty="0"/>
              <a:t> </a:t>
            </a:r>
            <a:r>
              <a:rPr lang="en-GB" sz="1200" dirty="0" err="1"/>
              <a:t>EmployeeTpt's</a:t>
            </a:r>
            <a:r>
              <a:rPr lang="en-GB" sz="1200" dirty="0"/>
              <a:t>, using a non-polymorphic query...");</a:t>
            </a:r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</a:t>
            </a:r>
            <a:r>
              <a:rPr lang="en-GB" sz="1200" b="1" dirty="0" err="1"/>
              <a:t>IQueryable</a:t>
            </a:r>
            <a:r>
              <a:rPr lang="en-GB" sz="1200" b="1" dirty="0"/>
              <a:t>&lt;</a:t>
            </a:r>
            <a:r>
              <a:rPr lang="en-GB" sz="1200" b="1" dirty="0" err="1"/>
              <a:t>EmployeeTpt</a:t>
            </a:r>
            <a:r>
              <a:rPr lang="en-GB" sz="1200" b="1" dirty="0"/>
              <a:t>&gt; </a:t>
            </a:r>
            <a:r>
              <a:rPr lang="en-GB" sz="1200" b="1" dirty="0" err="1"/>
              <a:t>equery</a:t>
            </a:r>
            <a:r>
              <a:rPr lang="en-GB" sz="1200" b="1" dirty="0"/>
              <a:t> = </a:t>
            </a:r>
            <a:endParaRPr lang="en-GB" sz="1200" b="1" dirty="0" smtClean="0"/>
          </a:p>
          <a:p>
            <a:pPr algn="l"/>
            <a:r>
              <a:rPr lang="en-GB" sz="1200" b="1" dirty="0"/>
              <a:t> </a:t>
            </a:r>
            <a:r>
              <a:rPr lang="en-GB" sz="1200" b="1" dirty="0" smtClean="0"/>
              <a:t>               from </a:t>
            </a:r>
            <a:r>
              <a:rPr lang="en-GB" sz="1200" b="1" dirty="0"/>
              <a:t>e in </a:t>
            </a:r>
            <a:r>
              <a:rPr lang="en-GB" sz="1200" b="1" dirty="0" err="1"/>
              <a:t>context.PersonTpts.OfType</a:t>
            </a:r>
            <a:r>
              <a:rPr lang="en-GB" sz="1200" b="1" dirty="0"/>
              <a:t>&lt;</a:t>
            </a:r>
            <a:r>
              <a:rPr lang="en-GB" sz="1200" b="1" dirty="0" err="1"/>
              <a:t>EmployeeTpt</a:t>
            </a:r>
            <a:r>
              <a:rPr lang="en-GB" sz="1200" b="1" dirty="0"/>
              <a:t>&gt;() select e;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equery.ToString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dirty="0" err="1"/>
              <a:t>var</a:t>
            </a:r>
            <a:r>
              <a:rPr lang="en-GB" sz="1200" dirty="0"/>
              <a:t> e in </a:t>
            </a:r>
            <a:r>
              <a:rPr lang="en-GB" sz="1200" dirty="0" err="1"/>
              <a:t>equery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    " + e);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// Ditto for </a:t>
            </a:r>
            <a:r>
              <a:rPr lang="en-GB" sz="1200" dirty="0" err="1" smtClean="0"/>
              <a:t>CustomerTpt's</a:t>
            </a:r>
            <a:r>
              <a:rPr lang="en-GB" sz="1200" dirty="0" smtClean="0"/>
              <a:t> …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1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SQL and output for the </a:t>
            </a:r>
            <a:r>
              <a:rPr lang="en-GB" dirty="0" smtClean="0"/>
              <a:t>non-polymorphic </a:t>
            </a:r>
            <a:r>
              <a:rPr lang="en-GB" dirty="0"/>
              <a:t>query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Non-Polymorphic Queries for TPT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24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4" y="1762124"/>
            <a:ext cx="8333169" cy="436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6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traversing a polymorphic association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all the employees and customers for a company</a:t>
            </a: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See next slide for the generated SQL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Polymorphic Associations for TPT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057400"/>
            <a:ext cx="8050959" cy="356616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 smtClean="0"/>
              <a:t>PolymorphicAssociation</a:t>
            </a:r>
            <a:r>
              <a:rPr lang="en-GB" sz="1200" dirty="0" smtClean="0"/>
              <a:t>()                  </a:t>
            </a:r>
            <a:r>
              <a:rPr lang="en-GB" sz="1200" b="1" dirty="0" err="1" smtClean="0"/>
              <a:t>TablePerType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DemoTpt.cs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MyContextTpt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 smtClean="0"/>
              <a:t>  {</a:t>
            </a:r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nQuerying</a:t>
            </a:r>
            <a:r>
              <a:rPr lang="en-GB" sz="1200" dirty="0"/>
              <a:t> all </a:t>
            </a:r>
            <a:r>
              <a:rPr lang="en-GB" sz="1200" dirty="0" err="1"/>
              <a:t>CompanyTpt's</a:t>
            </a:r>
            <a:r>
              <a:rPr lang="en-GB" sz="1200" dirty="0"/>
              <a:t> and their known people...");</a:t>
            </a:r>
          </a:p>
          <a:p>
            <a:pPr algn="l"/>
            <a:r>
              <a:rPr lang="en-GB" sz="1200" b="1" dirty="0"/>
              <a:t>    </a:t>
            </a:r>
            <a:r>
              <a:rPr lang="en-GB" sz="1200" b="1" dirty="0" err="1"/>
              <a:t>IQueryable</a:t>
            </a:r>
            <a:r>
              <a:rPr lang="en-GB" sz="1200" b="1" dirty="0"/>
              <a:t>&lt;</a:t>
            </a:r>
            <a:r>
              <a:rPr lang="en-GB" sz="1200" b="1" dirty="0" err="1"/>
              <a:t>CompanyTpt</a:t>
            </a:r>
            <a:r>
              <a:rPr lang="en-GB" sz="1200" b="1" dirty="0"/>
              <a:t>&gt; query = from co in </a:t>
            </a:r>
            <a:r>
              <a:rPr lang="en-GB" sz="1200" b="1" dirty="0" err="1"/>
              <a:t>context.CompanyTpts</a:t>
            </a:r>
            <a:r>
              <a:rPr lang="en-GB" sz="1200" b="1" dirty="0"/>
              <a:t> select co;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dirty="0" err="1"/>
              <a:t>var</a:t>
            </a:r>
            <a:r>
              <a:rPr lang="en-GB" sz="1200" dirty="0"/>
              <a:t> co in query)</a:t>
            </a:r>
          </a:p>
          <a:p>
            <a:pPr algn="l"/>
            <a:r>
              <a:rPr lang="en-GB" sz="1200" dirty="0"/>
              <a:t>    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  </a:t>
            </a:r>
            <a:r>
              <a:rPr lang="en-GB" sz="1200" dirty="0" err="1"/>
              <a:t>Console.WriteLine</a:t>
            </a:r>
            <a:r>
              <a:rPr lang="en-GB" sz="1200" dirty="0"/>
              <a:t>("Company {0} has {1} known people:", </a:t>
            </a:r>
            <a:r>
              <a:rPr lang="en-GB" sz="1200" dirty="0" err="1"/>
              <a:t>co.CompanyName</a:t>
            </a:r>
            <a:r>
              <a:rPr lang="en-GB" sz="1200" dirty="0"/>
              <a:t>, </a:t>
            </a:r>
            <a:endParaRPr lang="en-GB" sz="1200" dirty="0" smtClean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                                                       </a:t>
            </a:r>
            <a:r>
              <a:rPr lang="en-GB" sz="1200" dirty="0" err="1" smtClean="0"/>
              <a:t>co.KnownPeople.Count</a:t>
            </a:r>
            <a:r>
              <a:rPr lang="en-GB" sz="1200" dirty="0"/>
              <a:t>);</a:t>
            </a:r>
          </a:p>
          <a:p>
            <a:pPr algn="l"/>
            <a:r>
              <a:rPr lang="en-GB" sz="1200" dirty="0" smtClean="0"/>
              <a:t>    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b="1" dirty="0" err="1"/>
              <a:t>var</a:t>
            </a:r>
            <a:r>
              <a:rPr lang="en-GB" sz="1200" b="1" dirty="0"/>
              <a:t> p in </a:t>
            </a:r>
            <a:r>
              <a:rPr lang="en-GB" sz="1200" b="1" dirty="0" err="1"/>
              <a:t>co.KnownPeople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 smtClean="0"/>
              <a:t>    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      </a:t>
            </a:r>
            <a:r>
              <a:rPr lang="en-GB" sz="1200" dirty="0" err="1"/>
              <a:t>Console.WriteLine</a:t>
            </a:r>
            <a:r>
              <a:rPr lang="en-GB" sz="1200" dirty="0"/>
              <a:t>("    " + p</a:t>
            </a:r>
            <a:r>
              <a:rPr lang="en-GB" sz="1200" dirty="0" smtClean="0"/>
              <a:t>);   // This will be an employee or customer!</a:t>
            </a:r>
            <a:endParaRPr lang="en-GB" sz="1200" dirty="0"/>
          </a:p>
          <a:p>
            <a:pPr algn="l"/>
            <a:r>
              <a:rPr lang="en-GB" sz="1200" dirty="0" smtClean="0"/>
              <a:t>    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   }</a:t>
            </a:r>
          </a:p>
          <a:p>
            <a:pPr algn="l"/>
            <a:r>
              <a:rPr lang="en-GB" sz="1200" dirty="0" smtClean="0"/>
              <a:t>  }</a:t>
            </a:r>
            <a:endParaRPr lang="en-GB" sz="1200" dirty="0"/>
          </a:p>
          <a:p>
            <a:pPr algn="l"/>
            <a:r>
              <a:rPr lang="en-GB" sz="1200" dirty="0" smtClean="0"/>
              <a:t>}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518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the SQL and output for the polymorphic association query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Polymorphic Associations for TPT </a:t>
            </a:r>
            <a:r>
              <a:rPr lang="en-GB" dirty="0" smtClean="0"/>
              <a:t>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26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30" y="2122342"/>
            <a:ext cx="6845618" cy="288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7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TPC</a:t>
            </a:r>
          </a:p>
          <a:p>
            <a:pPr eaLnBrk="1" hangingPunct="1"/>
            <a:r>
              <a:rPr lang="en-GB" dirty="0" smtClean="0"/>
              <a:t>Pros and cons of TPC</a:t>
            </a:r>
            <a:endParaRPr lang="en-GB" sz="2400" dirty="0" smtClean="0"/>
          </a:p>
          <a:p>
            <a:pPr eaLnBrk="1" hangingPunct="1"/>
            <a:r>
              <a:rPr lang="en-GB" dirty="0" smtClean="0"/>
              <a:t>Defining entity classes for TPC</a:t>
            </a:r>
          </a:p>
          <a:p>
            <a:pPr eaLnBrk="1" hangingPunct="1"/>
            <a:r>
              <a:rPr lang="en-GB" sz="2400" dirty="0" smtClean="0"/>
              <a:t>Defining a context class for TPC</a:t>
            </a:r>
          </a:p>
          <a:p>
            <a:pPr eaLnBrk="1" hangingPunct="1"/>
            <a:r>
              <a:rPr lang="en-GB" dirty="0"/>
              <a:t>Executing polymorphic queries </a:t>
            </a:r>
            <a:r>
              <a:rPr lang="en-GB"/>
              <a:t>for </a:t>
            </a:r>
            <a:r>
              <a:rPr lang="en-GB" smtClean="0"/>
              <a:t>TPC</a:t>
            </a:r>
            <a:endParaRPr lang="en-GB" dirty="0"/>
          </a:p>
          <a:p>
            <a:pPr eaLnBrk="1" hangingPunct="1"/>
            <a:r>
              <a:rPr lang="en-GB" dirty="0"/>
              <a:t>Executing non-polymorphic queries for </a:t>
            </a:r>
            <a:r>
              <a:rPr lang="en-GB" dirty="0" smtClean="0"/>
              <a:t>TPC</a:t>
            </a:r>
            <a:endParaRPr lang="en-GB" dirty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4. Table Per Concrete Type (TPC)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You define exactly one table for each non-abstract class</a:t>
            </a:r>
          </a:p>
          <a:p>
            <a:pPr lvl="1" eaLnBrk="1" hangingPunct="1"/>
            <a:r>
              <a:rPr lang="en-GB" dirty="0" smtClean="0"/>
              <a:t>All properties of the class, including inherited properties, are mapped to properties of a specific table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How does it work?</a:t>
            </a:r>
          </a:p>
          <a:p>
            <a:pPr lvl="1" eaLnBrk="1" hangingPunct="1"/>
            <a:r>
              <a:rPr lang="en-GB" dirty="0" smtClean="0"/>
              <a:t>The properties of the base class appear explicitly in each subclass table (i.e. there is duplication of columns across tables)</a:t>
            </a:r>
          </a:p>
          <a:p>
            <a:pPr lvl="1" eaLnBrk="1" hangingPunct="1"/>
            <a:r>
              <a:rPr lang="en-GB" dirty="0" smtClean="0"/>
              <a:t>Each subclass is completely represented by its own single table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Note, there is no SQL relationship between base classes or subclasses</a:t>
            </a:r>
          </a:p>
          <a:p>
            <a:pPr lvl="1" eaLnBrk="1" hangingPunct="1"/>
            <a:r>
              <a:rPr lang="en-GB" dirty="0" smtClean="0"/>
              <a:t>No FKs!</a:t>
            </a:r>
            <a:endParaRPr lang="en-GB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Relatively good performance</a:t>
            </a:r>
          </a:p>
          <a:p>
            <a:pPr lvl="1" eaLnBrk="1" hangingPunct="1"/>
            <a:r>
              <a:rPr lang="en-GB" dirty="0" smtClean="0"/>
              <a:t>If you execute a polymorphic query, a UNION occurs to get rows from each subclass table</a:t>
            </a:r>
          </a:p>
          <a:p>
            <a:pPr lvl="1" eaLnBrk="1" hangingPunct="1"/>
            <a:r>
              <a:rPr lang="en-GB" dirty="0" smtClean="0"/>
              <a:t>UNIONs are faster than JOINs, so TPC is faster than TPT</a:t>
            </a:r>
          </a:p>
          <a:p>
            <a:pPr lvl="1" eaLnBrk="1" hangingPunct="1"/>
            <a:endParaRPr lang="en-GB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Pros of TPC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</a:t>
            </a:r>
          </a:p>
          <a:p>
            <a:pPr eaLnBrk="1" hangingPunct="1"/>
            <a:r>
              <a:rPr lang="en-GB" sz="2400" dirty="0" smtClean="0"/>
              <a:t>Scenario</a:t>
            </a: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Mapping Scenarios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+mj-lt"/>
              </a:rPr>
              <a:t>Polymorphic associations don't work</a:t>
            </a:r>
          </a:p>
          <a:p>
            <a:pPr lvl="1" eaLnBrk="1" hangingPunct="1"/>
            <a:r>
              <a:rPr lang="en-GB" dirty="0" smtClean="0"/>
              <a:t>In </a:t>
            </a:r>
            <a:r>
              <a:rPr lang="en-GB" dirty="0"/>
              <a:t>the database, associations are represented as </a:t>
            </a:r>
            <a:r>
              <a:rPr lang="en-GB" dirty="0" smtClean="0"/>
              <a:t>FK relationships… </a:t>
            </a:r>
          </a:p>
          <a:p>
            <a:pPr lvl="1" eaLnBrk="1" hangingPunct="1"/>
            <a:r>
              <a:rPr lang="en-GB" dirty="0" smtClean="0"/>
              <a:t>But in TPC, the </a:t>
            </a:r>
            <a:r>
              <a:rPr lang="en-GB" dirty="0"/>
              <a:t>subclasses are all mapped to different </a:t>
            </a:r>
            <a:r>
              <a:rPr lang="en-GB" dirty="0" smtClean="0"/>
              <a:t>tables…</a:t>
            </a:r>
          </a:p>
          <a:p>
            <a:pPr lvl="1" eaLnBrk="1" hangingPunct="1"/>
            <a:r>
              <a:rPr lang="en-GB" dirty="0" smtClean="0"/>
              <a:t>So </a:t>
            </a:r>
            <a:r>
              <a:rPr lang="en-GB" dirty="0"/>
              <a:t>a polymorphic association to their base class </a:t>
            </a:r>
            <a:r>
              <a:rPr lang="en-GB" dirty="0" smtClean="0"/>
              <a:t>can't be </a:t>
            </a:r>
            <a:r>
              <a:rPr lang="en-GB" dirty="0"/>
              <a:t>represented as a simple </a:t>
            </a:r>
            <a:r>
              <a:rPr lang="en-GB" dirty="0" smtClean="0"/>
              <a:t>FK relationship</a:t>
            </a:r>
          </a:p>
          <a:p>
            <a:pPr lvl="2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/>
              <a:t>Schema evolution is complex</a:t>
            </a:r>
            <a:endParaRPr lang="en-GB" dirty="0"/>
          </a:p>
          <a:p>
            <a:pPr lvl="1" eaLnBrk="1" hangingPunct="1"/>
            <a:r>
              <a:rPr lang="en-GB" dirty="0" smtClean="0"/>
              <a:t>Several </a:t>
            </a:r>
            <a:r>
              <a:rPr lang="en-GB" dirty="0"/>
              <a:t>different columns, of different tables, share exactly the same </a:t>
            </a:r>
            <a:r>
              <a:rPr lang="en-GB" dirty="0" smtClean="0"/>
              <a:t>semantics</a:t>
            </a:r>
          </a:p>
          <a:p>
            <a:pPr lvl="1" eaLnBrk="1" hangingPunct="1"/>
            <a:r>
              <a:rPr lang="en-GB" dirty="0" smtClean="0"/>
              <a:t>So if you change a base </a:t>
            </a:r>
            <a:r>
              <a:rPr lang="en-GB" dirty="0"/>
              <a:t>class </a:t>
            </a:r>
            <a:r>
              <a:rPr lang="en-GB" dirty="0" smtClean="0"/>
              <a:t>property, you must ripple the change through all subclass tables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PK management is tricky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You must ensure each row in every table has a different PK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E.g. employee PKs must be different to customer PKs, etc.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 of TPC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 are the entity classes for TPC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Just like TPT, we need a separate table for each subclass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Now though, we must suppress automatic generation of PKs in the base class – instead, each subclass instance must set its PK manually, to ensure each row in each table has a different PK!</a:t>
            </a:r>
            <a:endParaRPr lang="en-GB" sz="2000" dirty="0" smtClean="0">
              <a:latin typeface="+mj-lt"/>
            </a:endParaRPr>
          </a:p>
          <a:p>
            <a:pPr marL="0" indent="0" eaLnBrk="1" hangingPunct="1">
              <a:buNone/>
            </a:pP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Defining Entity Classes for TPC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994660"/>
            <a:ext cx="8050959" cy="154305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GB" sz="1200" dirty="0" smtClean="0"/>
              <a:t>public </a:t>
            </a:r>
            <a:r>
              <a:rPr lang="en-GB" sz="1200" dirty="0"/>
              <a:t>abstract class </a:t>
            </a:r>
            <a:r>
              <a:rPr lang="en-GB" sz="1200" dirty="0" err="1" smtClean="0"/>
              <a:t>PersonTpc</a:t>
            </a:r>
            <a:endParaRPr lang="en-GB" sz="1200" dirty="0"/>
          </a:p>
          <a:p>
            <a:pPr algn="l"/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b="1" dirty="0"/>
              <a:t>  [</a:t>
            </a:r>
            <a:r>
              <a:rPr lang="en-GB" sz="1200" b="1" dirty="0" err="1"/>
              <a:t>DatabaseGenerated</a:t>
            </a:r>
            <a:r>
              <a:rPr lang="en-GB" sz="1200" b="1" dirty="0"/>
              <a:t>(</a:t>
            </a:r>
            <a:r>
              <a:rPr lang="en-GB" sz="1200" b="1" dirty="0" err="1"/>
              <a:t>DatabaseGenerationOption.None</a:t>
            </a:r>
            <a:r>
              <a:rPr lang="en-GB" sz="1200" b="1" dirty="0"/>
              <a:t>)] </a:t>
            </a:r>
            <a:endParaRPr lang="en-GB" sz="1200" b="1" dirty="0" smtClean="0"/>
          </a:p>
          <a:p>
            <a:pPr algn="l"/>
            <a:r>
              <a:rPr lang="en-GB" sz="1200" b="1" dirty="0"/>
              <a:t> </a:t>
            </a:r>
            <a:r>
              <a:rPr lang="en-GB" sz="1200" b="1" dirty="0" smtClean="0"/>
              <a:t> public </a:t>
            </a:r>
            <a:r>
              <a:rPr lang="en-GB" sz="1200" b="1" dirty="0" err="1"/>
              <a:t>int</a:t>
            </a:r>
            <a:r>
              <a:rPr lang="en-GB" sz="1200" b="1" dirty="0"/>
              <a:t> </a:t>
            </a:r>
            <a:r>
              <a:rPr lang="en-GB" sz="1200" b="1" dirty="0" err="1" smtClean="0"/>
              <a:t>PersonTpcID</a:t>
            </a:r>
            <a:r>
              <a:rPr lang="en-GB" sz="1200" b="1" dirty="0" smtClean="0"/>
              <a:t> </a:t>
            </a:r>
            <a:r>
              <a:rPr lang="en-GB" sz="1200" b="1" dirty="0"/>
              <a:t>{ get; set; }</a:t>
            </a:r>
          </a:p>
          <a:p>
            <a:pPr algn="l"/>
            <a:r>
              <a:rPr lang="en-GB" sz="1200" dirty="0" smtClean="0"/>
              <a:t>  </a:t>
            </a:r>
          </a:p>
          <a:p>
            <a:pPr algn="l"/>
            <a:r>
              <a:rPr lang="en-GB" sz="1200" dirty="0" smtClean="0"/>
              <a:t>  public String Name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String Address { get; set; </a:t>
            </a:r>
            <a:r>
              <a:rPr lang="en-GB" sz="1200" dirty="0" smtClean="0"/>
              <a:t>} …</a:t>
            </a:r>
          </a:p>
          <a:p>
            <a:pPr algn="l"/>
            <a:r>
              <a:rPr lang="en-GB" sz="1200" dirty="0" smtClean="0"/>
              <a:t>  …                                                 </a:t>
            </a:r>
            <a:r>
              <a:rPr lang="en-GB" sz="1200" b="1" dirty="0" err="1" smtClean="0"/>
              <a:t>TablePerConcreteType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PersohTpc.cs</a:t>
            </a:r>
            <a:endParaRPr lang="en-GB" sz="12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4549" y="4616452"/>
            <a:ext cx="8050959" cy="10642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 smtClean="0"/>
              <a:t>EmployeeTpc</a:t>
            </a:r>
            <a:r>
              <a:rPr lang="en-GB" sz="1200" dirty="0" smtClean="0"/>
              <a:t> </a:t>
            </a:r>
            <a:r>
              <a:rPr lang="en-GB" sz="1200" dirty="0"/>
              <a:t>: </a:t>
            </a:r>
            <a:r>
              <a:rPr lang="en-GB" sz="1200" dirty="0" err="1" smtClean="0"/>
              <a:t>PersonTpc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 err="1"/>
              <a:t>DateTime</a:t>
            </a:r>
            <a:r>
              <a:rPr lang="en-GB" sz="1200" dirty="0"/>
              <a:t> </a:t>
            </a:r>
            <a:r>
              <a:rPr lang="en-GB" sz="1200" dirty="0" err="1"/>
              <a:t>JoiningDate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public </a:t>
            </a:r>
            <a:r>
              <a:rPr lang="en-GB" sz="1200" dirty="0"/>
              <a:t>decimal Salary { get; set; }</a:t>
            </a:r>
          </a:p>
          <a:p>
            <a:pPr algn="l"/>
            <a:r>
              <a:rPr lang="en-GB" sz="1200" dirty="0" smtClean="0"/>
              <a:t>  …                                               </a:t>
            </a:r>
            <a:r>
              <a:rPr lang="en-GB" sz="1200" b="1" dirty="0" err="1" smtClean="0"/>
              <a:t>TablePerConcreteType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EmployeeTpc.cs</a:t>
            </a:r>
            <a:endParaRPr lang="en-GB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4548" y="5760608"/>
            <a:ext cx="8050959" cy="10642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 smtClean="0"/>
              <a:t>CustomerTpc</a:t>
            </a:r>
            <a:r>
              <a:rPr lang="en-GB" sz="1200" dirty="0" smtClean="0"/>
              <a:t> </a:t>
            </a:r>
            <a:r>
              <a:rPr lang="en-GB" sz="1200" dirty="0"/>
              <a:t>: </a:t>
            </a:r>
            <a:r>
              <a:rPr lang="en-GB" sz="1200" dirty="0" err="1" smtClean="0"/>
              <a:t>PersonTpc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/>
              <a:t>bool </a:t>
            </a:r>
            <a:r>
              <a:rPr lang="en-GB" sz="1200" dirty="0" err="1"/>
              <a:t>CreditWorthy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NumPurchases</a:t>
            </a:r>
            <a:r>
              <a:rPr lang="en-GB" sz="1200" dirty="0"/>
              <a:t> { get; set; }</a:t>
            </a:r>
          </a:p>
          <a:p>
            <a:pPr algn="l"/>
            <a:r>
              <a:rPr lang="en-GB" sz="1200" dirty="0" smtClean="0"/>
              <a:t>  …                                               </a:t>
            </a:r>
            <a:r>
              <a:rPr lang="en-GB" sz="1200" b="1" dirty="0" err="1" smtClean="0"/>
              <a:t>TablePerConcreteType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EmployeeTpc.cs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143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In the context class, we must tell Code First:</a:t>
            </a:r>
          </a:p>
          <a:p>
            <a:pPr lvl="1" eaLnBrk="1" hangingPunct="1"/>
            <a:r>
              <a:rPr lang="en-GB" dirty="0" smtClean="0"/>
              <a:t>Each subclass table should contain all the inherited properties</a:t>
            </a:r>
          </a:p>
          <a:p>
            <a:pPr lvl="1" eaLnBrk="1" hangingPunct="1"/>
            <a:r>
              <a:rPr lang="en-GB" dirty="0" smtClean="0"/>
              <a:t>What name to use for each subclass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Note: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Also see </a:t>
            </a:r>
            <a:r>
              <a:rPr lang="en-GB" dirty="0" err="1" smtClean="0">
                <a:latin typeface="Lucida Console" panose="020B0609040504020204" pitchFamily="49" charset="0"/>
              </a:rPr>
              <a:t>TablePerConcreteType</a:t>
            </a:r>
            <a:r>
              <a:rPr lang="en-GB" dirty="0" smtClean="0">
                <a:latin typeface="Lucida Console" panose="020B0609040504020204" pitchFamily="49" charset="0"/>
              </a:rPr>
              <a:t>/</a:t>
            </a:r>
            <a:r>
              <a:rPr lang="en-GB" dirty="0" err="1" smtClean="0">
                <a:latin typeface="Lucida Console" panose="020B0609040504020204" pitchFamily="49" charset="0"/>
              </a:rPr>
              <a:t>MyInitializerTpc.cs</a:t>
            </a:r>
            <a:endParaRPr lang="en-GB" dirty="0" smtClean="0">
              <a:latin typeface="+mj-lt"/>
            </a:endParaRPr>
          </a:p>
          <a:p>
            <a:pPr lvl="1" eaLnBrk="1" hangingPunct="1"/>
            <a:r>
              <a:rPr lang="en-GB" dirty="0" smtClean="0">
                <a:latin typeface="+mj-lt"/>
              </a:rPr>
              <a:t>We must set each PK field explicitly, to ensure they're all unique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</a:t>
            </a:r>
            <a:r>
              <a:rPr lang="en-GB" dirty="0" smtClean="0"/>
              <a:t>Context Class </a:t>
            </a:r>
            <a:r>
              <a:rPr lang="en-GB" dirty="0"/>
              <a:t>for </a:t>
            </a:r>
            <a:r>
              <a:rPr lang="en-GB" dirty="0" smtClean="0"/>
              <a:t>TPC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02954"/>
            <a:ext cx="8050959" cy="309487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public class </a:t>
            </a:r>
            <a:r>
              <a:rPr lang="en-GB" sz="1200" dirty="0" err="1"/>
              <a:t>MyContextTpc</a:t>
            </a:r>
            <a:r>
              <a:rPr lang="en-GB" sz="1200" dirty="0"/>
              <a:t> : </a:t>
            </a:r>
            <a:r>
              <a:rPr lang="en-GB" sz="1200" dirty="0" err="1"/>
              <a:t>DbContext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</a:t>
            </a:r>
            <a:r>
              <a:rPr lang="en-GB" sz="1200" dirty="0"/>
              <a:t>public </a:t>
            </a:r>
            <a:r>
              <a:rPr lang="en-GB" sz="1200" dirty="0" err="1"/>
              <a:t>DbSet</a:t>
            </a:r>
            <a:r>
              <a:rPr lang="en-GB" sz="1200" dirty="0"/>
              <a:t>&lt;</a:t>
            </a:r>
            <a:r>
              <a:rPr lang="en-GB" sz="1200" dirty="0" err="1"/>
              <a:t>PersonTpc</a:t>
            </a:r>
            <a:r>
              <a:rPr lang="en-GB" sz="1200" dirty="0"/>
              <a:t>&gt; </a:t>
            </a:r>
            <a:r>
              <a:rPr lang="en-GB" sz="1200" dirty="0" err="1"/>
              <a:t>PersonTpcs</a:t>
            </a:r>
            <a:r>
              <a:rPr lang="en-GB" sz="1200" dirty="0"/>
              <a:t> { get; set; }</a:t>
            </a:r>
          </a:p>
          <a:p>
            <a:pPr algn="l"/>
            <a:endParaRPr lang="en-GB" sz="1200" dirty="0"/>
          </a:p>
          <a:p>
            <a:pPr algn="l"/>
            <a:r>
              <a:rPr lang="en-GB" sz="1200" b="1" dirty="0" smtClean="0"/>
              <a:t>  </a:t>
            </a:r>
            <a:r>
              <a:rPr lang="en-GB" sz="1200" b="1" dirty="0"/>
              <a:t>protected override void </a:t>
            </a:r>
            <a:r>
              <a:rPr lang="en-GB" sz="1200" b="1" dirty="0" err="1"/>
              <a:t>OnModelCreating</a:t>
            </a:r>
            <a:r>
              <a:rPr lang="en-GB" sz="1200" b="1" dirty="0"/>
              <a:t>(</a:t>
            </a:r>
            <a:r>
              <a:rPr lang="en-GB" sz="1200" b="1" dirty="0" err="1"/>
              <a:t>DbModelBuilder</a:t>
            </a:r>
            <a:r>
              <a:rPr lang="en-GB" sz="1200" b="1" dirty="0"/>
              <a:t> </a:t>
            </a:r>
            <a:r>
              <a:rPr lang="en-GB" sz="1200" b="1" dirty="0" err="1"/>
              <a:t>modelBuilder</a:t>
            </a:r>
            <a:r>
              <a:rPr lang="en-GB" sz="1200" b="1" dirty="0"/>
              <a:t>)</a:t>
            </a:r>
          </a:p>
          <a:p>
            <a:pPr algn="l"/>
            <a:r>
              <a:rPr lang="en-GB" sz="1200" b="1" dirty="0" smtClean="0"/>
              <a:t>  </a:t>
            </a:r>
            <a:r>
              <a:rPr lang="en-GB" sz="1200" b="1" dirty="0"/>
              <a:t>{</a:t>
            </a:r>
          </a:p>
          <a:p>
            <a:pPr algn="l"/>
            <a:r>
              <a:rPr lang="en-GB" sz="1200" b="1" dirty="0" smtClean="0"/>
              <a:t>    </a:t>
            </a:r>
            <a:r>
              <a:rPr lang="en-GB" sz="1200" b="1" dirty="0" err="1"/>
              <a:t>modelBuilder.Entity</a:t>
            </a:r>
            <a:r>
              <a:rPr lang="en-GB" sz="1200" b="1" dirty="0"/>
              <a:t>&lt;</a:t>
            </a:r>
            <a:r>
              <a:rPr lang="en-GB" sz="1200" b="1" dirty="0" err="1"/>
              <a:t>CustomerTpc</a:t>
            </a:r>
            <a:r>
              <a:rPr lang="en-GB" sz="1200" b="1" dirty="0"/>
              <a:t>&gt;().Map(m </a:t>
            </a:r>
            <a:r>
              <a:rPr lang="en-GB" sz="1200" b="1" dirty="0" smtClean="0"/>
              <a:t>=&gt; {</a:t>
            </a:r>
            <a:endParaRPr lang="en-GB" sz="1200" b="1" dirty="0"/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  </a:t>
            </a:r>
            <a:r>
              <a:rPr lang="en-GB" sz="1200" b="1" dirty="0" err="1"/>
              <a:t>m.MapInheritedProperties</a:t>
            </a:r>
            <a:r>
              <a:rPr lang="en-GB" sz="1200" b="1" dirty="0"/>
              <a:t>();</a:t>
            </a:r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  </a:t>
            </a:r>
            <a:r>
              <a:rPr lang="en-GB" sz="1200" b="1" dirty="0" err="1"/>
              <a:t>m.ToTable</a:t>
            </a:r>
            <a:r>
              <a:rPr lang="en-GB" sz="1200" b="1" dirty="0"/>
              <a:t>("</a:t>
            </a:r>
            <a:r>
              <a:rPr lang="en-GB" sz="1200" b="1" dirty="0" err="1" smtClean="0"/>
              <a:t>CustomersTpc</a:t>
            </a:r>
            <a:r>
              <a:rPr lang="en-GB" sz="1200" b="1" dirty="0" smtClean="0"/>
              <a:t>");</a:t>
            </a:r>
            <a:endParaRPr lang="en-GB" sz="1200" b="1" dirty="0"/>
          </a:p>
          <a:p>
            <a:pPr algn="l"/>
            <a:r>
              <a:rPr lang="en-GB" sz="1200" b="1" dirty="0" smtClean="0"/>
              <a:t>    });</a:t>
            </a:r>
            <a:endParaRPr lang="en-GB" sz="1200" b="1" dirty="0"/>
          </a:p>
          <a:p>
            <a:pPr algn="l"/>
            <a:r>
              <a:rPr lang="en-GB" sz="1200" b="1" dirty="0" smtClean="0"/>
              <a:t>    </a:t>
            </a:r>
            <a:r>
              <a:rPr lang="en-GB" sz="1200" b="1" dirty="0" err="1"/>
              <a:t>modelBuilder.Entity</a:t>
            </a:r>
            <a:r>
              <a:rPr lang="en-GB" sz="1200" b="1" dirty="0"/>
              <a:t>&lt;</a:t>
            </a:r>
            <a:r>
              <a:rPr lang="en-GB" sz="1200" b="1" dirty="0" err="1"/>
              <a:t>EmployeeTpc</a:t>
            </a:r>
            <a:r>
              <a:rPr lang="en-GB" sz="1200" b="1" dirty="0"/>
              <a:t>&gt;().Map(m </a:t>
            </a:r>
            <a:r>
              <a:rPr lang="en-GB" sz="1200" b="1" dirty="0" smtClean="0"/>
              <a:t>=&gt; {</a:t>
            </a:r>
            <a:endParaRPr lang="en-GB" sz="1200" b="1" dirty="0"/>
          </a:p>
          <a:p>
            <a:pPr algn="l"/>
            <a:r>
              <a:rPr lang="en-GB" sz="1200" b="1" dirty="0" smtClean="0"/>
              <a:t>      </a:t>
            </a:r>
            <a:r>
              <a:rPr lang="en-GB" sz="1200" b="1" dirty="0" err="1"/>
              <a:t>m.MapInheritedProperties</a:t>
            </a:r>
            <a:r>
              <a:rPr lang="en-GB" sz="1200" b="1" dirty="0"/>
              <a:t>();</a:t>
            </a:r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    </a:t>
            </a:r>
            <a:r>
              <a:rPr lang="en-GB" sz="1200" b="1" dirty="0" err="1"/>
              <a:t>m.ToTable</a:t>
            </a:r>
            <a:r>
              <a:rPr lang="en-GB" sz="1200" b="1" dirty="0"/>
              <a:t>("</a:t>
            </a:r>
            <a:r>
              <a:rPr lang="en-GB" sz="1200" b="1" dirty="0" err="1"/>
              <a:t>EmployeesTpc</a:t>
            </a:r>
            <a:r>
              <a:rPr lang="en-GB" sz="1200" b="1" dirty="0"/>
              <a:t>");</a:t>
            </a:r>
          </a:p>
          <a:p>
            <a:pPr algn="l"/>
            <a:r>
              <a:rPr lang="en-GB" sz="1200" b="1" dirty="0"/>
              <a:t>   </a:t>
            </a:r>
            <a:r>
              <a:rPr lang="en-GB" sz="1200" b="1" dirty="0" smtClean="0"/>
              <a:t> </a:t>
            </a:r>
            <a:r>
              <a:rPr lang="en-GB" sz="1200" b="1" dirty="0"/>
              <a:t>});</a:t>
            </a:r>
          </a:p>
          <a:p>
            <a:pPr algn="l"/>
            <a:r>
              <a:rPr lang="en-GB" sz="1200" b="1" dirty="0"/>
              <a:t>  </a:t>
            </a:r>
            <a:r>
              <a:rPr lang="en-GB" sz="1200" b="1" dirty="0" smtClean="0"/>
              <a:t>}</a:t>
            </a:r>
            <a:endParaRPr lang="en-GB" sz="1200" b="1" dirty="0"/>
          </a:p>
          <a:p>
            <a:pPr algn="l"/>
            <a:r>
              <a:rPr lang="en-GB" sz="1200" dirty="0" smtClean="0"/>
              <a:t>}                                                </a:t>
            </a:r>
            <a:r>
              <a:rPr lang="en-GB" sz="1200" b="1" dirty="0" err="1" smtClean="0"/>
              <a:t>TablePerConcreteType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MyContextTpc.cs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3625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a polymorphic query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all types of person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Executes a UNION to merge records from separate subclass tables</a:t>
            </a: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Polymorphic Queries for TPC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23160"/>
            <a:ext cx="8050959" cy="26289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PolymorphicQuery</a:t>
            </a:r>
            <a:r>
              <a:rPr lang="en-GB" sz="1200" dirty="0" smtClean="0"/>
              <a:t>()                </a:t>
            </a:r>
            <a:r>
              <a:rPr lang="en-GB" sz="1200" b="1" dirty="0" err="1" smtClean="0"/>
              <a:t>TablePerConcreteType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DemoTpc.cs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MyContextTpc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("Querying all </a:t>
            </a:r>
            <a:r>
              <a:rPr lang="en-GB" sz="1200" dirty="0" err="1"/>
              <a:t>PersonTpc's</a:t>
            </a:r>
            <a:r>
              <a:rPr lang="en-GB" sz="1200" dirty="0"/>
              <a:t>, using a polymorphic query...");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  </a:t>
            </a:r>
            <a:r>
              <a:rPr lang="en-GB" sz="1200" b="1" dirty="0" err="1"/>
              <a:t>IQueryable</a:t>
            </a:r>
            <a:r>
              <a:rPr lang="en-GB" sz="1200" b="1" dirty="0"/>
              <a:t>&lt;</a:t>
            </a:r>
            <a:r>
              <a:rPr lang="en-GB" sz="1200" b="1" dirty="0" err="1"/>
              <a:t>PersonTpc</a:t>
            </a:r>
            <a:r>
              <a:rPr lang="en-GB" sz="1200" b="1" dirty="0"/>
              <a:t>&gt; query = from p in </a:t>
            </a:r>
            <a:r>
              <a:rPr lang="en-GB" sz="1200" b="1" dirty="0" err="1"/>
              <a:t>context.PersonTpcs</a:t>
            </a:r>
            <a:r>
              <a:rPr lang="en-GB" sz="1200" b="1" dirty="0"/>
              <a:t> select p;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 err="1"/>
              <a:t>foreach</a:t>
            </a:r>
            <a:r>
              <a:rPr lang="en-GB" sz="1200" dirty="0"/>
              <a:t> (</a:t>
            </a:r>
            <a:r>
              <a:rPr lang="en-GB" sz="1200" dirty="0" err="1"/>
              <a:t>var</a:t>
            </a:r>
            <a:r>
              <a:rPr lang="en-GB" sz="1200" dirty="0"/>
              <a:t> p in query)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{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  </a:t>
            </a:r>
            <a:r>
              <a:rPr lang="en-GB" sz="1200" dirty="0" err="1"/>
              <a:t>Console.WriteLine</a:t>
            </a:r>
            <a:r>
              <a:rPr lang="en-GB" sz="1200" dirty="0"/>
              <a:t>("    " + p);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 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/>
              <a:t>}</a:t>
            </a:r>
          </a:p>
          <a:p>
            <a:pPr algn="l"/>
            <a:r>
              <a:rPr lang="en-GB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the SQL and output for the polymorphic query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Polymorphic Queries for TPT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" y="1725610"/>
            <a:ext cx="7023735" cy="498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Here's an example of a non-polymorphic query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Gets a specific type of person, via </a:t>
            </a:r>
            <a:r>
              <a:rPr lang="en-GB" sz="2000" dirty="0" err="1" smtClean="0">
                <a:latin typeface="Lucida Console" panose="020B0609040504020204" pitchFamily="49" charset="0"/>
              </a:rPr>
              <a:t>OfType</a:t>
            </a:r>
            <a:r>
              <a:rPr lang="en-GB" sz="2000" dirty="0" smtClean="0">
                <a:latin typeface="Lucida Console" panose="020B0609040504020204" pitchFamily="49" charset="0"/>
              </a:rPr>
              <a:t>&lt;T&gt;()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Causes a query that switches on the discriminator value</a:t>
            </a:r>
            <a:endParaRPr lang="en-GB" sz="2000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Non-Polymorphic Queries for TPC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550" y="2423160"/>
            <a:ext cx="8050959" cy="30861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algn="l"/>
            <a:r>
              <a:rPr lang="en-GB" sz="1200" dirty="0"/>
              <a:t>private static void </a:t>
            </a:r>
            <a:r>
              <a:rPr lang="en-GB" sz="1200" dirty="0" err="1"/>
              <a:t>NonPolymorphicQuery</a:t>
            </a:r>
            <a:r>
              <a:rPr lang="en-GB" sz="1200" dirty="0" smtClean="0"/>
              <a:t>()             </a:t>
            </a:r>
            <a:r>
              <a:rPr lang="en-GB" sz="1200" b="1" dirty="0" err="1" smtClean="0"/>
              <a:t>TablePerConcreteType</a:t>
            </a:r>
            <a:r>
              <a:rPr lang="en-GB" sz="1200" b="1" dirty="0" smtClean="0"/>
              <a:t>/</a:t>
            </a:r>
            <a:r>
              <a:rPr lang="en-GB" sz="1200" b="1" dirty="0" err="1" smtClean="0"/>
              <a:t>DemoTpc.cs</a:t>
            </a:r>
            <a:endParaRPr lang="en-GB" sz="1200" dirty="0"/>
          </a:p>
          <a:p>
            <a:pPr algn="l"/>
            <a:r>
              <a:rPr lang="en-GB" sz="1200" dirty="0"/>
              <a:t>{</a:t>
            </a:r>
          </a:p>
          <a:p>
            <a:pPr algn="l"/>
            <a:r>
              <a:rPr lang="en-GB" sz="1200" dirty="0" smtClean="0"/>
              <a:t>  using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context = new </a:t>
            </a:r>
            <a:r>
              <a:rPr lang="en-GB" sz="1200" dirty="0" err="1"/>
              <a:t>MyContextTpc</a:t>
            </a:r>
            <a:r>
              <a:rPr lang="en-GB" sz="1200" dirty="0"/>
              <a:t>())</a:t>
            </a:r>
          </a:p>
          <a:p>
            <a:pPr algn="l"/>
            <a:r>
              <a:rPr lang="en-GB" sz="1200" dirty="0"/>
              <a:t>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 smtClean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("\</a:t>
            </a:r>
            <a:r>
              <a:rPr lang="en-GB" sz="1200" dirty="0" err="1"/>
              <a:t>nQuerying</a:t>
            </a:r>
            <a:r>
              <a:rPr lang="en-GB" sz="1200" dirty="0"/>
              <a:t> </a:t>
            </a:r>
            <a:r>
              <a:rPr lang="en-GB" sz="1200" dirty="0" err="1"/>
              <a:t>EmployeeTpc's</a:t>
            </a:r>
            <a:r>
              <a:rPr lang="en-GB" sz="1200" dirty="0"/>
              <a:t>, using a non-polymorphic query...");</a:t>
            </a:r>
          </a:p>
          <a:p>
            <a:pPr algn="l"/>
            <a:r>
              <a:rPr lang="en-GB" sz="1200" b="1" dirty="0"/>
              <a:t>    </a:t>
            </a:r>
            <a:r>
              <a:rPr lang="en-GB" sz="1200" b="1" dirty="0" err="1" smtClean="0"/>
              <a:t>IQueryable</a:t>
            </a:r>
            <a:r>
              <a:rPr lang="en-GB" sz="1200" b="1" dirty="0" smtClean="0"/>
              <a:t>&lt;</a:t>
            </a:r>
            <a:r>
              <a:rPr lang="en-GB" sz="1200" b="1" dirty="0" err="1" smtClean="0"/>
              <a:t>EmployeeTpc</a:t>
            </a:r>
            <a:r>
              <a:rPr lang="en-GB" sz="1200" b="1" dirty="0"/>
              <a:t>&gt; </a:t>
            </a:r>
            <a:r>
              <a:rPr lang="en-GB" sz="1200" b="1" dirty="0" err="1"/>
              <a:t>equery</a:t>
            </a:r>
            <a:r>
              <a:rPr lang="en-GB" sz="1200" b="1" dirty="0"/>
              <a:t> = </a:t>
            </a:r>
            <a:endParaRPr lang="en-GB" sz="1200" b="1" dirty="0" smtClean="0"/>
          </a:p>
          <a:p>
            <a:pPr algn="l"/>
            <a:r>
              <a:rPr lang="en-GB" sz="1200" b="1" dirty="0"/>
              <a:t> </a:t>
            </a:r>
            <a:r>
              <a:rPr lang="en-GB" sz="1200" b="1" dirty="0" smtClean="0"/>
              <a:t>     from </a:t>
            </a:r>
            <a:r>
              <a:rPr lang="en-GB" sz="1200" b="1" dirty="0"/>
              <a:t>e in </a:t>
            </a:r>
            <a:r>
              <a:rPr lang="en-GB" sz="1200" b="1" dirty="0" err="1"/>
              <a:t>context.PersonTpcs.OfType</a:t>
            </a:r>
            <a:r>
              <a:rPr lang="en-GB" sz="1200" b="1" dirty="0"/>
              <a:t>&lt;</a:t>
            </a:r>
            <a:r>
              <a:rPr lang="en-GB" sz="1200" b="1" dirty="0" err="1"/>
              <a:t>EmployeeTpc</a:t>
            </a:r>
            <a:r>
              <a:rPr lang="en-GB" sz="1200" b="1" dirty="0"/>
              <a:t>&gt;() select e;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("Query is: " + </a:t>
            </a:r>
            <a:r>
              <a:rPr lang="en-GB" sz="1200" dirty="0" err="1"/>
              <a:t>equery.ToString</a:t>
            </a:r>
            <a:r>
              <a:rPr lang="en-GB" sz="1200" dirty="0"/>
              <a:t>());</a:t>
            </a:r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err="1" smtClean="0"/>
              <a:t>foreach</a:t>
            </a:r>
            <a:r>
              <a:rPr lang="en-GB" sz="1200" dirty="0" smtClean="0"/>
              <a:t>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e in </a:t>
            </a:r>
            <a:r>
              <a:rPr lang="en-GB" sz="1200" dirty="0" err="1"/>
              <a:t>equery</a:t>
            </a:r>
            <a:r>
              <a:rPr lang="en-GB" sz="1200" dirty="0"/>
              <a:t>)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{</a:t>
            </a:r>
            <a:endParaRPr lang="en-GB" sz="1200" dirty="0"/>
          </a:p>
          <a:p>
            <a:pPr algn="l"/>
            <a:r>
              <a:rPr lang="en-GB" sz="1200" dirty="0"/>
              <a:t>      </a:t>
            </a:r>
            <a:r>
              <a:rPr lang="en-GB" sz="1200" dirty="0" err="1" smtClean="0"/>
              <a:t>Console.WriteLine</a:t>
            </a:r>
            <a:r>
              <a:rPr lang="en-GB" sz="1200" dirty="0"/>
              <a:t>("    " + e);</a:t>
            </a:r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}</a:t>
            </a:r>
            <a:endParaRPr lang="en-GB" sz="1200" dirty="0"/>
          </a:p>
          <a:p>
            <a:pPr algn="l"/>
            <a:endParaRPr lang="en-GB" sz="1200" dirty="0"/>
          </a:p>
          <a:p>
            <a:pPr algn="l"/>
            <a:r>
              <a:rPr lang="en-GB" sz="1200" dirty="0"/>
              <a:t>    </a:t>
            </a:r>
            <a:r>
              <a:rPr lang="en-GB" sz="1200" dirty="0" smtClean="0"/>
              <a:t>// Ditto for customers…</a:t>
            </a:r>
          </a:p>
          <a:p>
            <a:pPr algn="l"/>
            <a:r>
              <a:rPr lang="en-GB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24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SQL and output for the </a:t>
            </a:r>
            <a:r>
              <a:rPr lang="en-GB" dirty="0" smtClean="0"/>
              <a:t>non-polymorphic </a:t>
            </a:r>
            <a:r>
              <a:rPr lang="en-GB" dirty="0"/>
              <a:t>query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Executing Non-Polymorphic Queries for TPC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36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71" y="1718269"/>
            <a:ext cx="6771635" cy="49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5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require polymorphic associations or </a:t>
            </a:r>
            <a:r>
              <a:rPr lang="en-GB" dirty="0" smtClean="0"/>
              <a:t>queries:</a:t>
            </a:r>
          </a:p>
          <a:p>
            <a:pPr lvl="1"/>
            <a:r>
              <a:rPr lang="en-GB" b="1" dirty="0" smtClean="0"/>
              <a:t>Probably use TPC</a:t>
            </a:r>
          </a:p>
          <a:p>
            <a:pPr lvl="1"/>
            <a:r>
              <a:rPr lang="en-GB" dirty="0" smtClean="0"/>
              <a:t>Especially suitable for the top </a:t>
            </a:r>
            <a:r>
              <a:rPr lang="en-GB" dirty="0"/>
              <a:t>level of </a:t>
            </a:r>
            <a:r>
              <a:rPr lang="en-GB" dirty="0" smtClean="0"/>
              <a:t>the hierarchy</a:t>
            </a:r>
            <a:r>
              <a:rPr lang="en-GB" dirty="0"/>
              <a:t>, where polymorphism isn’t usually </a:t>
            </a:r>
            <a:r>
              <a:rPr lang="en-GB" dirty="0" smtClean="0"/>
              <a:t>required</a:t>
            </a:r>
          </a:p>
          <a:p>
            <a:pPr lvl="2"/>
            <a:endParaRPr lang="en-GB" dirty="0"/>
          </a:p>
          <a:p>
            <a:r>
              <a:rPr lang="en-GB" dirty="0"/>
              <a:t>If you do require polymorphic associations or queries, and subclasses declare relatively few </a:t>
            </a:r>
            <a:r>
              <a:rPr lang="en-GB" dirty="0" smtClean="0"/>
              <a:t>properties:</a:t>
            </a:r>
          </a:p>
          <a:p>
            <a:pPr lvl="1"/>
            <a:r>
              <a:rPr lang="en-GB" b="1" dirty="0" smtClean="0"/>
              <a:t>Probably use TPH</a:t>
            </a:r>
          </a:p>
          <a:p>
            <a:pPr lvl="1"/>
            <a:r>
              <a:rPr lang="en-GB" dirty="0" smtClean="0"/>
              <a:t>But all those </a:t>
            </a:r>
            <a:r>
              <a:rPr lang="en-GB" dirty="0" err="1" smtClean="0"/>
              <a:t>nullable</a:t>
            </a:r>
            <a:r>
              <a:rPr lang="en-GB" dirty="0" smtClean="0"/>
              <a:t> columns might cause problems long-term</a:t>
            </a:r>
          </a:p>
          <a:p>
            <a:pPr lvl="2"/>
            <a:endParaRPr lang="en-GB" dirty="0"/>
          </a:p>
          <a:p>
            <a:r>
              <a:rPr lang="en-GB" dirty="0"/>
              <a:t>If you do require polymorphic associations or queries, and subclasses declare many </a:t>
            </a:r>
            <a:r>
              <a:rPr lang="en-GB" dirty="0" smtClean="0"/>
              <a:t>properties:</a:t>
            </a:r>
          </a:p>
          <a:p>
            <a:pPr lvl="1"/>
            <a:r>
              <a:rPr lang="en-GB" b="1" dirty="0" smtClean="0"/>
              <a:t>Probably use TPT</a:t>
            </a:r>
          </a:p>
          <a:p>
            <a:pPr lvl="1"/>
            <a:r>
              <a:rPr lang="en-GB" dirty="0" smtClean="0"/>
              <a:t>Or</a:t>
            </a:r>
            <a:r>
              <a:rPr lang="en-GB" dirty="0"/>
              <a:t>, depending on the </a:t>
            </a:r>
            <a:r>
              <a:rPr lang="en-GB" dirty="0" smtClean="0"/>
              <a:t>width/depth </a:t>
            </a:r>
            <a:r>
              <a:rPr lang="en-GB" dirty="0"/>
              <a:t>of your </a:t>
            </a:r>
            <a:r>
              <a:rPr lang="en-GB" dirty="0" smtClean="0"/>
              <a:t>hierarchy </a:t>
            </a:r>
            <a:r>
              <a:rPr lang="en-GB" dirty="0"/>
              <a:t>and the possible cost of joins versus unions, </a:t>
            </a:r>
            <a:r>
              <a:rPr lang="en-GB" dirty="0" smtClean="0"/>
              <a:t>maybe use </a:t>
            </a:r>
            <a:r>
              <a:rPr lang="en-GB" b="1" dirty="0" smtClean="0"/>
              <a:t>TPC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9A3677-20BC-4CEC-8026-522984BE808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20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The Entity Framework provides 3 techniques that allow you to map inheritance hierarchies to database table(s)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Table Per Hierarchy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Table Per Type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Table Per Concrete Type</a:t>
            </a:r>
            <a:endParaRPr lang="en-GB" sz="2000" dirty="0" smtClean="0">
              <a:latin typeface="+mj-lt"/>
            </a:endParaRP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We'll explore all 3 techniques in this chapter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See the </a:t>
            </a:r>
            <a:r>
              <a:rPr lang="en-GB" sz="2000" dirty="0" err="1" smtClean="0">
                <a:latin typeface="Lucida Console" pitchFamily="49" charset="0"/>
              </a:rPr>
              <a:t>DemoInheritance</a:t>
            </a:r>
            <a:r>
              <a:rPr lang="en-GB" sz="2000" dirty="0" smtClean="0">
                <a:latin typeface="+mj-lt"/>
              </a:rPr>
              <a:t> demo project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We'll be using a code-first approach, i.e. the database tables will be generated from our POCO classes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If you prefer, you can use database-first or model-first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We'll show 3 completely separate code</a:t>
            </a:r>
            <a:br>
              <a:rPr lang="en-GB" sz="2400" dirty="0" smtClean="0">
                <a:latin typeface="+mj-lt"/>
              </a:rPr>
            </a:br>
            <a:r>
              <a:rPr lang="en-GB" sz="2400" dirty="0" smtClean="0">
                <a:latin typeface="+mj-lt"/>
              </a:rPr>
              <a:t>examples, to illustrate each technique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See the separate folders in the project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 smtClean="0">
              <a:latin typeface="+mj-lt"/>
            </a:endParaRPr>
          </a:p>
          <a:p>
            <a:pPr marL="457200" lvl="1" indent="0" eaLnBrk="1" hangingPunct="1">
              <a:buNone/>
            </a:pPr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>
                <a:latin typeface="+mj-lt"/>
              </a:rPr>
              <a:t>All the examples will use the same basic object model:</a:t>
            </a:r>
          </a:p>
          <a:p>
            <a:pPr eaLnBrk="1" hangingPunct="1"/>
            <a:endParaRPr lang="en-GB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73" y="1198033"/>
            <a:ext cx="2257735" cy="25188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5630333" y="2218267"/>
            <a:ext cx="996640" cy="64346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55078" y="6045228"/>
            <a:ext cx="1925856" cy="56131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Employee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12" y="6045228"/>
            <a:ext cx="1925856" cy="56131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Customer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Elbow Connector 9"/>
          <p:cNvCxnSpPr>
            <a:stCxn id="11" idx="0"/>
            <a:endCxn id="12" idx="0"/>
          </p:cNvCxnSpPr>
          <p:nvPr/>
        </p:nvCxnSpPr>
        <p:spPr bwMode="auto">
          <a:xfrm rot="5400000" flipH="1" flipV="1">
            <a:off x="4254423" y="4908811"/>
            <a:ext cx="12700" cy="2272834"/>
          </a:xfrm>
          <a:prstGeom prst="bentConnector3">
            <a:avLst>
              <a:gd name="adj1" fmla="val 180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260773" y="5122336"/>
            <a:ext cx="0" cy="702732"/>
          </a:xfrm>
          <a:prstGeom prst="lin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255745" y="4777740"/>
            <a:ext cx="1925856" cy="54779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4139031" y="5325535"/>
            <a:ext cx="225891" cy="194734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TPH</a:t>
            </a:r>
          </a:p>
          <a:p>
            <a:pPr eaLnBrk="1" hangingPunct="1"/>
            <a:r>
              <a:rPr lang="en-GB" dirty="0" smtClean="0"/>
              <a:t>Pros and cons of TPH</a:t>
            </a:r>
            <a:endParaRPr lang="en-GB" sz="2400" dirty="0" smtClean="0"/>
          </a:p>
          <a:p>
            <a:pPr eaLnBrk="1" hangingPunct="1"/>
            <a:r>
              <a:rPr lang="en-GB" dirty="0" smtClean="0"/>
              <a:t>Defining entity classes for TPH</a:t>
            </a:r>
          </a:p>
          <a:p>
            <a:pPr eaLnBrk="1" hangingPunct="1"/>
            <a:r>
              <a:rPr lang="en-GB" sz="2400" dirty="0" smtClean="0"/>
              <a:t>Defining a context class for TPH</a:t>
            </a:r>
          </a:p>
          <a:p>
            <a:pPr eaLnBrk="1" hangingPunct="1"/>
            <a:r>
              <a:rPr lang="en-GB" sz="2400" dirty="0" smtClean="0"/>
              <a:t>Executing polymorphic queries for TPH</a:t>
            </a:r>
          </a:p>
          <a:p>
            <a:pPr eaLnBrk="1" hangingPunct="1"/>
            <a:r>
              <a:rPr lang="en-GB" dirty="0"/>
              <a:t>Executing </a:t>
            </a:r>
            <a:r>
              <a:rPr lang="en-GB" dirty="0" smtClean="0"/>
              <a:t>non-polymorphic </a:t>
            </a:r>
            <a:r>
              <a:rPr lang="en-GB" dirty="0"/>
              <a:t>queries for TPH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Table Per Hierarchy (TPH)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31C5A5-6652-4818-BDA9-5B3D2E29AE8C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With TPH, you map an entire class hierarchy to a single table</a:t>
            </a:r>
          </a:p>
          <a:p>
            <a:pPr lvl="1" eaLnBrk="1" hangingPunct="1"/>
            <a:r>
              <a:rPr lang="en-GB" dirty="0" smtClean="0"/>
              <a:t>Table has columns </a:t>
            </a:r>
            <a:r>
              <a:rPr lang="en-GB" dirty="0"/>
              <a:t>for </a:t>
            </a:r>
            <a:r>
              <a:rPr lang="en-GB" u="sng" dirty="0"/>
              <a:t>all </a:t>
            </a:r>
            <a:r>
              <a:rPr lang="en-GB" u="sng" dirty="0" smtClean="0"/>
              <a:t>properties </a:t>
            </a:r>
            <a:r>
              <a:rPr lang="en-GB" u="sng" dirty="0"/>
              <a:t>of all </a:t>
            </a:r>
            <a:r>
              <a:rPr lang="en-GB" u="sng" dirty="0" smtClean="0"/>
              <a:t>classes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smtClean="0"/>
              <a:t>the hierarchy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How does it work?</a:t>
            </a:r>
          </a:p>
          <a:p>
            <a:pPr lvl="1" eaLnBrk="1" hangingPunct="1"/>
            <a:r>
              <a:rPr lang="en-GB" dirty="0" smtClean="0"/>
              <a:t>The table has a special discriminator column, which indicates the type of object housed in that row</a:t>
            </a:r>
          </a:p>
          <a:p>
            <a:pPr lvl="1" eaLnBrk="1" hangingPunct="1"/>
            <a:r>
              <a:rPr lang="en-GB" dirty="0" smtClean="0"/>
              <a:t>Each concrete subclass has a different discriminator value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smtClean="0"/>
              <a:t>TPH is the default mapping strategy in Code First </a:t>
            </a:r>
          </a:p>
          <a:p>
            <a:pPr lvl="1" eaLnBrk="1" hangingPunct="1"/>
            <a:r>
              <a:rPr lang="en-GB" dirty="0" smtClean="0"/>
              <a:t>The discriminator column is a string column named "Discriminator"</a:t>
            </a:r>
          </a:p>
          <a:p>
            <a:pPr lvl="1" eaLnBrk="1" hangingPunct="1"/>
            <a:r>
              <a:rPr lang="en-GB" dirty="0" smtClean="0">
                <a:latin typeface="+mj-lt"/>
              </a:rPr>
              <a:t>Code First automatically sets and retrieves discriminator values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 of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Best performance</a:t>
            </a:r>
          </a:p>
          <a:p>
            <a:pPr lvl="1" eaLnBrk="1" hangingPunct="1"/>
            <a:r>
              <a:rPr lang="en-GB" dirty="0" smtClean="0"/>
              <a:t>TPH is the best-performing way to represent polymorphism, i.e. where you want to select several types of object in the same query</a:t>
            </a:r>
          </a:p>
          <a:p>
            <a:pPr lvl="1" eaLnBrk="1" hangingPunct="1"/>
            <a:r>
              <a:rPr lang="en-GB" dirty="0" smtClean="0"/>
              <a:t>This is because there's no need for any joins or unions to pull in different types of data – everything is in the same table already!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 smtClean="0"/>
              <a:t>Simplicity</a:t>
            </a:r>
          </a:p>
          <a:p>
            <a:pPr lvl="1" eaLnBrk="1" hangingPunct="1"/>
            <a:r>
              <a:rPr lang="en-GB" dirty="0" smtClean="0"/>
              <a:t>TPH is a very simple!</a:t>
            </a:r>
          </a:p>
          <a:p>
            <a:pPr lvl="1" eaLnBrk="1" hangingPunct="1"/>
            <a:r>
              <a:rPr lang="en-GB" dirty="0"/>
              <a:t>S</a:t>
            </a:r>
            <a:r>
              <a:rPr lang="en-GB" dirty="0" smtClean="0"/>
              <a:t>chema </a:t>
            </a:r>
            <a:r>
              <a:rPr lang="en-GB" dirty="0"/>
              <a:t>evolution is </a:t>
            </a:r>
            <a:r>
              <a:rPr lang="en-GB" dirty="0" smtClean="0"/>
              <a:t>straightforward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Pros of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1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err="1" smtClean="0">
                <a:latin typeface="+mj-lt"/>
              </a:rPr>
              <a:t>Nullable</a:t>
            </a:r>
            <a:r>
              <a:rPr lang="en-GB" dirty="0" smtClean="0">
                <a:latin typeface="+mj-lt"/>
              </a:rPr>
              <a:t> properties</a:t>
            </a:r>
          </a:p>
          <a:p>
            <a:pPr lvl="1" eaLnBrk="1" hangingPunct="1"/>
            <a:r>
              <a:rPr lang="en-GB" dirty="0" smtClean="0"/>
              <a:t>Columns </a:t>
            </a:r>
            <a:r>
              <a:rPr lang="en-GB" dirty="0"/>
              <a:t>for </a:t>
            </a:r>
            <a:r>
              <a:rPr lang="en-GB" dirty="0" smtClean="0"/>
              <a:t>all the properties </a:t>
            </a:r>
            <a:r>
              <a:rPr lang="en-GB" dirty="0"/>
              <a:t>in concrete subclasses must be </a:t>
            </a:r>
            <a:r>
              <a:rPr lang="en-GB" dirty="0" smtClean="0"/>
              <a:t>defined as </a:t>
            </a:r>
            <a:r>
              <a:rPr lang="en-GB" dirty="0" err="1" smtClean="0"/>
              <a:t>nullable</a:t>
            </a:r>
            <a:r>
              <a:rPr lang="en-GB" dirty="0" smtClean="0"/>
              <a:t> – why?</a:t>
            </a:r>
            <a:endParaRPr lang="en-GB" dirty="0"/>
          </a:p>
          <a:p>
            <a:pPr lvl="1" eaLnBrk="1" hangingPunct="1"/>
            <a:endParaRPr lang="en-GB" dirty="0" smtClean="0">
              <a:latin typeface="+mj-lt"/>
            </a:endParaRPr>
          </a:p>
          <a:p>
            <a:pPr eaLnBrk="1" hangingPunct="1"/>
            <a:r>
              <a:rPr lang="en-GB" dirty="0" smtClean="0"/>
              <a:t>Not normalized</a:t>
            </a:r>
            <a:endParaRPr lang="en-GB" dirty="0"/>
          </a:p>
          <a:p>
            <a:pPr lvl="1" eaLnBrk="1" hangingPunct="1"/>
            <a:r>
              <a:rPr lang="en-GB" dirty="0" smtClean="0"/>
              <a:t>TPH causes functional dependencies between non-key columns</a:t>
            </a:r>
          </a:p>
          <a:p>
            <a:pPr lvl="1" eaLnBrk="1" hangingPunct="1"/>
            <a:r>
              <a:rPr lang="en-GB" dirty="0" smtClean="0"/>
              <a:t>Violates the Third Normal Form</a:t>
            </a:r>
            <a:endParaRPr lang="en-GB" dirty="0"/>
          </a:p>
          <a:p>
            <a:pPr lvl="1" eaLnBrk="1" hangingPunct="1"/>
            <a:endParaRPr lang="en-GB" dirty="0" smtClean="0">
              <a:latin typeface="+mj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Cons of TPH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C56603A-1AED-46B9-BB51-355207E71445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15220</TotalTime>
  <Words>2947</Words>
  <Application>Microsoft Office PowerPoint</Application>
  <PresentationFormat>On-screen Show (4:3)</PresentationFormat>
  <Paragraphs>554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1_Blends</vt:lpstr>
      <vt:lpstr>Entity Framework Going Further with Mapping</vt:lpstr>
      <vt:lpstr>Contents</vt:lpstr>
      <vt:lpstr>1. Mapping Scenarios</vt:lpstr>
      <vt:lpstr>Overview</vt:lpstr>
      <vt:lpstr>Scenario</vt:lpstr>
      <vt:lpstr>2. Table Per Hierarchy (TPH)</vt:lpstr>
      <vt:lpstr>Overview of TPH</vt:lpstr>
      <vt:lpstr>Pros of TPH</vt:lpstr>
      <vt:lpstr>Cons of TPH</vt:lpstr>
      <vt:lpstr>Defining Entity Classes for TPH</vt:lpstr>
      <vt:lpstr>Defining a Context Class for TPH</vt:lpstr>
      <vt:lpstr>Executing Polymorphic Queries for TPH</vt:lpstr>
      <vt:lpstr>Executing Non-Polymorphic Queries for TPH</vt:lpstr>
      <vt:lpstr>3. Table Per Type (TPT)</vt:lpstr>
      <vt:lpstr>Overview of TPT</vt:lpstr>
      <vt:lpstr>Pros of TPT</vt:lpstr>
      <vt:lpstr>Cons of TPT</vt:lpstr>
      <vt:lpstr>Defining Entity Classes for TPT (1 of 2)</vt:lpstr>
      <vt:lpstr>Defining Entity Classes for TPT (2 of 2)</vt:lpstr>
      <vt:lpstr>Defining a Context Class for TPT</vt:lpstr>
      <vt:lpstr>Executing Polymorphic Queries for TPT (1)</vt:lpstr>
      <vt:lpstr>Executing Polymorphic Queries for TPT (2)</vt:lpstr>
      <vt:lpstr>Executing Non-Polymorphic Queries for TPT (1)</vt:lpstr>
      <vt:lpstr>Executing Non-Polymorphic Queries for TPT (2)</vt:lpstr>
      <vt:lpstr>Polymorphic Associations for TPT (1)</vt:lpstr>
      <vt:lpstr>Polymorphic Associations for TPT (2)</vt:lpstr>
      <vt:lpstr>4. Table Per Concrete Type (TPC)</vt:lpstr>
      <vt:lpstr>Overview of TPC</vt:lpstr>
      <vt:lpstr>Pros of TPC</vt:lpstr>
      <vt:lpstr>Cons of TPC</vt:lpstr>
      <vt:lpstr>Defining Entity Classes for TPC</vt:lpstr>
      <vt:lpstr>Defining a Context Class for TPC</vt:lpstr>
      <vt:lpstr>Executing Polymorphic Queries for TPC (1)</vt:lpstr>
      <vt:lpstr>Executing Polymorphic Queries for TPT (2)</vt:lpstr>
      <vt:lpstr>Executing Non-Polymorphic Queries for TPC (1)</vt:lpstr>
      <vt:lpstr>Executing Non-Polymorphic Queries for TPC (2)</vt:lpstr>
      <vt:lpstr>Summary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401</cp:revision>
  <dcterms:created xsi:type="dcterms:W3CDTF">2002-05-03T12:27:39Z</dcterms:created>
  <dcterms:modified xsi:type="dcterms:W3CDTF">2015-09-03T14:53:09Z</dcterms:modified>
</cp:coreProperties>
</file>