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7"/>
  </p:notesMasterIdLst>
  <p:handoutMasterIdLst>
    <p:handoutMasterId r:id="rId28"/>
  </p:handoutMasterIdLst>
  <p:sldIdLst>
    <p:sldId id="256" r:id="rId2"/>
    <p:sldId id="602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4" r:id="rId14"/>
    <p:sldId id="615" r:id="rId15"/>
    <p:sldId id="616" r:id="rId16"/>
    <p:sldId id="617" r:id="rId17"/>
    <p:sldId id="618" r:id="rId18"/>
    <p:sldId id="619" r:id="rId19"/>
    <p:sldId id="620" r:id="rId20"/>
    <p:sldId id="621" r:id="rId21"/>
    <p:sldId id="622" r:id="rId22"/>
    <p:sldId id="623" r:id="rId23"/>
    <p:sldId id="624" r:id="rId24"/>
    <p:sldId id="626" r:id="rId25"/>
    <p:sldId id="627" r:id="rId26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9FF99"/>
    <a:srgbClr val="CC66FF"/>
    <a:srgbClr val="FFFF00"/>
    <a:srgbClr val="003366"/>
    <a:srgbClr val="B3D9FF"/>
    <a:srgbClr val="CCEC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7936" autoAdjust="0"/>
    <p:restoredTop sz="94591" autoAdjust="0"/>
  </p:normalViewPr>
  <p:slideViewPr>
    <p:cSldViewPr snapToGrid="0" showGuides="1">
      <p:cViewPr>
        <p:scale>
          <a:sx n="100" d="100"/>
          <a:sy n="100" d="100"/>
        </p:scale>
        <p:origin x="-510" y="-72"/>
      </p:cViewPr>
      <p:guideLst>
        <p:guide orient="horz" pos="1755"/>
        <p:guide pos="10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-2664" y="-2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/>
              <a:t>Monitoring and Debugging Applications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56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/>
              <a:t>Monitoring and Debugging Applications</a:t>
            </a:r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1363" y="4370388"/>
            <a:ext cx="584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540881" y="9159281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03949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fontAlgn="base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fontAlgn="base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fontAlgn="base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fontAlgn="base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Monitoring and Debugging Applications</a:t>
            </a:r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Monitoring and Debugging Applications</a:t>
            </a:r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Monitoring and Debugging Applications</a:t>
            </a:r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Monitoring and Debugging Applications</a:t>
            </a:r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Monitoring and Debugging Applications</a:t>
            </a:r>
          </a:p>
        </p:txBody>
      </p:sp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Monitoring and Debugging Applications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223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Monitoring and Debugging Applications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053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Monitoring and Debugging Applications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08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Monitoring and Debugging Applications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746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Monitoring and Debugging Applications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512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Monitoring and Debugging Applications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002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Monitoring and Debugging Applications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206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Monitoring and Debugging Applications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550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Monitoring and Debugging Applications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431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Monitoring and Debugging Applications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115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Monitoring and Debugging Applications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9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Monitoring and Debugging Applications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186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</p:spPr>
        <p:txBody>
          <a:bodyPr/>
          <a:lstStyle/>
          <a:p>
            <a:r>
              <a:rPr lang="en-GB" smtClean="0"/>
              <a:t>Monitoring and Debugging Applications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Monitoring and Debugging Applications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51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Monitoring and Debugging Applications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86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Monitoring and Debugging Applications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393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Monitoring and Debugging Applications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886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Monitoring and Debugging Applications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467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Monitoring and Debugging Applications</a:t>
            </a:r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Monitoring and Debugging Applications</a:t>
            </a:r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963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036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313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580945"/>
            <a:ext cx="8094095" cy="1360488"/>
          </a:xfrm>
        </p:spPr>
        <p:txBody>
          <a:bodyPr/>
          <a:lstStyle/>
          <a:p>
            <a:r>
              <a:rPr lang="en-GB" dirty="0"/>
              <a:t>Monitoring and </a:t>
            </a:r>
            <a:r>
              <a:rPr lang="en-GB" dirty="0" smtClean="0"/>
              <a:t>Debugging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8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y-GB" dirty="0"/>
              <a:t>To create a custom counter:</a:t>
            </a:r>
          </a:p>
          <a:p>
            <a:pPr lvl="1"/>
            <a:r>
              <a:rPr lang="cy-GB" dirty="0"/>
              <a:t>Call </a:t>
            </a:r>
            <a:r>
              <a:rPr lang="en-GB" dirty="0" err="1" smtClean="0">
                <a:latin typeface="Lucida Console" pitchFamily="49" charset="0"/>
              </a:rPr>
              <a:t>PerformanceCounterCategory</a:t>
            </a:r>
            <a:r>
              <a:rPr lang="cy-GB" dirty="0" smtClean="0">
                <a:latin typeface="Lucida Console" pitchFamily="49" charset="0"/>
              </a:rPr>
              <a:t>.Create</a:t>
            </a:r>
            <a:r>
              <a:rPr lang="cy-GB" dirty="0">
                <a:latin typeface="Lucida Console" pitchFamily="49" charset="0"/>
              </a:rPr>
              <a:t>()</a:t>
            </a:r>
            <a:r>
              <a:rPr lang="en-GB" dirty="0" smtClean="0"/>
              <a:t> static class</a:t>
            </a:r>
          </a:p>
          <a:p>
            <a:pPr lvl="1"/>
            <a:endParaRPr lang="en-GB" dirty="0"/>
          </a:p>
          <a:p>
            <a:r>
              <a:rPr lang="cy-GB" dirty="0"/>
              <a:t>Example: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9805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Custom Counters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AC28099-0687-4F9D-8FBB-37796011AB3C}" type="slidenum">
              <a:rPr lang="en-GB"/>
              <a:pPr/>
              <a:t>10</a:t>
            </a:fld>
            <a:endParaRPr lang="en-GB"/>
          </a:p>
        </p:txBody>
      </p:sp>
      <p:sp>
        <p:nvSpPr>
          <p:cNvPr id="11268" name="Rounded Rectangle 11267"/>
          <p:cNvSpPr>
            <a:spLocks noChangeArrowheads="1"/>
          </p:cNvSpPr>
          <p:nvPr/>
        </p:nvSpPr>
        <p:spPr bwMode="auto">
          <a:xfrm>
            <a:off x="790575" y="2900363"/>
            <a:ext cx="7783513" cy="2081212"/>
          </a:xfrm>
          <a:prstGeom prst="roundRect">
            <a:avLst>
              <a:gd name="adj" fmla="val 4745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void CreateCustomCounter()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{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    PerformanceCounterCategory.Create(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        "OrderTracking",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        "Order information.",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         PerformanceCounterCategoryType.MultiInstance,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        "Active Orders",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        "Number of active orders in the application.");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88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y-GB"/>
              <a:t>To install a custom counter, follow these steps:</a:t>
            </a:r>
          </a:p>
          <a:p>
            <a:pPr lvl="1"/>
            <a:r>
              <a:rPr lang="cy-GB"/>
              <a:t>1.  </a:t>
            </a:r>
            <a:r>
              <a:rPr lang="en-US" altLang="ja-JP">
                <a:ea typeface="MS PGothic" pitchFamily="34" charset="-128"/>
              </a:rPr>
              <a:t>Create an Installer class or installation component </a:t>
            </a:r>
            <a:br>
              <a:rPr lang="en-US" altLang="ja-JP">
                <a:ea typeface="MS PGothic" pitchFamily="34" charset="-128"/>
              </a:rPr>
            </a:br>
            <a:r>
              <a:rPr lang="en-US" altLang="ja-JP">
                <a:ea typeface="MS PGothic" pitchFamily="34" charset="-128"/>
              </a:rPr>
              <a:t>     for the custom counter</a:t>
            </a:r>
          </a:p>
          <a:p>
            <a:pPr lvl="1"/>
            <a:endParaRPr lang="cy-GB"/>
          </a:p>
          <a:p>
            <a:pPr lvl="1"/>
            <a:r>
              <a:rPr lang="cy-GB"/>
              <a:t>2.  </a:t>
            </a:r>
            <a:r>
              <a:rPr lang="en-US" altLang="ja-JP">
                <a:ea typeface="MS PGothic" pitchFamily="34" charset="-128"/>
              </a:rPr>
              <a:t>Save and compile the application project</a:t>
            </a:r>
          </a:p>
          <a:p>
            <a:pPr lvl="1"/>
            <a:endParaRPr lang="cy-GB"/>
          </a:p>
          <a:p>
            <a:pPr lvl="1"/>
            <a:r>
              <a:rPr lang="cy-GB"/>
              <a:t>3.  </a:t>
            </a:r>
            <a:r>
              <a:rPr lang="en-US" altLang="ja-JP">
                <a:ea typeface="MS PGothic" pitchFamily="34" charset="-128"/>
              </a:rPr>
              <a:t>Create the deployment project for the project, </a:t>
            </a:r>
            <a:br>
              <a:rPr lang="en-US" altLang="ja-JP">
                <a:ea typeface="MS PGothic" pitchFamily="34" charset="-128"/>
              </a:rPr>
            </a:br>
            <a:r>
              <a:rPr lang="en-US" altLang="ja-JP">
                <a:ea typeface="MS PGothic" pitchFamily="34" charset="-128"/>
              </a:rPr>
              <a:t>     and then add project DLL to the Custom Actions Editor </a:t>
            </a:r>
          </a:p>
          <a:p>
            <a:pPr lvl="1"/>
            <a:endParaRPr lang="cy-GB"/>
          </a:p>
          <a:p>
            <a:pPr lvl="1"/>
            <a:r>
              <a:rPr lang="cy-GB"/>
              <a:t>4.  </a:t>
            </a:r>
            <a:r>
              <a:rPr lang="en-US" altLang="ja-JP">
                <a:ea typeface="MS PGothic" pitchFamily="34" charset="-128"/>
              </a:rPr>
              <a:t>Save and compile the deployment project</a:t>
            </a:r>
          </a:p>
          <a:p>
            <a:pPr lvl="1"/>
            <a:endParaRPr lang="cy-GB"/>
          </a:p>
          <a:p>
            <a:pPr lvl="1"/>
            <a:r>
              <a:rPr lang="cy-GB"/>
              <a:t>5.  </a:t>
            </a:r>
            <a:r>
              <a:rPr lang="en-US" altLang="ja-JP">
                <a:ea typeface="MS PGothic" pitchFamily="34" charset="-128"/>
              </a:rPr>
              <a:t>Deploy the project to the destination computer</a:t>
            </a:r>
            <a:endParaRPr lang="en-US"/>
          </a:p>
        </p:txBody>
      </p:sp>
      <p:sp>
        <p:nvSpPr>
          <p:cNvPr id="899087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Installing Custom Counters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52A11E-946A-4D7D-94FF-A7483909BB6A}" type="slidenum">
              <a:rPr lang="en-GB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109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y-GB" smtClean="0"/>
              <a:t>To read a performance counter:</a:t>
            </a:r>
          </a:p>
          <a:p>
            <a:endParaRPr lang="cy-GB" smtClean="0"/>
          </a:p>
          <a:p>
            <a:endParaRPr lang="cy-GB" smtClean="0"/>
          </a:p>
          <a:p>
            <a:r>
              <a:rPr lang="cy-GB" smtClean="0"/>
              <a:t>To write a performance counter:</a:t>
            </a:r>
            <a:endParaRPr lang="en-US"/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Reading/Writing Performance Counters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F6C520C-EB6B-4C08-95C1-ACA2238B6EB9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1268" name="Rounded Rectangle 11267"/>
          <p:cNvSpPr>
            <a:spLocks noChangeArrowheads="1"/>
          </p:cNvSpPr>
          <p:nvPr/>
        </p:nvSpPr>
        <p:spPr bwMode="auto">
          <a:xfrm>
            <a:off x="857250" y="1614488"/>
            <a:ext cx="7783513" cy="433387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 eaLnBrk="0" hangingPunct="0">
              <a:lnSpc>
                <a:spcPct val="88000"/>
              </a:lnSpc>
            </a:pPr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long rawCounterValue = counter1.RawValue;</a:t>
            </a:r>
          </a:p>
        </p:txBody>
      </p:sp>
      <p:sp>
        <p:nvSpPr>
          <p:cNvPr id="2" name="Rounded Rectangle 11267"/>
          <p:cNvSpPr>
            <a:spLocks noChangeArrowheads="1"/>
          </p:cNvSpPr>
          <p:nvPr/>
        </p:nvSpPr>
        <p:spPr bwMode="auto">
          <a:xfrm>
            <a:off x="857250" y="3201988"/>
            <a:ext cx="7783513" cy="519112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performanceCounter1.ReadOnly = false;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performanceCounter1.RawValue = 6;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Event log overview</a:t>
            </a:r>
          </a:p>
          <a:p>
            <a:r>
              <a:rPr lang="en-US" altLang="ja-JP" dirty="0" smtClean="0"/>
              <a:t>Creating, reading, and writing an event log</a:t>
            </a:r>
            <a:endParaRPr lang="en-GB" dirty="0" smtClean="0"/>
          </a:p>
          <a:p>
            <a:r>
              <a:rPr lang="en-GB" dirty="0" smtClean="0"/>
              <a:t>Installing an event log</a:t>
            </a:r>
            <a:endParaRPr lang="en-US" dirty="0"/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3. Windows Event Log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917B87-DC91-41E2-911A-E9B6FD2BFDC9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205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logs store entries for activities and actions that occur within an </a:t>
            </a:r>
            <a:r>
              <a:rPr lang="en-US" dirty="0" smtClean="0"/>
              <a:t>application</a:t>
            </a:r>
          </a:p>
          <a:p>
            <a:pPr lvl="1"/>
            <a:endParaRPr lang="en-US" dirty="0"/>
          </a:p>
          <a:p>
            <a:r>
              <a:rPr lang="en-US" dirty="0"/>
              <a:t>Windows provides three default event logs:</a:t>
            </a:r>
          </a:p>
          <a:p>
            <a:pPr lvl="1"/>
            <a:r>
              <a:rPr lang="en-US" dirty="0"/>
              <a:t>System Event Log</a:t>
            </a:r>
          </a:p>
          <a:p>
            <a:pPr lvl="1"/>
            <a:r>
              <a:rPr lang="en-US" dirty="0"/>
              <a:t>Security Event Log</a:t>
            </a:r>
          </a:p>
          <a:p>
            <a:pPr lvl="1"/>
            <a:r>
              <a:rPr lang="en-US" dirty="0"/>
              <a:t>Application Event Log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0420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Event Log Overview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C1397B5-025B-4D19-A5FF-06C7FCCFEE2C}" type="slidenum">
              <a:rPr lang="en-GB"/>
              <a:pPr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29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y-GB" dirty="0"/>
              <a:t>To read from an event log, use the following properties of the </a:t>
            </a:r>
            <a:r>
              <a:rPr lang="cy-GB" dirty="0">
                <a:latin typeface="Lucida Console" pitchFamily="49" charset="0"/>
              </a:rPr>
              <a:t>EventLog</a:t>
            </a:r>
            <a:r>
              <a:rPr lang="cy-GB" dirty="0"/>
              <a:t> class</a:t>
            </a:r>
          </a:p>
          <a:p>
            <a:pPr lvl="1"/>
            <a:r>
              <a:rPr lang="en-GB" dirty="0">
                <a:latin typeface="Lucida Console" pitchFamily="49" charset="0"/>
              </a:rPr>
              <a:t>Log</a:t>
            </a:r>
            <a:r>
              <a:rPr lang="en-GB" dirty="0"/>
              <a:t>, </a:t>
            </a:r>
            <a:r>
              <a:rPr lang="en-GB" dirty="0" err="1">
                <a:latin typeface="Lucida Console" pitchFamily="49" charset="0"/>
              </a:rPr>
              <a:t>MachineName</a:t>
            </a:r>
            <a:r>
              <a:rPr lang="en-GB" dirty="0"/>
              <a:t>, and </a:t>
            </a:r>
            <a:r>
              <a:rPr lang="en-GB" dirty="0" smtClean="0">
                <a:latin typeface="Lucida Console" pitchFamily="49" charset="0"/>
              </a:rPr>
              <a:t>Entries</a:t>
            </a:r>
          </a:p>
          <a:p>
            <a:pPr lvl="1"/>
            <a:endParaRPr lang="en-GB" dirty="0"/>
          </a:p>
          <a:p>
            <a:r>
              <a:rPr lang="cy-GB" dirty="0"/>
              <a:t>To create/write to an event log, use the following methods of the </a:t>
            </a:r>
            <a:r>
              <a:rPr lang="cy-GB" dirty="0">
                <a:latin typeface="Lucida Console" pitchFamily="49" charset="0"/>
              </a:rPr>
              <a:t>EventLog</a:t>
            </a:r>
            <a:r>
              <a:rPr lang="cy-GB" dirty="0"/>
              <a:t> class: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CreateEventSource</a:t>
            </a:r>
            <a:r>
              <a:rPr lang="en-GB" dirty="0">
                <a:latin typeface="Lucida Console" pitchFamily="49" charset="0"/>
              </a:rPr>
              <a:t>()</a:t>
            </a:r>
            <a:r>
              <a:rPr lang="en-GB" dirty="0"/>
              <a:t> and </a:t>
            </a:r>
            <a:r>
              <a:rPr lang="en-GB" dirty="0" err="1">
                <a:latin typeface="Lucida Console" pitchFamily="49" charset="0"/>
              </a:rPr>
              <a:t>WriteEntry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/>
            <a:endParaRPr lang="en-GB" dirty="0"/>
          </a:p>
          <a:p>
            <a:r>
              <a:rPr lang="en-GB" dirty="0"/>
              <a:t>Example:</a:t>
            </a:r>
            <a:endParaRPr lang="en-US" dirty="0"/>
          </a:p>
        </p:txBody>
      </p:sp>
      <p:sp>
        <p:nvSpPr>
          <p:cNvPr id="90522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Creating, </a:t>
            </a:r>
            <a:r>
              <a:rPr lang="en-US" altLang="ja-JP" dirty="0" smtClean="0"/>
              <a:t>Reading</a:t>
            </a:r>
            <a:r>
              <a:rPr lang="en-US" altLang="ja-JP" dirty="0"/>
              <a:t>, and </a:t>
            </a:r>
            <a:r>
              <a:rPr lang="en-US" altLang="ja-JP" dirty="0" smtClean="0"/>
              <a:t>Writing </a:t>
            </a:r>
            <a:r>
              <a:rPr lang="en-US" altLang="ja-JP" dirty="0"/>
              <a:t>an </a:t>
            </a:r>
            <a:r>
              <a:rPr lang="en-US" altLang="ja-JP" dirty="0" smtClean="0"/>
              <a:t>Event Log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E2691D1-FF87-42AB-8F8F-136CEF741AB2}" type="slidenum">
              <a:rPr lang="en-GB"/>
              <a:pPr/>
              <a:t>15</a:t>
            </a:fld>
            <a:endParaRPr lang="en-GB"/>
          </a:p>
        </p:txBody>
      </p:sp>
      <p:sp>
        <p:nvSpPr>
          <p:cNvPr id="11268" name="Rounded Rectangle 11267"/>
          <p:cNvSpPr>
            <a:spLocks noChangeArrowheads="1"/>
          </p:cNvSpPr>
          <p:nvPr/>
        </p:nvSpPr>
        <p:spPr bwMode="auto">
          <a:xfrm>
            <a:off x="857250" y="4891088"/>
            <a:ext cx="7783513" cy="1376362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400" dirty="0" err="1">
                <a:latin typeface="Lucida Console" pitchFamily="49" charset="0"/>
                <a:ea typeface="MS PGothic" pitchFamily="34" charset="-128"/>
              </a:rPr>
              <a:t>EventLog</a:t>
            </a:r>
            <a:r>
              <a:rPr lang="en-US" altLang="ja-JP" sz="1400" dirty="0">
                <a:latin typeface="Lucida Console" pitchFamily="49" charset="0"/>
                <a:ea typeface="MS PGothic" pitchFamily="34" charset="-128"/>
              </a:rPr>
              <a:t> log1 = new </a:t>
            </a:r>
            <a:r>
              <a:rPr lang="en-US" altLang="ja-JP" sz="1400" dirty="0" err="1">
                <a:latin typeface="Lucida Console" pitchFamily="49" charset="0"/>
                <a:ea typeface="MS PGothic" pitchFamily="34" charset="-128"/>
              </a:rPr>
              <a:t>EventLog</a:t>
            </a:r>
            <a:r>
              <a:rPr lang="en-US" altLang="ja-JP" sz="1400" dirty="0">
                <a:latin typeface="Lucida Console" pitchFamily="49" charset="0"/>
                <a:ea typeface="MS PGothic" pitchFamily="34" charset="-128"/>
              </a:rPr>
              <a:t>();</a:t>
            </a:r>
          </a:p>
          <a:p>
            <a:pPr marL="290513" indent="-290513" defTabSz="457200"/>
            <a:r>
              <a:rPr lang="en-US" altLang="ja-JP" sz="1400" dirty="0">
                <a:latin typeface="Lucida Console" pitchFamily="49" charset="0"/>
                <a:ea typeface="MS PGothic" pitchFamily="34" charset="-128"/>
              </a:rPr>
              <a:t>if (!</a:t>
            </a:r>
            <a:r>
              <a:rPr lang="en-US" altLang="ja-JP" sz="1400" dirty="0" err="1">
                <a:latin typeface="Lucida Console" pitchFamily="49" charset="0"/>
                <a:ea typeface="MS PGothic" pitchFamily="34" charset="-128"/>
              </a:rPr>
              <a:t>EventLog.SourceExists</a:t>
            </a:r>
            <a:r>
              <a:rPr lang="en-US" altLang="ja-JP" sz="1400" dirty="0">
                <a:latin typeface="Lucida Console" pitchFamily="49" charset="0"/>
                <a:ea typeface="MS PGothic" pitchFamily="34" charset="-128"/>
              </a:rPr>
              <a:t>("</a:t>
            </a:r>
            <a:r>
              <a:rPr lang="en-US" altLang="ja-JP" sz="1400" dirty="0" err="1">
                <a:latin typeface="Lucida Console" pitchFamily="49" charset="0"/>
                <a:ea typeface="MS PGothic" pitchFamily="34" charset="-128"/>
              </a:rPr>
              <a:t>OrdersApp</a:t>
            </a:r>
            <a:r>
              <a:rPr lang="en-US" altLang="ja-JP" sz="1400" dirty="0">
                <a:latin typeface="Lucida Console" pitchFamily="49" charset="0"/>
                <a:ea typeface="MS PGothic" pitchFamily="34" charset="-128"/>
              </a:rPr>
              <a:t>"))</a:t>
            </a:r>
          </a:p>
          <a:p>
            <a:pPr marL="290513" indent="-290513" defTabSz="457200"/>
            <a:r>
              <a:rPr lang="en-US" altLang="ja-JP" sz="1400" dirty="0">
                <a:latin typeface="Lucida Console" pitchFamily="49" charset="0"/>
                <a:ea typeface="MS PGothic" pitchFamily="34" charset="-128"/>
              </a:rPr>
              <a:t>    </a:t>
            </a:r>
            <a:r>
              <a:rPr lang="en-US" altLang="ja-JP" sz="1400" dirty="0" err="1">
                <a:latin typeface="Lucida Console" pitchFamily="49" charset="0"/>
                <a:ea typeface="MS PGothic" pitchFamily="34" charset="-128"/>
              </a:rPr>
              <a:t>EventLog.CreateEventSource</a:t>
            </a:r>
            <a:r>
              <a:rPr lang="en-US" altLang="ja-JP" sz="1400" dirty="0">
                <a:latin typeface="Lucida Console" pitchFamily="49" charset="0"/>
                <a:ea typeface="MS PGothic" pitchFamily="34" charset="-128"/>
              </a:rPr>
              <a:t> ("</a:t>
            </a:r>
            <a:r>
              <a:rPr lang="en-US" altLang="ja-JP" sz="1400" dirty="0" err="1">
                <a:latin typeface="Lucida Console" pitchFamily="49" charset="0"/>
                <a:ea typeface="MS PGothic" pitchFamily="34" charset="-128"/>
              </a:rPr>
              <a:t>OrdersApp</a:t>
            </a:r>
            <a:r>
              <a:rPr lang="en-US" altLang="ja-JP" sz="1400" dirty="0">
                <a:latin typeface="Lucida Console" pitchFamily="49" charset="0"/>
                <a:ea typeface="MS PGothic" pitchFamily="34" charset="-128"/>
              </a:rPr>
              <a:t>", "Application");</a:t>
            </a:r>
          </a:p>
          <a:p>
            <a:pPr marL="290513" indent="-290513" defTabSz="457200"/>
            <a:endParaRPr lang="en-US" altLang="ja-JP" sz="1400" dirty="0">
              <a:latin typeface="Lucida Console" pitchFamily="49" charset="0"/>
              <a:ea typeface="MS PGothic" pitchFamily="34" charset="-128"/>
            </a:endParaRPr>
          </a:p>
          <a:p>
            <a:pPr marL="290513" indent="-290513" defTabSz="457200"/>
            <a:r>
              <a:rPr lang="en-US" altLang="ja-JP" sz="1400" dirty="0">
                <a:latin typeface="Lucida Console" pitchFamily="49" charset="0"/>
                <a:ea typeface="MS PGothic" pitchFamily="34" charset="-128"/>
              </a:rPr>
              <a:t>log1.Source = " </a:t>
            </a:r>
            <a:r>
              <a:rPr lang="en-US" altLang="ja-JP" sz="1400" dirty="0" err="1">
                <a:latin typeface="Lucida Console" pitchFamily="49" charset="0"/>
                <a:ea typeface="MS PGothic" pitchFamily="34" charset="-128"/>
              </a:rPr>
              <a:t>OrdersApp</a:t>
            </a:r>
            <a:r>
              <a:rPr lang="en-US" altLang="ja-JP" sz="1400" dirty="0">
                <a:latin typeface="Lucida Console" pitchFamily="49" charset="0"/>
                <a:ea typeface="MS PGothic" pitchFamily="34" charset="-128"/>
              </a:rPr>
              <a:t>";</a:t>
            </a:r>
          </a:p>
          <a:p>
            <a:pPr marL="290513" indent="-290513" defTabSz="457200"/>
            <a:r>
              <a:rPr lang="en-US" altLang="ja-JP" sz="1400" dirty="0">
                <a:latin typeface="Lucida Console" pitchFamily="49" charset="0"/>
                <a:ea typeface="MS PGothic" pitchFamily="34" charset="-128"/>
              </a:rPr>
              <a:t>log1.WriteEntry("Application startup");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54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y-GB" dirty="0"/>
              <a:t>To install an event log:</a:t>
            </a:r>
          </a:p>
          <a:p>
            <a:pPr lvl="1"/>
            <a:r>
              <a:rPr lang="en-GB" dirty="0"/>
              <a:t>Create an installation component or Installer class</a:t>
            </a:r>
          </a:p>
          <a:p>
            <a:pPr lvl="1"/>
            <a:endParaRPr lang="en-US" dirty="0"/>
          </a:p>
        </p:txBody>
      </p:sp>
      <p:sp>
        <p:nvSpPr>
          <p:cNvPr id="90625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Installing an Event Log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152C025-285E-4F3D-B54C-1F103BE3DF7F}" type="slidenum">
              <a:rPr lang="en-GB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Debugging and tracing overview</a:t>
            </a:r>
          </a:p>
          <a:p>
            <a:r>
              <a:rPr lang="en-GB" dirty="0" smtClean="0"/>
              <a:t>Debug and trace statements</a:t>
            </a:r>
          </a:p>
          <a:p>
            <a:r>
              <a:rPr lang="en-GB" dirty="0" smtClean="0"/>
              <a:t>The </a:t>
            </a:r>
            <a:r>
              <a:rPr lang="en-GB" dirty="0" smtClean="0">
                <a:latin typeface="Lucida Console" pitchFamily="49" charset="0"/>
              </a:rPr>
              <a:t>Debugger</a:t>
            </a:r>
            <a:r>
              <a:rPr lang="en-GB" dirty="0" smtClean="0"/>
              <a:t> Class</a:t>
            </a:r>
          </a:p>
          <a:p>
            <a:r>
              <a:rPr lang="en-GB" dirty="0" smtClean="0"/>
              <a:t>Trace switches</a:t>
            </a:r>
          </a:p>
          <a:p>
            <a:r>
              <a:rPr lang="en-GB" dirty="0" smtClean="0"/>
              <a:t>Trace listeners</a:t>
            </a:r>
          </a:p>
          <a:p>
            <a:r>
              <a:rPr lang="en-GB" dirty="0" smtClean="0"/>
              <a:t>Trace sources</a:t>
            </a:r>
          </a:p>
          <a:p>
            <a:endParaRPr lang="en-US" dirty="0"/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</a:t>
            </a:r>
            <a:r>
              <a:rPr lang="en-US" altLang="ja-JP" smtClean="0"/>
              <a:t>Debugging and Tracing Applications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091BE5A-A674-44C2-B343-66C19C59EDBE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ea typeface="MS PGothic" pitchFamily="34" charset="-128"/>
              </a:rPr>
              <a:t>Classes in the </a:t>
            </a:r>
            <a:r>
              <a:rPr lang="en-US" altLang="ja-JP" dirty="0" err="1">
                <a:latin typeface="Lucida Console" pitchFamily="49" charset="0"/>
                <a:ea typeface="MS PGothic" pitchFamily="34" charset="-128"/>
              </a:rPr>
              <a:t>System.Diagnostics</a:t>
            </a:r>
            <a:r>
              <a:rPr lang="en-US" altLang="ja-JP" dirty="0">
                <a:ea typeface="MS PGothic" pitchFamily="34" charset="-128"/>
              </a:rPr>
              <a:t> </a:t>
            </a:r>
            <a:r>
              <a:rPr lang="en-US" altLang="ja-JP" dirty="0" smtClean="0">
                <a:ea typeface="MS PGothic" pitchFamily="34" charset="-128"/>
              </a:rPr>
              <a:t>namespace:</a:t>
            </a:r>
            <a:endParaRPr lang="en-US" dirty="0"/>
          </a:p>
          <a:p>
            <a:pPr lvl="1"/>
            <a:r>
              <a:rPr lang="en-US" altLang="ja-JP" dirty="0">
                <a:latin typeface="Lucida Console" pitchFamily="49" charset="0"/>
                <a:ea typeface="MS PGothic" pitchFamily="34" charset="-128"/>
              </a:rPr>
              <a:t>Debug</a:t>
            </a:r>
          </a:p>
          <a:p>
            <a:pPr lvl="1"/>
            <a:r>
              <a:rPr lang="en-US" altLang="ja-JP" dirty="0">
                <a:latin typeface="Lucida Console" pitchFamily="49" charset="0"/>
                <a:ea typeface="MS PGothic" pitchFamily="34" charset="-128"/>
              </a:rPr>
              <a:t>Trace</a:t>
            </a:r>
          </a:p>
          <a:p>
            <a:pPr lvl="1"/>
            <a:r>
              <a:rPr lang="en-US" altLang="ja-JP" dirty="0" err="1" smtClean="0">
                <a:latin typeface="Lucida Console" pitchFamily="49" charset="0"/>
                <a:ea typeface="MS PGothic" pitchFamily="34" charset="-128"/>
              </a:rPr>
              <a:t>TraceSource</a:t>
            </a:r>
            <a:endParaRPr lang="en-US" altLang="ja-JP" dirty="0" smtClean="0">
              <a:latin typeface="Lucida Console" pitchFamily="49" charset="0"/>
              <a:ea typeface="MS PGothic" pitchFamily="34" charset="-128"/>
            </a:endParaRPr>
          </a:p>
          <a:p>
            <a:pPr lvl="1"/>
            <a:endParaRPr lang="en-GB" dirty="0"/>
          </a:p>
          <a:p>
            <a:r>
              <a:rPr lang="en-GB" dirty="0"/>
              <a:t>Methods:</a:t>
            </a:r>
            <a:endParaRPr lang="en-US" dirty="0"/>
          </a:p>
          <a:p>
            <a:pPr lvl="1"/>
            <a:r>
              <a:rPr lang="en-GB" dirty="0">
                <a:latin typeface="Lucida Console" pitchFamily="49" charset="0"/>
              </a:rPr>
              <a:t>Assert()</a:t>
            </a:r>
          </a:p>
          <a:p>
            <a:pPr lvl="1"/>
            <a:r>
              <a:rPr lang="en-GB" dirty="0">
                <a:latin typeface="Lucida Console" pitchFamily="49" charset="0"/>
              </a:rPr>
              <a:t>Close()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TraceError</a:t>
            </a:r>
            <a:r>
              <a:rPr lang="en-GB" dirty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>
                <a:latin typeface="Lucida Console" pitchFamily="49" charset="0"/>
              </a:rPr>
              <a:t>Write()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WriteIf</a:t>
            </a:r>
            <a:r>
              <a:rPr lang="en-GB" dirty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WriteLine</a:t>
            </a:r>
            <a:r>
              <a:rPr lang="en-GB" dirty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WriteLineIf</a:t>
            </a:r>
            <a:r>
              <a:rPr lang="en-GB" dirty="0">
                <a:latin typeface="Lucida Console" pitchFamily="49" charset="0"/>
              </a:rPr>
              <a:t>()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908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Debugging and Tracing Overview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346A2AD-91D7-4DF8-ADBA-E5AFF714C9CE}" type="slidenum">
              <a:rPr lang="en-GB"/>
              <a:pPr/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22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of </a:t>
            </a:r>
            <a:r>
              <a:rPr lang="en-GB" dirty="0">
                <a:latin typeface="Lucida Console" pitchFamily="49" charset="0"/>
              </a:rPr>
              <a:t>Debug</a:t>
            </a:r>
            <a:r>
              <a:rPr lang="en-GB" dirty="0"/>
              <a:t> and </a:t>
            </a:r>
            <a:r>
              <a:rPr lang="en-GB" dirty="0">
                <a:latin typeface="Lucida Console" pitchFamily="49" charset="0"/>
              </a:rPr>
              <a:t>Trace</a:t>
            </a:r>
            <a:r>
              <a:rPr lang="en-GB" dirty="0"/>
              <a:t> statements:</a:t>
            </a:r>
            <a:endParaRPr lang="en-US" dirty="0"/>
          </a:p>
          <a:p>
            <a:endParaRPr lang="en-US" dirty="0"/>
          </a:p>
        </p:txBody>
      </p:sp>
      <p:sp>
        <p:nvSpPr>
          <p:cNvPr id="90932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Debug and Trace Statements 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20A4ABE-2222-4261-9E10-3786FCFCEBB5}" type="slidenum">
              <a:rPr lang="en-GB"/>
              <a:pPr/>
              <a:t>19</a:t>
            </a:fld>
            <a:endParaRPr lang="en-GB"/>
          </a:p>
        </p:txBody>
      </p:sp>
      <p:sp>
        <p:nvSpPr>
          <p:cNvPr id="11268" name="Rounded Rectangle 11267"/>
          <p:cNvSpPr>
            <a:spLocks noChangeArrowheads="1"/>
          </p:cNvSpPr>
          <p:nvPr/>
        </p:nvSpPr>
        <p:spPr bwMode="auto">
          <a:xfrm>
            <a:off x="857250" y="1700213"/>
            <a:ext cx="7783513" cy="1376362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Trace.Write("Invalid numeric value supplied.");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Debug.WriteLine("Invalid numeric value supplied.");</a:t>
            </a:r>
          </a:p>
          <a:p>
            <a:pPr marL="290513" indent="-290513" defTabSz="457200"/>
            <a:endParaRPr lang="en-US" altLang="ja-JP" sz="1400">
              <a:latin typeface="Lucida Console" pitchFamily="49" charset="0"/>
              <a:ea typeface="MS PGothic" pitchFamily="34" charset="-128"/>
            </a:endParaRP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bool myFlag = false;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Debug.WriteIf(myFlag, "Data input error in Proc1 procedure.");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Trace.WriteLineIf(myFlag, "Data input error in Proc1 procedure.");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9" name="Rectangle 3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altLang="ja-JP" dirty="0">
                <a:ea typeface="MS PGothic" pitchFamily="34" charset="-128"/>
              </a:rPr>
              <a:t>Working with </a:t>
            </a:r>
            <a:r>
              <a:rPr lang="en-US" altLang="ja-JP" dirty="0" smtClean="0">
                <a:ea typeface="MS PGothic" pitchFamily="34" charset="-128"/>
              </a:rPr>
              <a:t>application processes</a:t>
            </a:r>
            <a:r>
              <a:rPr lang="en-US" dirty="0" smtClean="0"/>
              <a:t> </a:t>
            </a:r>
            <a:endParaRPr lang="en-US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ja-JP" dirty="0">
                <a:ea typeface="MS PGothic" pitchFamily="34" charset="-128"/>
              </a:rPr>
              <a:t>Managing </a:t>
            </a:r>
            <a:r>
              <a:rPr lang="en-US" altLang="ja-JP" dirty="0" smtClean="0">
                <a:ea typeface="MS PGothic" pitchFamily="34" charset="-128"/>
              </a:rPr>
              <a:t>application performance</a:t>
            </a:r>
            <a:endParaRPr lang="en-US" dirty="0">
              <a:solidFill>
                <a:srgbClr val="0000FF"/>
              </a:solidFill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ja-JP" dirty="0">
                <a:ea typeface="MS PGothic" pitchFamily="34" charset="-128"/>
              </a:rPr>
              <a:t>Windows </a:t>
            </a:r>
            <a:r>
              <a:rPr lang="en-US" altLang="ja-JP" dirty="0" smtClean="0">
                <a:ea typeface="MS PGothic" pitchFamily="34" charset="-128"/>
              </a:rPr>
              <a:t>event log</a:t>
            </a:r>
            <a:endParaRPr lang="en-US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ja-JP" dirty="0">
                <a:ea typeface="MS PGothic" pitchFamily="34" charset="-128"/>
              </a:rPr>
              <a:t>Debugging and </a:t>
            </a:r>
            <a:r>
              <a:rPr lang="en-US" altLang="ja-JP" dirty="0" smtClean="0">
                <a:ea typeface="MS PGothic" pitchFamily="34" charset="-128"/>
              </a:rPr>
              <a:t>tracing applications</a:t>
            </a:r>
            <a:endParaRPr lang="en-US" dirty="0"/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anchor="ctr"/>
          <a:lstStyle/>
          <a:p>
            <a:r>
              <a:rPr lang="en-US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1522768-4320-4BAE-924E-A3FA65027B92}" type="slidenum">
              <a:rPr lang="en-GB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48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y-GB" dirty="0"/>
              <a:t>The </a:t>
            </a:r>
            <a:r>
              <a:rPr lang="cy-GB" dirty="0">
                <a:latin typeface="Lucida Console" pitchFamily="49" charset="0"/>
              </a:rPr>
              <a:t>Debugger</a:t>
            </a:r>
            <a:r>
              <a:rPr lang="cy-GB" dirty="0"/>
              <a:t> class...</a:t>
            </a:r>
          </a:p>
          <a:p>
            <a:pPr lvl="1"/>
            <a:r>
              <a:rPr lang="cy-GB" dirty="0"/>
              <a:t>L</a:t>
            </a:r>
            <a:r>
              <a:rPr lang="en-US" dirty="0" err="1"/>
              <a:t>aunches</a:t>
            </a:r>
            <a:r>
              <a:rPr lang="en-US" dirty="0"/>
              <a:t> the Visual Studio debugger </a:t>
            </a:r>
            <a:r>
              <a:rPr lang="en-US" dirty="0" smtClean="0"/>
              <a:t>programmatically</a:t>
            </a:r>
          </a:p>
          <a:p>
            <a:pPr lvl="1"/>
            <a:endParaRPr lang="en-GB" dirty="0"/>
          </a:p>
          <a:p>
            <a:r>
              <a:rPr lang="cy-GB" dirty="0"/>
              <a:t>Example:</a:t>
            </a:r>
            <a:endParaRPr lang="en-US" dirty="0"/>
          </a:p>
        </p:txBody>
      </p:sp>
      <p:sp>
        <p:nvSpPr>
          <p:cNvPr id="9103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Debugger Class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367F023-E10D-495D-BBE0-5D245E36F09E}" type="slidenum">
              <a:rPr lang="en-GB"/>
              <a:pPr/>
              <a:t>20</a:t>
            </a:fld>
            <a:endParaRPr lang="en-GB"/>
          </a:p>
        </p:txBody>
      </p:sp>
      <p:sp>
        <p:nvSpPr>
          <p:cNvPr id="11268" name="Rounded Rectangle 11267"/>
          <p:cNvSpPr>
            <a:spLocks noChangeArrowheads="1"/>
          </p:cNvSpPr>
          <p:nvPr/>
        </p:nvSpPr>
        <p:spPr bwMode="auto">
          <a:xfrm>
            <a:off x="857250" y="2900363"/>
            <a:ext cx="7783513" cy="985837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if (Debugger.IsAttached)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    Debugger.Break();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else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    Debugger.Launch();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y-GB" smtClean="0"/>
              <a:t>Example of creating a trace switch:</a:t>
            </a:r>
          </a:p>
          <a:p>
            <a:endParaRPr lang="cy-GB" smtClean="0"/>
          </a:p>
          <a:p>
            <a:endParaRPr lang="cy-GB" smtClean="0"/>
          </a:p>
          <a:p>
            <a:endParaRPr lang="cy-GB" smtClean="0"/>
          </a:p>
          <a:p>
            <a:r>
              <a:rPr lang="cy-GB" smtClean="0"/>
              <a:t>Example of configuring a trace switch:</a:t>
            </a:r>
            <a:endParaRPr lang="en-US"/>
          </a:p>
        </p:txBody>
      </p:sp>
      <p:sp>
        <p:nvSpPr>
          <p:cNvPr id="911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Trace Switches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C85AF35-38EF-4136-8FF4-657E8E582C7D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11268" name="Rounded Rectangle 11267"/>
          <p:cNvSpPr>
            <a:spLocks noChangeArrowheads="1"/>
          </p:cNvSpPr>
          <p:nvPr/>
        </p:nvSpPr>
        <p:spPr bwMode="auto">
          <a:xfrm>
            <a:off x="857250" y="1662113"/>
            <a:ext cx="7783513" cy="757237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sz="1400" dirty="0" err="1">
                <a:latin typeface="Lucida Console" pitchFamily="49" charset="0"/>
              </a:rPr>
              <a:t>TraceSwitch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orderInfoSwitch</a:t>
            </a:r>
            <a:r>
              <a:rPr lang="en-US" sz="1400" dirty="0">
                <a:latin typeface="Lucida Console" pitchFamily="49" charset="0"/>
              </a:rPr>
              <a:t> = </a:t>
            </a:r>
            <a:endParaRPr lang="en-US" sz="1400" dirty="0" smtClean="0">
              <a:latin typeface="Lucida Console" pitchFamily="49" charset="0"/>
            </a:endParaRPr>
          </a:p>
          <a:p>
            <a:pPr marL="290513" indent="-290513" defTabSz="457200"/>
            <a:r>
              <a:rPr lang="en-US" sz="1400" dirty="0" smtClean="0">
                <a:latin typeface="Lucida Console" pitchFamily="49" charset="0"/>
              </a:rPr>
              <a:t>                 new </a:t>
            </a:r>
            <a:r>
              <a:rPr lang="en-US" sz="1400" dirty="0" err="1" smtClean="0">
                <a:latin typeface="Lucida Console" pitchFamily="49" charset="0"/>
              </a:rPr>
              <a:t>TraceSwitch</a:t>
            </a:r>
            <a:r>
              <a:rPr lang="en-US" sz="1400" dirty="0" smtClean="0">
                <a:latin typeface="Lucida Console" pitchFamily="49" charset="0"/>
              </a:rPr>
              <a:t>("</a:t>
            </a:r>
            <a:r>
              <a:rPr lang="en-US" sz="1400" dirty="0" err="1" smtClean="0">
                <a:latin typeface="Lucida Console" pitchFamily="49" charset="0"/>
              </a:rPr>
              <a:t>myNewSwitch</a:t>
            </a:r>
            <a:r>
              <a:rPr lang="en-US" sz="1400" dirty="0" smtClean="0">
                <a:latin typeface="Lucida Console" pitchFamily="49" charset="0"/>
              </a:rPr>
              <a:t>", "Switch Description");</a:t>
            </a:r>
          </a:p>
          <a:p>
            <a:pPr marL="290513" indent="-290513" defTabSz="457200"/>
            <a:r>
              <a:rPr lang="en-US" sz="1400" dirty="0" err="1" smtClean="0">
                <a:latin typeface="Lucida Console" pitchFamily="49" charset="0"/>
              </a:rPr>
              <a:t>orderInfoSwitch.Level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= </a:t>
            </a:r>
            <a:r>
              <a:rPr lang="en-US" sz="1400" dirty="0" err="1">
                <a:latin typeface="Lucida Console" pitchFamily="49" charset="0"/>
              </a:rPr>
              <a:t>TraceLevel.Info</a:t>
            </a:r>
            <a:r>
              <a:rPr lang="en-US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2" name="Rounded Rectangle 11267"/>
          <p:cNvSpPr>
            <a:spLocks noChangeArrowheads="1"/>
          </p:cNvSpPr>
          <p:nvPr/>
        </p:nvSpPr>
        <p:spPr bwMode="auto">
          <a:xfrm>
            <a:off x="857250" y="3697288"/>
            <a:ext cx="7783513" cy="1195387"/>
          </a:xfrm>
          <a:prstGeom prst="roundRect">
            <a:avLst>
              <a:gd name="adj" fmla="val 0"/>
            </a:avLst>
          </a:prstGeom>
          <a:solidFill>
            <a:srgbClr val="CCECFF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sz="1400">
                <a:latin typeface="Lucida Console" pitchFamily="49" charset="0"/>
              </a:rPr>
              <a:t>&lt;system.diagnostics&gt;</a:t>
            </a:r>
          </a:p>
          <a:p>
            <a:pPr marL="290513" indent="-290513" defTabSz="457200"/>
            <a:r>
              <a:rPr lang="en-US" sz="1400">
                <a:latin typeface="Lucida Console" pitchFamily="49" charset="0"/>
              </a:rPr>
              <a:t>   &lt;switches&gt;</a:t>
            </a:r>
          </a:p>
          <a:p>
            <a:pPr marL="290513" indent="-290513" defTabSz="457200"/>
            <a:r>
              <a:rPr lang="en-US" sz="1400">
                <a:latin typeface="Lucida Console" pitchFamily="49" charset="0"/>
              </a:rPr>
              <a:t>      &lt;add name="myNewSwitch" value="1" /&gt;</a:t>
            </a:r>
          </a:p>
          <a:p>
            <a:pPr marL="290513" indent="-290513" defTabSz="457200"/>
            <a:r>
              <a:rPr lang="en-US" sz="1400">
                <a:latin typeface="Lucida Console" pitchFamily="49" charset="0"/>
              </a:rPr>
              <a:t>   &lt;/switches&gt;</a:t>
            </a:r>
          </a:p>
          <a:p>
            <a:pPr marL="290513" indent="-290513" defTabSz="457200"/>
            <a:r>
              <a:rPr lang="en-US" sz="1400">
                <a:latin typeface="Lucida Console" pitchFamily="49" charset="0"/>
              </a:rPr>
              <a:t>&lt;/system.diagnostics&gt;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96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Listeners direct the output of trace messages to the correct target</a:t>
            </a:r>
            <a:endParaRPr lang="en-GB" dirty="0"/>
          </a:p>
          <a:p>
            <a:pPr lvl="1"/>
            <a:r>
              <a:rPr lang="en-US" dirty="0" err="1">
                <a:latin typeface="Lucida Console" pitchFamily="49" charset="0"/>
              </a:rPr>
              <a:t>DefaultTraceListener</a:t>
            </a:r>
            <a:r>
              <a:rPr lang="en-US" dirty="0"/>
              <a:t> is added to </a:t>
            </a:r>
            <a:r>
              <a:rPr lang="en-US" dirty="0" smtClean="0"/>
              <a:t>the </a:t>
            </a:r>
            <a:r>
              <a:rPr lang="en-US" dirty="0" smtClean="0">
                <a:latin typeface="Lucida Console" pitchFamily="49" charset="0"/>
              </a:rPr>
              <a:t>Listeners</a:t>
            </a:r>
            <a:r>
              <a:rPr lang="en-US" dirty="0" smtClean="0"/>
              <a:t> </a:t>
            </a:r>
            <a:r>
              <a:rPr lang="en-US" dirty="0"/>
              <a:t>collection </a:t>
            </a:r>
            <a:r>
              <a:rPr lang="en-US" dirty="0" smtClean="0"/>
              <a:t>automatically</a:t>
            </a:r>
          </a:p>
          <a:p>
            <a:pPr lvl="1"/>
            <a:endParaRPr lang="en-US" dirty="0"/>
          </a:p>
          <a:p>
            <a:r>
              <a:rPr lang="cy-GB" dirty="0"/>
              <a:t>Example of </a:t>
            </a:r>
            <a:r>
              <a:rPr lang="en-GB" dirty="0"/>
              <a:t>adding a listener to the </a:t>
            </a:r>
            <a:r>
              <a:rPr lang="en-GB" dirty="0">
                <a:latin typeface="Lucida Console" pitchFamily="49" charset="0"/>
              </a:rPr>
              <a:t>Listeners</a:t>
            </a:r>
            <a:r>
              <a:rPr lang="en-GB" dirty="0"/>
              <a:t> collection: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9123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Trace Listeners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6AC6FC0-F6A7-4C22-BD2B-52D28F21600F}" type="slidenum">
              <a:rPr lang="en-GB"/>
              <a:pPr/>
              <a:t>22</a:t>
            </a:fld>
            <a:endParaRPr lang="en-GB"/>
          </a:p>
        </p:txBody>
      </p:sp>
      <p:sp>
        <p:nvSpPr>
          <p:cNvPr id="11268" name="Rounded Rectangle 11267"/>
          <p:cNvSpPr>
            <a:spLocks noChangeArrowheads="1"/>
          </p:cNvSpPr>
          <p:nvPr/>
        </p:nvSpPr>
        <p:spPr bwMode="auto">
          <a:xfrm>
            <a:off x="857250" y="3557588"/>
            <a:ext cx="7783513" cy="757237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sz="1400" dirty="0" err="1">
                <a:latin typeface="Lucida Console" pitchFamily="49" charset="0"/>
              </a:rPr>
              <a:t>Trace.Listeners.Clear</a:t>
            </a:r>
            <a:r>
              <a:rPr lang="en-US" sz="1400" dirty="0">
                <a:latin typeface="Lucida Console" pitchFamily="49" charset="0"/>
              </a:rPr>
              <a:t>();</a:t>
            </a:r>
          </a:p>
          <a:p>
            <a:pPr marL="290513" indent="-290513" defTabSz="457200"/>
            <a:r>
              <a:rPr lang="en-US" sz="1400" dirty="0">
                <a:latin typeface="Lucida Console" pitchFamily="49" charset="0"/>
              </a:rPr>
              <a:t>Stream </a:t>
            </a:r>
            <a:r>
              <a:rPr lang="en-US" sz="1400" dirty="0" err="1">
                <a:latin typeface="Lucida Console" pitchFamily="49" charset="0"/>
              </a:rPr>
              <a:t>logFile</a:t>
            </a:r>
            <a:r>
              <a:rPr lang="en-US" sz="1400" dirty="0">
                <a:latin typeface="Lucida Console" pitchFamily="49" charset="0"/>
              </a:rPr>
              <a:t> = </a:t>
            </a:r>
            <a:r>
              <a:rPr lang="en-US" sz="1400" dirty="0" err="1">
                <a:latin typeface="Lucida Console" pitchFamily="49" charset="0"/>
              </a:rPr>
              <a:t>File.Create</a:t>
            </a:r>
            <a:r>
              <a:rPr lang="en-US" sz="1400" dirty="0">
                <a:latin typeface="Lucida Console" pitchFamily="49" charset="0"/>
              </a:rPr>
              <a:t>("LogFile.txt");</a:t>
            </a:r>
          </a:p>
          <a:p>
            <a:pPr marL="290513" indent="-290513" defTabSz="457200"/>
            <a:r>
              <a:rPr lang="en-US" sz="1400" dirty="0" err="1">
                <a:latin typeface="Lucida Console" pitchFamily="49" charset="0"/>
              </a:rPr>
              <a:t>Trace.Listeners.Add</a:t>
            </a:r>
            <a:r>
              <a:rPr lang="en-US" sz="1400" dirty="0">
                <a:latin typeface="Lucida Console" pitchFamily="49" charset="0"/>
              </a:rPr>
              <a:t>(new </a:t>
            </a:r>
            <a:r>
              <a:rPr lang="en-US" sz="1400" dirty="0" err="1">
                <a:latin typeface="Lucida Console" pitchFamily="49" charset="0"/>
              </a:rPr>
              <a:t>TextWriterTraceListener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logFile</a:t>
            </a:r>
            <a:r>
              <a:rPr lang="en-US" sz="1400" dirty="0">
                <a:latin typeface="Lucida Console" pitchFamily="49" charset="0"/>
              </a:rPr>
              <a:t>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20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Trace sources provide </a:t>
            </a:r>
            <a:r>
              <a:rPr lang="en-US" dirty="0"/>
              <a:t>additional tracing features to those supplied by the </a:t>
            </a:r>
            <a:r>
              <a:rPr lang="en-US" dirty="0">
                <a:latin typeface="Lucida Console" pitchFamily="49" charset="0"/>
              </a:rPr>
              <a:t>Trace</a:t>
            </a:r>
            <a:r>
              <a:rPr lang="en-US" dirty="0"/>
              <a:t> and </a:t>
            </a:r>
            <a:r>
              <a:rPr lang="en-US" dirty="0">
                <a:latin typeface="Lucida Console" pitchFamily="49" charset="0"/>
              </a:rPr>
              <a:t>Debug</a:t>
            </a:r>
            <a:r>
              <a:rPr lang="en-US" dirty="0"/>
              <a:t> </a:t>
            </a:r>
            <a:r>
              <a:rPr lang="en-US" dirty="0" smtClean="0"/>
              <a:t>classes</a:t>
            </a:r>
          </a:p>
          <a:p>
            <a:endParaRPr lang="en-US" dirty="0"/>
          </a:p>
          <a:p>
            <a:r>
              <a:rPr lang="cy-GB" dirty="0"/>
              <a:t>Example of creating a trace source:</a:t>
            </a:r>
            <a:endParaRPr lang="en-US" dirty="0"/>
          </a:p>
          <a:p>
            <a:endParaRPr lang="en-US" dirty="0"/>
          </a:p>
        </p:txBody>
      </p:sp>
      <p:sp>
        <p:nvSpPr>
          <p:cNvPr id="91341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Trace Sources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9306DD6-BB24-44F4-963E-DBA2C153A86F}" type="slidenum">
              <a:rPr lang="en-GB"/>
              <a:pPr/>
              <a:t>23</a:t>
            </a:fld>
            <a:endParaRPr lang="en-GB"/>
          </a:p>
        </p:txBody>
      </p:sp>
      <p:sp>
        <p:nvSpPr>
          <p:cNvPr id="11268" name="Rounded Rectangle 11267"/>
          <p:cNvSpPr>
            <a:spLocks noChangeArrowheads="1"/>
          </p:cNvSpPr>
          <p:nvPr/>
        </p:nvSpPr>
        <p:spPr bwMode="auto">
          <a:xfrm>
            <a:off x="857250" y="3090863"/>
            <a:ext cx="7783513" cy="604837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sz="1400">
                <a:latin typeface="Lucida Console" pitchFamily="49" charset="0"/>
              </a:rPr>
              <a:t>static TraceSource mySource = new TraceSource("MyApplication");</a:t>
            </a:r>
          </a:p>
          <a:p>
            <a:pPr marL="290513" indent="-290513" defTabSz="457200"/>
            <a:r>
              <a:rPr lang="en-US" sz="1400">
                <a:latin typeface="Lucida Console" pitchFamily="49" charset="0"/>
              </a:rPr>
              <a:t>mySource.TraceEvent(TraceEventType.Error, 1, "Error in application.");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Create custom performance counters and custom event logs as part of the application installation</a:t>
            </a:r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Log essential information only in your event logs</a:t>
            </a:r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Place event log calls in an error handler where possible</a:t>
            </a:r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Ensure that you can configure the debug and trace settings in your application by using the application configuration file</a:t>
            </a:r>
            <a:endParaRPr lang="en-US" dirty="0"/>
          </a:p>
        </p:txBody>
      </p:sp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Best Practices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4405BA0-229D-4C28-A990-F993628D7F0C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Any Questions?</a:t>
            </a:r>
            <a:endParaRPr lang="en-GB" sz="3400" dirty="0" smtClean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01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to the Process class</a:t>
            </a:r>
          </a:p>
          <a:p>
            <a:r>
              <a:rPr lang="en-US" altLang="ja-JP" dirty="0" smtClean="0"/>
              <a:t>Retrieving process information</a:t>
            </a:r>
          </a:p>
          <a:p>
            <a:r>
              <a:rPr lang="en-GB" altLang="ja-JP" dirty="0" smtClean="0"/>
              <a:t>Retrieving module information</a:t>
            </a:r>
            <a:endParaRPr lang="en-US" altLang="ja-JP" dirty="0" smtClean="0"/>
          </a:p>
          <a:p>
            <a:r>
              <a:rPr lang="en-US" altLang="ja-JP" dirty="0" smtClean="0"/>
              <a:t>Starting and stopping a process</a:t>
            </a:r>
            <a:endParaRPr lang="en-US" dirty="0"/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en-US" altLang="ja-JP" smtClean="0"/>
              <a:t>Working with Application Processes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CA6B7F4-B1B2-4280-9A62-A0BE596CB6D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21" name="Rectangle 1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Lucida Console" pitchFamily="49" charset="0"/>
              </a:rPr>
              <a:t>Process</a:t>
            </a:r>
            <a:r>
              <a:rPr lang="en-GB" dirty="0" smtClean="0"/>
              <a:t> class lets you monitor/start/stop processes</a:t>
            </a:r>
          </a:p>
          <a:p>
            <a:r>
              <a:rPr lang="en-GB" dirty="0" smtClean="0"/>
              <a:t>The </a:t>
            </a:r>
            <a:r>
              <a:rPr lang="en-GB" dirty="0" smtClean="0">
                <a:latin typeface="Lucida Console" pitchFamily="49" charset="0"/>
              </a:rPr>
              <a:t>Process</a:t>
            </a:r>
            <a:r>
              <a:rPr lang="en-GB" dirty="0" smtClean="0"/>
              <a:t> class properties include: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ExitTime</a:t>
            </a:r>
            <a:endParaRPr lang="en-GB" dirty="0" smtClean="0">
              <a:latin typeface="Lucida Console" pitchFamily="49" charset="0"/>
            </a:endParaRPr>
          </a:p>
          <a:p>
            <a:pPr lvl="1"/>
            <a:r>
              <a:rPr lang="en-GB" dirty="0" err="1" smtClean="0">
                <a:latin typeface="Lucida Console" pitchFamily="49" charset="0"/>
              </a:rPr>
              <a:t>MachineName</a:t>
            </a:r>
            <a:endParaRPr lang="en-GB" dirty="0" smtClean="0">
              <a:latin typeface="Lucida Console" pitchFamily="49" charset="0"/>
            </a:endParaRPr>
          </a:p>
          <a:p>
            <a:pPr lvl="1"/>
            <a:r>
              <a:rPr lang="en-GB" dirty="0" smtClean="0">
                <a:latin typeface="Lucida Console" pitchFamily="49" charset="0"/>
              </a:rPr>
              <a:t>Modules</a:t>
            </a:r>
          </a:p>
          <a:p>
            <a:pPr lvl="1"/>
            <a:r>
              <a:rPr lang="en-GB" dirty="0" smtClean="0">
                <a:latin typeface="Lucida Console" pitchFamily="49" charset="0"/>
              </a:rPr>
              <a:t>Threads</a:t>
            </a:r>
          </a:p>
          <a:p>
            <a:pPr lvl="1"/>
            <a:r>
              <a:rPr lang="en-GB" dirty="0" smtClean="0">
                <a:latin typeface="Lucida Console" pitchFamily="49" charset="0"/>
              </a:rPr>
              <a:t>WorkingSet64</a:t>
            </a:r>
            <a:endParaRPr lang="en-US" dirty="0" smtClean="0">
              <a:latin typeface="Lucida Console" pitchFamily="49" charset="0"/>
            </a:endParaRPr>
          </a:p>
          <a:p>
            <a:r>
              <a:rPr lang="en-GB" dirty="0" smtClean="0"/>
              <a:t>The </a:t>
            </a:r>
            <a:r>
              <a:rPr lang="en-GB" dirty="0" smtClean="0">
                <a:latin typeface="Lucida Console" pitchFamily="49" charset="0"/>
              </a:rPr>
              <a:t>Process</a:t>
            </a:r>
            <a:r>
              <a:rPr lang="en-GB" dirty="0" smtClean="0"/>
              <a:t> class methods include: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CloseMainWindow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GetCurrentProcess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GetProcesses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 smtClean="0">
                <a:latin typeface="Lucida Console" pitchFamily="49" charset="0"/>
              </a:rPr>
              <a:t>Start()</a:t>
            </a:r>
            <a:endParaRPr lang="en-US" dirty="0" smtClean="0">
              <a:latin typeface="Lucida Console" pitchFamily="49" charset="0"/>
            </a:endParaRPr>
          </a:p>
          <a:p>
            <a:pPr lvl="1"/>
            <a:r>
              <a:rPr lang="en-GB" dirty="0" smtClean="0">
                <a:latin typeface="Lucida Console" pitchFamily="49" charset="0"/>
              </a:rPr>
              <a:t>Kill()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891920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Introduction to the Process Class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B786613-5180-4A32-AA02-073901A03B47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41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y-GB" dirty="0" smtClean="0"/>
              <a:t>Using the </a:t>
            </a:r>
            <a:r>
              <a:rPr lang="cy-GB" dirty="0" smtClean="0">
                <a:latin typeface="Lucida Console" pitchFamily="49" charset="0"/>
              </a:rPr>
              <a:t>GetProcesses()</a:t>
            </a:r>
            <a:r>
              <a:rPr lang="cy-GB" dirty="0" smtClean="0"/>
              <a:t> method:</a:t>
            </a:r>
          </a:p>
          <a:p>
            <a:endParaRPr lang="cy-GB" dirty="0" smtClean="0"/>
          </a:p>
          <a:p>
            <a:endParaRPr lang="cy-GB" dirty="0" smtClean="0"/>
          </a:p>
          <a:p>
            <a:r>
              <a:rPr lang="cy-GB" dirty="0" smtClean="0"/>
              <a:t>Using the </a:t>
            </a:r>
            <a:r>
              <a:rPr lang="cy-GB" dirty="0" smtClean="0">
                <a:latin typeface="Lucida Console" pitchFamily="49" charset="0"/>
              </a:rPr>
              <a:t>GetCurrentProcess()</a:t>
            </a:r>
            <a:r>
              <a:rPr lang="cy-GB" dirty="0" smtClean="0"/>
              <a:t> method:</a:t>
            </a:r>
            <a:endParaRPr lang="en-US" dirty="0"/>
          </a:p>
        </p:txBody>
      </p:sp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Retrieving Process Information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6C12357-F7C6-4AC7-B4B7-E6DAF0E22FF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1268" name="Rounded Rectangle 11267"/>
          <p:cNvSpPr>
            <a:spLocks noChangeArrowheads="1"/>
          </p:cNvSpPr>
          <p:nvPr/>
        </p:nvSpPr>
        <p:spPr bwMode="auto">
          <a:xfrm>
            <a:off x="790575" y="1652588"/>
            <a:ext cx="7783513" cy="328612"/>
          </a:xfrm>
          <a:prstGeom prst="roundRect">
            <a:avLst>
              <a:gd name="adj" fmla="val 4745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 eaLnBrk="0" hangingPunct="0">
              <a:lnSpc>
                <a:spcPct val="88000"/>
              </a:lnSpc>
            </a:pPr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Process[] processesList = Process.GetProcesses();</a:t>
            </a:r>
          </a:p>
        </p:txBody>
      </p:sp>
      <p:sp>
        <p:nvSpPr>
          <p:cNvPr id="2" name="Rounded Rectangle 11267"/>
          <p:cNvSpPr>
            <a:spLocks noChangeArrowheads="1"/>
          </p:cNvSpPr>
          <p:nvPr/>
        </p:nvSpPr>
        <p:spPr bwMode="auto">
          <a:xfrm>
            <a:off x="790575" y="3182938"/>
            <a:ext cx="7783513" cy="328612"/>
          </a:xfrm>
          <a:prstGeom prst="roundRect">
            <a:avLst>
              <a:gd name="adj" fmla="val 4745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 eaLnBrk="0" hangingPunct="0">
              <a:lnSpc>
                <a:spcPct val="88000"/>
              </a:lnSpc>
            </a:pPr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Process currentProcess = Process.GetCurrentProcess();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60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y-GB" dirty="0" smtClean="0"/>
              <a:t>Using the </a:t>
            </a:r>
            <a:r>
              <a:rPr lang="cy-GB" dirty="0" smtClean="0">
                <a:latin typeface="Lucida Console" pitchFamily="49" charset="0"/>
              </a:rPr>
              <a:t>Modules</a:t>
            </a:r>
            <a:r>
              <a:rPr lang="cy-GB" dirty="0" smtClean="0"/>
              <a:t> property:</a:t>
            </a:r>
            <a:endParaRPr lang="en-US" dirty="0"/>
          </a:p>
        </p:txBody>
      </p:sp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Retrieving Module Information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013C97-D9DC-4F3E-9A44-580B348FA58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1268" name="Rounded Rectangle 11267"/>
          <p:cNvSpPr>
            <a:spLocks noChangeArrowheads="1"/>
          </p:cNvSpPr>
          <p:nvPr/>
        </p:nvSpPr>
        <p:spPr bwMode="auto">
          <a:xfrm>
            <a:off x="790575" y="1652588"/>
            <a:ext cx="7783513" cy="538162"/>
          </a:xfrm>
          <a:prstGeom prst="roundRect">
            <a:avLst>
              <a:gd name="adj" fmla="val 4745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Process currentProcess = Process.GetCurrentProcess(); 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MS PGothic" pitchFamily="34" charset="-128"/>
              </a:rPr>
              <a:t>ProcessModuleCollection modules = currentProcess.Modules;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90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start a process:</a:t>
            </a:r>
          </a:p>
          <a:p>
            <a:pPr lvl="1"/>
            <a:r>
              <a:rPr lang="en-GB" dirty="0" smtClean="0">
                <a:latin typeface="Lucida Console" pitchFamily="49" charset="0"/>
              </a:rPr>
              <a:t>Start()</a:t>
            </a:r>
            <a:r>
              <a:rPr lang="en-GB" dirty="0" smtClean="0"/>
              <a:t> starts the specified process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To stop a process: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CloseMainWindow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/>
              <a:t> sends a request to close the main window of an application</a:t>
            </a:r>
          </a:p>
          <a:p>
            <a:pPr lvl="1"/>
            <a:r>
              <a:rPr lang="en-GB" dirty="0" smtClean="0">
                <a:latin typeface="Lucida Console" pitchFamily="49" charset="0"/>
              </a:rPr>
              <a:t>Kill()</a:t>
            </a:r>
            <a:r>
              <a:rPr lang="en-GB" dirty="0" smtClean="0"/>
              <a:t> forces an immediate shutdown of the application</a:t>
            </a:r>
          </a:p>
          <a:p>
            <a:pPr lvl="1"/>
            <a:r>
              <a:rPr lang="en-GB" dirty="0" smtClean="0">
                <a:latin typeface="Lucida Console" pitchFamily="49" charset="0"/>
              </a:rPr>
              <a:t>Close()</a:t>
            </a:r>
            <a:r>
              <a:rPr lang="en-GB" dirty="0" smtClean="0"/>
              <a:t> frees the resources held by a process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9498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Starting and Stopping a Process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D70215A-EDFF-4DE5-96CA-526251ECBFBB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Performance overview</a:t>
            </a:r>
          </a:p>
          <a:p>
            <a:r>
              <a:rPr lang="en-GB" dirty="0" smtClean="0"/>
              <a:t>Creating custom counters</a:t>
            </a:r>
          </a:p>
          <a:p>
            <a:r>
              <a:rPr lang="en-GB" dirty="0" smtClean="0"/>
              <a:t>Installing custom counters</a:t>
            </a:r>
          </a:p>
          <a:p>
            <a:r>
              <a:rPr lang="en-GB" dirty="0" smtClean="0"/>
              <a:t>Reading and writing performance counters</a:t>
            </a:r>
            <a:endParaRPr lang="en-GB" dirty="0"/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</a:t>
            </a:r>
            <a:r>
              <a:rPr lang="en-US" altLang="ja-JP" smtClean="0"/>
              <a:t>Managing Application Performance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ACC4737-848C-455C-AF1B-7DAF4AF0A9B4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51" name="Rectangle 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Performance counters provide data about resources and applications</a:t>
            </a:r>
          </a:p>
          <a:p>
            <a:r>
              <a:rPr lang="en-GB" dirty="0" smtClean="0"/>
              <a:t>The Performance utility provides a graphical view of performance counters</a:t>
            </a:r>
          </a:p>
          <a:p>
            <a:endParaRPr lang="en-US" dirty="0"/>
          </a:p>
        </p:txBody>
      </p:sp>
      <p:sp>
        <p:nvSpPr>
          <p:cNvPr id="8970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Performance Overview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A5B53E7-412C-4611-9632-E27274681592}" type="slidenum">
              <a:rPr lang="en-GB" smtClean="0"/>
              <a:pPr/>
              <a:t>9</a:t>
            </a:fld>
            <a:endParaRPr lang="en-GB"/>
          </a:p>
        </p:txBody>
      </p:sp>
      <p:graphicFrame>
        <p:nvGraphicFramePr>
          <p:cNvPr id="897061" name="Group 37"/>
          <p:cNvGraphicFramePr>
            <a:graphicFrameLocks noGrp="1"/>
          </p:cNvGraphicFramePr>
          <p:nvPr/>
        </p:nvGraphicFramePr>
        <p:xfrm>
          <a:off x="838200" y="2884488"/>
          <a:ext cx="7877175" cy="3111501"/>
        </p:xfrm>
        <a:graphic>
          <a:graphicData uri="http://schemas.openxmlformats.org/drawingml/2006/table">
            <a:tbl>
              <a:tblPr/>
              <a:tblGrid>
                <a:gridCol w="2971800"/>
                <a:gridCol w="4905375"/>
              </a:tblGrid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System.Diagnostics class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PerformanceCounter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Evaluates feedback from existing counters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PerformanceCounterCategory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Creates or removes custom categories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CounterCreationData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Creates multiple counters in a category and specifies types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InstanceData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Retrieves multiple instances of a counter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12392</TotalTime>
  <Words>953</Words>
  <Application>Microsoft Office PowerPoint</Application>
  <PresentationFormat>On-screen Show (4:3)</PresentationFormat>
  <Paragraphs>247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1_Blends</vt:lpstr>
      <vt:lpstr>Monitoring and Debugging Applications</vt:lpstr>
      <vt:lpstr>Contents</vt:lpstr>
      <vt:lpstr>1. Working with Application Processes</vt:lpstr>
      <vt:lpstr>Introduction to the Process Class</vt:lpstr>
      <vt:lpstr>Retrieving Process Information</vt:lpstr>
      <vt:lpstr>Retrieving Module Information</vt:lpstr>
      <vt:lpstr>Starting and Stopping a Process</vt:lpstr>
      <vt:lpstr>2. Managing Application Performance</vt:lpstr>
      <vt:lpstr>Performance Overview</vt:lpstr>
      <vt:lpstr>Creating Custom Counters</vt:lpstr>
      <vt:lpstr>Installing Custom Counters</vt:lpstr>
      <vt:lpstr>Reading/Writing Performance Counters</vt:lpstr>
      <vt:lpstr>3. Windows Event Log</vt:lpstr>
      <vt:lpstr>Event Log Overview</vt:lpstr>
      <vt:lpstr>Creating, Reading, and Writing an Event Log</vt:lpstr>
      <vt:lpstr>Installing an Event Log</vt:lpstr>
      <vt:lpstr>4. Debugging and Tracing Applications</vt:lpstr>
      <vt:lpstr>Debugging and Tracing Overview</vt:lpstr>
      <vt:lpstr>Debug and Trace Statements </vt:lpstr>
      <vt:lpstr>The Debugger Class</vt:lpstr>
      <vt:lpstr>Trace Switches</vt:lpstr>
      <vt:lpstr>Trace Listeners</vt:lpstr>
      <vt:lpstr>Trace Sources</vt:lpstr>
      <vt:lpstr>Best Practices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.NET Types and Contracts</dc:title>
  <dc:creator>Andy</dc:creator>
  <cp:lastModifiedBy>andyo@olsensoft.com</cp:lastModifiedBy>
  <cp:revision>304</cp:revision>
  <dcterms:created xsi:type="dcterms:W3CDTF">2002-05-03T12:27:39Z</dcterms:created>
  <dcterms:modified xsi:type="dcterms:W3CDTF">2015-02-13T19:06:53Z</dcterms:modified>
</cp:coreProperties>
</file>