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83273"/>
            <a:ext cx="6746240" cy="255270"/>
          </a:xfrm>
          <a:custGeom>
            <a:avLst/>
            <a:gdLst/>
            <a:ahLst/>
            <a:cxnLst/>
            <a:rect l="l" t="t" r="r" b="b"/>
            <a:pathLst>
              <a:path w="6746240" h="255270">
                <a:moveTo>
                  <a:pt x="153941" y="0"/>
                </a:moveTo>
                <a:lnTo>
                  <a:pt x="122082" y="0"/>
                </a:lnTo>
                <a:lnTo>
                  <a:pt x="0" y="210820"/>
                </a:lnTo>
                <a:lnTo>
                  <a:pt x="0" y="255270"/>
                </a:lnTo>
                <a:lnTo>
                  <a:pt x="5832" y="255270"/>
                </a:lnTo>
                <a:lnTo>
                  <a:pt x="153941" y="0"/>
                </a:lnTo>
                <a:close/>
              </a:path>
              <a:path w="6746240" h="255270">
                <a:moveTo>
                  <a:pt x="233190" y="0"/>
                </a:moveTo>
                <a:lnTo>
                  <a:pt x="201330" y="0"/>
                </a:lnTo>
                <a:lnTo>
                  <a:pt x="53622" y="255270"/>
                </a:lnTo>
                <a:lnTo>
                  <a:pt x="85482" y="255270"/>
                </a:lnTo>
                <a:lnTo>
                  <a:pt x="233190" y="0"/>
                </a:lnTo>
                <a:close/>
              </a:path>
              <a:path w="6746240" h="255270">
                <a:moveTo>
                  <a:pt x="312444" y="0"/>
                </a:moveTo>
                <a:lnTo>
                  <a:pt x="280982" y="0"/>
                </a:lnTo>
                <a:lnTo>
                  <a:pt x="132871" y="255270"/>
                </a:lnTo>
                <a:lnTo>
                  <a:pt x="164730" y="255270"/>
                </a:lnTo>
                <a:lnTo>
                  <a:pt x="312444" y="0"/>
                </a:lnTo>
                <a:close/>
              </a:path>
              <a:path w="6746240" h="255270">
                <a:moveTo>
                  <a:pt x="392091" y="0"/>
                </a:moveTo>
                <a:lnTo>
                  <a:pt x="360231" y="0"/>
                </a:lnTo>
                <a:lnTo>
                  <a:pt x="212523" y="255270"/>
                </a:lnTo>
                <a:lnTo>
                  <a:pt x="244382" y="255270"/>
                </a:lnTo>
                <a:lnTo>
                  <a:pt x="392091" y="0"/>
                </a:lnTo>
                <a:close/>
              </a:path>
              <a:path w="6746240" h="255270">
                <a:moveTo>
                  <a:pt x="471339" y="0"/>
                </a:moveTo>
                <a:lnTo>
                  <a:pt x="439878" y="0"/>
                </a:lnTo>
                <a:lnTo>
                  <a:pt x="291771" y="255270"/>
                </a:lnTo>
                <a:lnTo>
                  <a:pt x="323631" y="255270"/>
                </a:lnTo>
                <a:lnTo>
                  <a:pt x="471339" y="0"/>
                </a:lnTo>
                <a:close/>
              </a:path>
              <a:path w="6746240" h="255270">
                <a:moveTo>
                  <a:pt x="550976" y="0"/>
                </a:moveTo>
                <a:lnTo>
                  <a:pt x="519132" y="0"/>
                </a:lnTo>
                <a:lnTo>
                  <a:pt x="371418" y="255270"/>
                </a:lnTo>
                <a:lnTo>
                  <a:pt x="402880" y="255270"/>
                </a:lnTo>
                <a:lnTo>
                  <a:pt x="550976" y="0"/>
                </a:lnTo>
                <a:close/>
              </a:path>
              <a:path w="6746240" h="255270">
                <a:moveTo>
                  <a:pt x="630240" y="0"/>
                </a:moveTo>
                <a:lnTo>
                  <a:pt x="598386" y="0"/>
                </a:lnTo>
                <a:lnTo>
                  <a:pt x="450672" y="255270"/>
                </a:lnTo>
                <a:lnTo>
                  <a:pt x="482532" y="255270"/>
                </a:lnTo>
                <a:lnTo>
                  <a:pt x="630240" y="0"/>
                </a:lnTo>
                <a:close/>
              </a:path>
              <a:path w="6746240" h="255270">
                <a:moveTo>
                  <a:pt x="709876" y="0"/>
                </a:moveTo>
                <a:lnTo>
                  <a:pt x="678022" y="0"/>
                </a:lnTo>
                <a:lnTo>
                  <a:pt x="530319" y="255270"/>
                </a:lnTo>
                <a:lnTo>
                  <a:pt x="561791" y="255270"/>
                </a:lnTo>
                <a:lnTo>
                  <a:pt x="709876" y="0"/>
                </a:lnTo>
                <a:close/>
              </a:path>
              <a:path w="6746240" h="255270">
                <a:moveTo>
                  <a:pt x="789141" y="0"/>
                </a:moveTo>
                <a:lnTo>
                  <a:pt x="757286" y="0"/>
                </a:lnTo>
                <a:lnTo>
                  <a:pt x="609573" y="255270"/>
                </a:lnTo>
                <a:lnTo>
                  <a:pt x="641427" y="255270"/>
                </a:lnTo>
                <a:lnTo>
                  <a:pt x="789141" y="0"/>
                </a:lnTo>
                <a:close/>
              </a:path>
              <a:path w="6746240" h="255270">
                <a:moveTo>
                  <a:pt x="868777" y="0"/>
                </a:moveTo>
                <a:lnTo>
                  <a:pt x="836923" y="0"/>
                </a:lnTo>
                <a:lnTo>
                  <a:pt x="688837" y="255270"/>
                </a:lnTo>
                <a:lnTo>
                  <a:pt x="720692" y="255270"/>
                </a:lnTo>
                <a:lnTo>
                  <a:pt x="868777" y="0"/>
                </a:lnTo>
                <a:close/>
              </a:path>
              <a:path w="6746240" h="255270">
                <a:moveTo>
                  <a:pt x="948042" y="0"/>
                </a:moveTo>
                <a:lnTo>
                  <a:pt x="916187" y="0"/>
                </a:lnTo>
                <a:lnTo>
                  <a:pt x="768474" y="255270"/>
                </a:lnTo>
                <a:lnTo>
                  <a:pt x="800328" y="255270"/>
                </a:lnTo>
                <a:lnTo>
                  <a:pt x="948042" y="0"/>
                </a:lnTo>
                <a:close/>
              </a:path>
              <a:path w="6746240" h="255270">
                <a:moveTo>
                  <a:pt x="1027306" y="0"/>
                </a:moveTo>
                <a:lnTo>
                  <a:pt x="995823" y="0"/>
                </a:lnTo>
                <a:lnTo>
                  <a:pt x="847738" y="255270"/>
                </a:lnTo>
                <a:lnTo>
                  <a:pt x="879593" y="255270"/>
                </a:lnTo>
                <a:lnTo>
                  <a:pt x="1027306" y="0"/>
                </a:lnTo>
                <a:close/>
              </a:path>
              <a:path w="6746240" h="255270">
                <a:moveTo>
                  <a:pt x="1106942" y="0"/>
                </a:moveTo>
                <a:lnTo>
                  <a:pt x="1075088" y="0"/>
                </a:lnTo>
                <a:lnTo>
                  <a:pt x="927374" y="255270"/>
                </a:lnTo>
                <a:lnTo>
                  <a:pt x="958804" y="255270"/>
                </a:lnTo>
                <a:lnTo>
                  <a:pt x="1106942" y="0"/>
                </a:lnTo>
                <a:close/>
              </a:path>
              <a:path w="6746240" h="255270">
                <a:moveTo>
                  <a:pt x="1186207" y="0"/>
                </a:moveTo>
                <a:lnTo>
                  <a:pt x="1154724" y="0"/>
                </a:lnTo>
                <a:lnTo>
                  <a:pt x="1006639" y="255270"/>
                </a:lnTo>
                <a:lnTo>
                  <a:pt x="1038493" y="255270"/>
                </a:lnTo>
                <a:lnTo>
                  <a:pt x="1186207" y="0"/>
                </a:lnTo>
                <a:close/>
              </a:path>
              <a:path w="6746240" h="255270">
                <a:moveTo>
                  <a:pt x="1265843" y="0"/>
                </a:moveTo>
                <a:lnTo>
                  <a:pt x="1233989" y="0"/>
                </a:lnTo>
                <a:lnTo>
                  <a:pt x="1086275" y="255270"/>
                </a:lnTo>
                <a:lnTo>
                  <a:pt x="1117705" y="255270"/>
                </a:lnTo>
                <a:lnTo>
                  <a:pt x="1265843" y="0"/>
                </a:lnTo>
                <a:close/>
              </a:path>
              <a:path w="6746240" h="255270">
                <a:moveTo>
                  <a:pt x="1345108" y="0"/>
                </a:moveTo>
                <a:lnTo>
                  <a:pt x="1313253" y="0"/>
                </a:lnTo>
                <a:lnTo>
                  <a:pt x="1165540" y="255270"/>
                </a:lnTo>
                <a:lnTo>
                  <a:pt x="1197394" y="255270"/>
                </a:lnTo>
                <a:lnTo>
                  <a:pt x="1345108" y="0"/>
                </a:lnTo>
                <a:close/>
              </a:path>
              <a:path w="6746240" h="255270">
                <a:moveTo>
                  <a:pt x="1424744" y="0"/>
                </a:moveTo>
                <a:lnTo>
                  <a:pt x="1392889" y="0"/>
                </a:lnTo>
                <a:lnTo>
                  <a:pt x="1245176" y="255270"/>
                </a:lnTo>
                <a:lnTo>
                  <a:pt x="1276606" y="255270"/>
                </a:lnTo>
                <a:lnTo>
                  <a:pt x="1424744" y="0"/>
                </a:lnTo>
                <a:close/>
              </a:path>
              <a:path w="6746240" h="255270">
                <a:moveTo>
                  <a:pt x="1504008" y="0"/>
                </a:moveTo>
                <a:lnTo>
                  <a:pt x="1472101" y="0"/>
                </a:lnTo>
                <a:lnTo>
                  <a:pt x="1324440" y="255270"/>
                </a:lnTo>
                <a:lnTo>
                  <a:pt x="1356295" y="255270"/>
                </a:lnTo>
                <a:lnTo>
                  <a:pt x="1504008" y="0"/>
                </a:lnTo>
                <a:close/>
              </a:path>
              <a:path w="6746240" h="255270">
                <a:moveTo>
                  <a:pt x="1583220" y="0"/>
                </a:moveTo>
                <a:lnTo>
                  <a:pt x="1551790" y="0"/>
                </a:lnTo>
                <a:lnTo>
                  <a:pt x="1403652" y="255270"/>
                </a:lnTo>
                <a:lnTo>
                  <a:pt x="1435506" y="255270"/>
                </a:lnTo>
                <a:lnTo>
                  <a:pt x="1583220" y="0"/>
                </a:lnTo>
                <a:close/>
              </a:path>
              <a:path w="6746240" h="255270">
                <a:moveTo>
                  <a:pt x="1662909" y="0"/>
                </a:moveTo>
                <a:lnTo>
                  <a:pt x="1631002" y="0"/>
                </a:lnTo>
                <a:lnTo>
                  <a:pt x="1483341" y="255270"/>
                </a:lnTo>
                <a:lnTo>
                  <a:pt x="1515196" y="255270"/>
                </a:lnTo>
                <a:lnTo>
                  <a:pt x="1662909" y="0"/>
                </a:lnTo>
                <a:close/>
              </a:path>
              <a:path w="6746240" h="255270">
                <a:moveTo>
                  <a:pt x="1742121" y="0"/>
                </a:moveTo>
                <a:lnTo>
                  <a:pt x="1710691" y="0"/>
                </a:lnTo>
                <a:lnTo>
                  <a:pt x="1562553" y="255270"/>
                </a:lnTo>
                <a:lnTo>
                  <a:pt x="1594407" y="255270"/>
                </a:lnTo>
                <a:lnTo>
                  <a:pt x="1742121" y="0"/>
                </a:lnTo>
                <a:close/>
              </a:path>
              <a:path w="6746240" h="255270">
                <a:moveTo>
                  <a:pt x="1821810" y="0"/>
                </a:moveTo>
                <a:lnTo>
                  <a:pt x="1789902" y="0"/>
                </a:lnTo>
                <a:lnTo>
                  <a:pt x="1642189" y="255270"/>
                </a:lnTo>
                <a:lnTo>
                  <a:pt x="1673672" y="255270"/>
                </a:lnTo>
                <a:lnTo>
                  <a:pt x="1821810" y="0"/>
                </a:lnTo>
                <a:close/>
              </a:path>
              <a:path w="6746240" h="255270">
                <a:moveTo>
                  <a:pt x="1901021" y="0"/>
                </a:moveTo>
                <a:lnTo>
                  <a:pt x="1869592" y="0"/>
                </a:lnTo>
                <a:lnTo>
                  <a:pt x="1721453" y="255270"/>
                </a:lnTo>
                <a:lnTo>
                  <a:pt x="1753308" y="255270"/>
                </a:lnTo>
                <a:lnTo>
                  <a:pt x="1901021" y="0"/>
                </a:lnTo>
                <a:close/>
              </a:path>
              <a:path w="6746240" h="255270">
                <a:moveTo>
                  <a:pt x="1980657" y="0"/>
                </a:moveTo>
                <a:lnTo>
                  <a:pt x="1948803" y="0"/>
                </a:lnTo>
                <a:lnTo>
                  <a:pt x="1801089" y="255270"/>
                </a:lnTo>
                <a:lnTo>
                  <a:pt x="1832572" y="255270"/>
                </a:lnTo>
                <a:lnTo>
                  <a:pt x="1980657" y="0"/>
                </a:lnTo>
                <a:close/>
              </a:path>
              <a:path w="6746240" h="255270">
                <a:moveTo>
                  <a:pt x="2059922" y="0"/>
                </a:moveTo>
                <a:lnTo>
                  <a:pt x="2028068" y="0"/>
                </a:lnTo>
                <a:lnTo>
                  <a:pt x="1880354" y="255270"/>
                </a:lnTo>
                <a:lnTo>
                  <a:pt x="1912208" y="255270"/>
                </a:lnTo>
                <a:lnTo>
                  <a:pt x="2059922" y="0"/>
                </a:lnTo>
                <a:close/>
              </a:path>
              <a:path w="6746240" h="255270">
                <a:moveTo>
                  <a:pt x="2139558" y="0"/>
                </a:moveTo>
                <a:lnTo>
                  <a:pt x="2107704" y="0"/>
                </a:lnTo>
                <a:lnTo>
                  <a:pt x="1959619" y="255270"/>
                </a:lnTo>
                <a:lnTo>
                  <a:pt x="1991473" y="255270"/>
                </a:lnTo>
                <a:lnTo>
                  <a:pt x="2139558" y="0"/>
                </a:lnTo>
                <a:close/>
              </a:path>
              <a:path w="6746240" h="255270">
                <a:moveTo>
                  <a:pt x="2218823" y="0"/>
                </a:moveTo>
                <a:lnTo>
                  <a:pt x="2186968" y="0"/>
                </a:lnTo>
                <a:lnTo>
                  <a:pt x="2039255" y="255270"/>
                </a:lnTo>
                <a:lnTo>
                  <a:pt x="2071109" y="255270"/>
                </a:lnTo>
                <a:lnTo>
                  <a:pt x="2218823" y="0"/>
                </a:lnTo>
                <a:close/>
              </a:path>
              <a:path w="6746240" h="255270">
                <a:moveTo>
                  <a:pt x="2298087" y="0"/>
                </a:moveTo>
                <a:lnTo>
                  <a:pt x="2266604" y="0"/>
                </a:lnTo>
                <a:lnTo>
                  <a:pt x="2118519" y="255270"/>
                </a:lnTo>
                <a:lnTo>
                  <a:pt x="2150374" y="255270"/>
                </a:lnTo>
                <a:lnTo>
                  <a:pt x="2298087" y="0"/>
                </a:lnTo>
                <a:close/>
              </a:path>
              <a:path w="6746240" h="255270">
                <a:moveTo>
                  <a:pt x="2377723" y="0"/>
                </a:moveTo>
                <a:lnTo>
                  <a:pt x="2345869" y="0"/>
                </a:lnTo>
                <a:lnTo>
                  <a:pt x="2198155" y="255270"/>
                </a:lnTo>
                <a:lnTo>
                  <a:pt x="2230010" y="255270"/>
                </a:lnTo>
                <a:lnTo>
                  <a:pt x="2377723" y="0"/>
                </a:lnTo>
                <a:close/>
              </a:path>
              <a:path w="6746240" h="255270">
                <a:moveTo>
                  <a:pt x="2456988" y="0"/>
                </a:moveTo>
                <a:lnTo>
                  <a:pt x="2425505" y="0"/>
                </a:lnTo>
                <a:lnTo>
                  <a:pt x="2277420" y="255270"/>
                </a:lnTo>
                <a:lnTo>
                  <a:pt x="2309274" y="255270"/>
                </a:lnTo>
                <a:lnTo>
                  <a:pt x="2456988" y="0"/>
                </a:lnTo>
                <a:close/>
              </a:path>
              <a:path w="6746240" h="255270">
                <a:moveTo>
                  <a:pt x="2536624" y="0"/>
                </a:moveTo>
                <a:lnTo>
                  <a:pt x="2504770" y="0"/>
                </a:lnTo>
                <a:lnTo>
                  <a:pt x="2357056" y="255270"/>
                </a:lnTo>
                <a:lnTo>
                  <a:pt x="2388539" y="255270"/>
                </a:lnTo>
                <a:lnTo>
                  <a:pt x="2536624" y="0"/>
                </a:lnTo>
                <a:close/>
              </a:path>
              <a:path w="6746240" h="255270">
                <a:moveTo>
                  <a:pt x="2615889" y="0"/>
                </a:moveTo>
                <a:lnTo>
                  <a:pt x="2584034" y="0"/>
                </a:lnTo>
                <a:lnTo>
                  <a:pt x="2436321" y="255270"/>
                </a:lnTo>
                <a:lnTo>
                  <a:pt x="2468175" y="255270"/>
                </a:lnTo>
                <a:lnTo>
                  <a:pt x="2615889" y="0"/>
                </a:lnTo>
                <a:close/>
              </a:path>
              <a:path w="6746240" h="255270">
                <a:moveTo>
                  <a:pt x="2695525" y="0"/>
                </a:moveTo>
                <a:lnTo>
                  <a:pt x="2663670" y="0"/>
                </a:lnTo>
                <a:lnTo>
                  <a:pt x="2515957" y="255270"/>
                </a:lnTo>
                <a:lnTo>
                  <a:pt x="2547440" y="255270"/>
                </a:lnTo>
                <a:lnTo>
                  <a:pt x="2695525" y="0"/>
                </a:lnTo>
                <a:close/>
              </a:path>
              <a:path w="6746240" h="255270">
                <a:moveTo>
                  <a:pt x="2774789" y="0"/>
                </a:moveTo>
                <a:lnTo>
                  <a:pt x="2742935" y="0"/>
                </a:lnTo>
                <a:lnTo>
                  <a:pt x="2595221" y="255270"/>
                </a:lnTo>
                <a:lnTo>
                  <a:pt x="2627076" y="255270"/>
                </a:lnTo>
                <a:lnTo>
                  <a:pt x="2774789" y="0"/>
                </a:lnTo>
                <a:close/>
              </a:path>
              <a:path w="6746240" h="255270">
                <a:moveTo>
                  <a:pt x="2854426" y="0"/>
                </a:moveTo>
                <a:lnTo>
                  <a:pt x="2822571" y="0"/>
                </a:lnTo>
                <a:lnTo>
                  <a:pt x="2674486" y="255270"/>
                </a:lnTo>
                <a:lnTo>
                  <a:pt x="2706341" y="255270"/>
                </a:lnTo>
                <a:lnTo>
                  <a:pt x="2854426" y="0"/>
                </a:lnTo>
                <a:close/>
              </a:path>
              <a:path w="6746240" h="255270">
                <a:moveTo>
                  <a:pt x="2933690" y="0"/>
                </a:moveTo>
                <a:lnTo>
                  <a:pt x="2901836" y="0"/>
                </a:lnTo>
                <a:lnTo>
                  <a:pt x="2754122" y="255270"/>
                </a:lnTo>
                <a:lnTo>
                  <a:pt x="2785977" y="255270"/>
                </a:lnTo>
                <a:lnTo>
                  <a:pt x="2933690" y="0"/>
                </a:lnTo>
                <a:close/>
              </a:path>
              <a:path w="6746240" h="255270">
                <a:moveTo>
                  <a:pt x="3012955" y="0"/>
                </a:moveTo>
                <a:lnTo>
                  <a:pt x="2981472" y="0"/>
                </a:lnTo>
                <a:lnTo>
                  <a:pt x="2833334" y="255270"/>
                </a:lnTo>
                <a:lnTo>
                  <a:pt x="2865241" y="255270"/>
                </a:lnTo>
                <a:lnTo>
                  <a:pt x="3012955" y="0"/>
                </a:lnTo>
                <a:close/>
              </a:path>
              <a:path w="6746240" h="255270">
                <a:moveTo>
                  <a:pt x="3092591" y="0"/>
                </a:moveTo>
                <a:lnTo>
                  <a:pt x="3060736" y="0"/>
                </a:lnTo>
                <a:lnTo>
                  <a:pt x="2913023" y="255270"/>
                </a:lnTo>
                <a:lnTo>
                  <a:pt x="2944453" y="255270"/>
                </a:lnTo>
                <a:lnTo>
                  <a:pt x="3092591" y="0"/>
                </a:lnTo>
                <a:close/>
              </a:path>
              <a:path w="6746240" h="255270">
                <a:moveTo>
                  <a:pt x="3171856" y="0"/>
                </a:moveTo>
                <a:lnTo>
                  <a:pt x="3139948" y="0"/>
                </a:lnTo>
                <a:lnTo>
                  <a:pt x="2992234" y="255270"/>
                </a:lnTo>
                <a:lnTo>
                  <a:pt x="3024142" y="255270"/>
                </a:lnTo>
                <a:lnTo>
                  <a:pt x="3171856" y="0"/>
                </a:lnTo>
                <a:close/>
              </a:path>
              <a:path w="6746240" h="255270">
                <a:moveTo>
                  <a:pt x="3251492" y="0"/>
                </a:moveTo>
                <a:lnTo>
                  <a:pt x="3219637" y="0"/>
                </a:lnTo>
                <a:lnTo>
                  <a:pt x="3071924" y="255270"/>
                </a:lnTo>
                <a:lnTo>
                  <a:pt x="3103354" y="255270"/>
                </a:lnTo>
                <a:lnTo>
                  <a:pt x="3251492" y="0"/>
                </a:lnTo>
                <a:close/>
              </a:path>
              <a:path w="6746240" h="255270">
                <a:moveTo>
                  <a:pt x="3330703" y="0"/>
                </a:moveTo>
                <a:lnTo>
                  <a:pt x="3298849" y="0"/>
                </a:lnTo>
                <a:lnTo>
                  <a:pt x="3151135" y="255270"/>
                </a:lnTo>
                <a:lnTo>
                  <a:pt x="3183043" y="255270"/>
                </a:lnTo>
                <a:lnTo>
                  <a:pt x="3330703" y="0"/>
                </a:lnTo>
                <a:close/>
              </a:path>
              <a:path w="6746240" h="255270">
                <a:moveTo>
                  <a:pt x="3410392" y="0"/>
                </a:moveTo>
                <a:lnTo>
                  <a:pt x="3378538" y="0"/>
                </a:lnTo>
                <a:lnTo>
                  <a:pt x="3230824" y="255270"/>
                </a:lnTo>
                <a:lnTo>
                  <a:pt x="3262254" y="255270"/>
                </a:lnTo>
                <a:lnTo>
                  <a:pt x="3410392" y="0"/>
                </a:lnTo>
                <a:close/>
              </a:path>
              <a:path w="6746240" h="255270">
                <a:moveTo>
                  <a:pt x="3489604" y="0"/>
                </a:moveTo>
                <a:lnTo>
                  <a:pt x="3457749" y="0"/>
                </a:lnTo>
                <a:lnTo>
                  <a:pt x="3310036" y="255270"/>
                </a:lnTo>
                <a:lnTo>
                  <a:pt x="3341890" y="255270"/>
                </a:lnTo>
                <a:lnTo>
                  <a:pt x="3489604" y="0"/>
                </a:lnTo>
                <a:close/>
              </a:path>
              <a:path w="6746240" h="255270">
                <a:moveTo>
                  <a:pt x="3568868" y="0"/>
                </a:moveTo>
                <a:lnTo>
                  <a:pt x="3537439" y="0"/>
                </a:lnTo>
                <a:lnTo>
                  <a:pt x="3389301" y="255270"/>
                </a:lnTo>
                <a:lnTo>
                  <a:pt x="3421155" y="255270"/>
                </a:lnTo>
                <a:lnTo>
                  <a:pt x="3568868" y="0"/>
                </a:lnTo>
                <a:close/>
              </a:path>
              <a:path w="6746240" h="255270">
                <a:moveTo>
                  <a:pt x="3648505" y="0"/>
                </a:moveTo>
                <a:lnTo>
                  <a:pt x="3616650" y="0"/>
                </a:lnTo>
                <a:lnTo>
                  <a:pt x="3468937" y="255270"/>
                </a:lnTo>
                <a:lnTo>
                  <a:pt x="3500791" y="255270"/>
                </a:lnTo>
                <a:lnTo>
                  <a:pt x="3648505" y="0"/>
                </a:lnTo>
                <a:close/>
              </a:path>
              <a:path w="6746240" h="255270">
                <a:moveTo>
                  <a:pt x="3727769" y="0"/>
                </a:moveTo>
                <a:lnTo>
                  <a:pt x="3696339" y="0"/>
                </a:lnTo>
                <a:lnTo>
                  <a:pt x="3548201" y="255270"/>
                </a:lnTo>
                <a:lnTo>
                  <a:pt x="3580056" y="255270"/>
                </a:lnTo>
                <a:lnTo>
                  <a:pt x="3727769" y="0"/>
                </a:lnTo>
                <a:close/>
              </a:path>
              <a:path w="6746240" h="255270">
                <a:moveTo>
                  <a:pt x="3807405" y="0"/>
                </a:moveTo>
                <a:lnTo>
                  <a:pt x="3775551" y="0"/>
                </a:lnTo>
                <a:lnTo>
                  <a:pt x="3627837" y="255270"/>
                </a:lnTo>
                <a:lnTo>
                  <a:pt x="3659320" y="255270"/>
                </a:lnTo>
                <a:lnTo>
                  <a:pt x="3807405" y="0"/>
                </a:lnTo>
                <a:close/>
              </a:path>
              <a:path w="6746240" h="255270">
                <a:moveTo>
                  <a:pt x="3886670" y="0"/>
                </a:moveTo>
                <a:lnTo>
                  <a:pt x="3855240" y="0"/>
                </a:lnTo>
                <a:lnTo>
                  <a:pt x="3707102" y="255270"/>
                </a:lnTo>
                <a:lnTo>
                  <a:pt x="3738956" y="255270"/>
                </a:lnTo>
                <a:lnTo>
                  <a:pt x="3886670" y="0"/>
                </a:lnTo>
                <a:close/>
              </a:path>
              <a:path w="6746240" h="255270">
                <a:moveTo>
                  <a:pt x="3966306" y="0"/>
                </a:moveTo>
                <a:lnTo>
                  <a:pt x="3934452" y="0"/>
                </a:lnTo>
                <a:lnTo>
                  <a:pt x="3786738" y="255270"/>
                </a:lnTo>
                <a:lnTo>
                  <a:pt x="3818221" y="255270"/>
                </a:lnTo>
                <a:lnTo>
                  <a:pt x="3966306" y="0"/>
                </a:lnTo>
                <a:close/>
              </a:path>
              <a:path w="6746240" h="255270">
                <a:moveTo>
                  <a:pt x="4045571" y="0"/>
                </a:moveTo>
                <a:lnTo>
                  <a:pt x="4013716" y="0"/>
                </a:lnTo>
                <a:lnTo>
                  <a:pt x="3866003" y="255270"/>
                </a:lnTo>
                <a:lnTo>
                  <a:pt x="3897857" y="255270"/>
                </a:lnTo>
                <a:lnTo>
                  <a:pt x="4045571" y="0"/>
                </a:lnTo>
                <a:close/>
              </a:path>
              <a:path w="6746240" h="255270">
                <a:moveTo>
                  <a:pt x="4125207" y="0"/>
                </a:moveTo>
                <a:lnTo>
                  <a:pt x="4093352" y="0"/>
                </a:lnTo>
                <a:lnTo>
                  <a:pt x="3945267" y="255270"/>
                </a:lnTo>
                <a:lnTo>
                  <a:pt x="3977122" y="255270"/>
                </a:lnTo>
                <a:lnTo>
                  <a:pt x="4125207" y="0"/>
                </a:lnTo>
                <a:close/>
              </a:path>
              <a:path w="6746240" h="255270">
                <a:moveTo>
                  <a:pt x="4204471" y="0"/>
                </a:moveTo>
                <a:lnTo>
                  <a:pt x="4172617" y="0"/>
                </a:lnTo>
                <a:lnTo>
                  <a:pt x="4024903" y="255270"/>
                </a:lnTo>
                <a:lnTo>
                  <a:pt x="4056758" y="255270"/>
                </a:lnTo>
                <a:lnTo>
                  <a:pt x="4204471" y="0"/>
                </a:lnTo>
                <a:close/>
              </a:path>
              <a:path w="6746240" h="255270">
                <a:moveTo>
                  <a:pt x="4283736" y="0"/>
                </a:moveTo>
                <a:lnTo>
                  <a:pt x="4252253" y="0"/>
                </a:lnTo>
                <a:lnTo>
                  <a:pt x="4104168" y="255270"/>
                </a:lnTo>
                <a:lnTo>
                  <a:pt x="4136022" y="255270"/>
                </a:lnTo>
                <a:lnTo>
                  <a:pt x="4283736" y="0"/>
                </a:lnTo>
                <a:close/>
              </a:path>
              <a:path w="6746240" h="255270">
                <a:moveTo>
                  <a:pt x="4363372" y="0"/>
                </a:moveTo>
                <a:lnTo>
                  <a:pt x="4331518" y="0"/>
                </a:lnTo>
                <a:lnTo>
                  <a:pt x="4183804" y="255270"/>
                </a:lnTo>
                <a:lnTo>
                  <a:pt x="4215287" y="255270"/>
                </a:lnTo>
                <a:lnTo>
                  <a:pt x="4363372" y="0"/>
                </a:lnTo>
                <a:close/>
              </a:path>
              <a:path w="6746240" h="255270">
                <a:moveTo>
                  <a:pt x="4442637" y="0"/>
                </a:moveTo>
                <a:lnTo>
                  <a:pt x="4411154" y="0"/>
                </a:lnTo>
                <a:lnTo>
                  <a:pt x="4263069" y="255270"/>
                </a:lnTo>
                <a:lnTo>
                  <a:pt x="4294923" y="255270"/>
                </a:lnTo>
                <a:lnTo>
                  <a:pt x="4442637" y="0"/>
                </a:lnTo>
                <a:close/>
              </a:path>
              <a:path w="6746240" h="255270">
                <a:moveTo>
                  <a:pt x="4522273" y="0"/>
                </a:moveTo>
                <a:lnTo>
                  <a:pt x="4490418" y="0"/>
                </a:lnTo>
                <a:lnTo>
                  <a:pt x="4342705" y="255270"/>
                </a:lnTo>
                <a:lnTo>
                  <a:pt x="4374188" y="255270"/>
                </a:lnTo>
                <a:lnTo>
                  <a:pt x="4522273" y="0"/>
                </a:lnTo>
                <a:close/>
              </a:path>
              <a:path w="6746240" h="255270">
                <a:moveTo>
                  <a:pt x="4601537" y="0"/>
                </a:moveTo>
                <a:lnTo>
                  <a:pt x="4569683" y="0"/>
                </a:lnTo>
                <a:lnTo>
                  <a:pt x="4421969" y="255270"/>
                </a:lnTo>
                <a:lnTo>
                  <a:pt x="4453824" y="255270"/>
                </a:lnTo>
                <a:lnTo>
                  <a:pt x="4601537" y="0"/>
                </a:lnTo>
                <a:close/>
              </a:path>
              <a:path w="6746240" h="255270">
                <a:moveTo>
                  <a:pt x="4681174" y="0"/>
                </a:moveTo>
                <a:lnTo>
                  <a:pt x="4649319" y="0"/>
                </a:lnTo>
                <a:lnTo>
                  <a:pt x="4501181" y="255270"/>
                </a:lnTo>
                <a:lnTo>
                  <a:pt x="4533088" y="255270"/>
                </a:lnTo>
                <a:lnTo>
                  <a:pt x="4681174" y="0"/>
                </a:lnTo>
                <a:close/>
              </a:path>
              <a:path w="6746240" h="255270">
                <a:moveTo>
                  <a:pt x="4760438" y="0"/>
                </a:moveTo>
                <a:lnTo>
                  <a:pt x="4728584" y="0"/>
                </a:lnTo>
                <a:lnTo>
                  <a:pt x="4580870" y="255270"/>
                </a:lnTo>
                <a:lnTo>
                  <a:pt x="4612725" y="255270"/>
                </a:lnTo>
                <a:lnTo>
                  <a:pt x="4760438" y="0"/>
                </a:lnTo>
                <a:close/>
              </a:path>
              <a:path w="6746240" h="255270">
                <a:moveTo>
                  <a:pt x="4839650" y="0"/>
                </a:moveTo>
                <a:lnTo>
                  <a:pt x="4808220" y="0"/>
                </a:lnTo>
                <a:lnTo>
                  <a:pt x="4660082" y="255270"/>
                </a:lnTo>
                <a:lnTo>
                  <a:pt x="4691936" y="255270"/>
                </a:lnTo>
                <a:lnTo>
                  <a:pt x="4839650" y="0"/>
                </a:lnTo>
                <a:close/>
              </a:path>
              <a:path w="6746240" h="255270">
                <a:moveTo>
                  <a:pt x="4919339" y="0"/>
                </a:moveTo>
                <a:lnTo>
                  <a:pt x="4887484" y="0"/>
                </a:lnTo>
                <a:lnTo>
                  <a:pt x="4739771" y="255270"/>
                </a:lnTo>
                <a:lnTo>
                  <a:pt x="4771625" y="255270"/>
                </a:lnTo>
                <a:lnTo>
                  <a:pt x="4919339" y="0"/>
                </a:lnTo>
                <a:close/>
              </a:path>
              <a:path w="6746240" h="255270">
                <a:moveTo>
                  <a:pt x="4998550" y="0"/>
                </a:moveTo>
                <a:lnTo>
                  <a:pt x="4967121" y="0"/>
                </a:lnTo>
                <a:lnTo>
                  <a:pt x="4818982" y="255270"/>
                </a:lnTo>
                <a:lnTo>
                  <a:pt x="4850837" y="255270"/>
                </a:lnTo>
                <a:lnTo>
                  <a:pt x="4998550" y="0"/>
                </a:lnTo>
                <a:close/>
              </a:path>
              <a:path w="6746240" h="255270">
                <a:moveTo>
                  <a:pt x="5078240" y="0"/>
                </a:moveTo>
                <a:lnTo>
                  <a:pt x="5046385" y="0"/>
                </a:lnTo>
                <a:lnTo>
                  <a:pt x="4898672" y="255270"/>
                </a:lnTo>
                <a:lnTo>
                  <a:pt x="4930101" y="255270"/>
                </a:lnTo>
                <a:lnTo>
                  <a:pt x="5078240" y="0"/>
                </a:lnTo>
                <a:close/>
              </a:path>
              <a:path w="6746240" h="255270">
                <a:moveTo>
                  <a:pt x="5157451" y="0"/>
                </a:moveTo>
                <a:lnTo>
                  <a:pt x="5125597" y="0"/>
                </a:lnTo>
                <a:lnTo>
                  <a:pt x="4977883" y="255270"/>
                </a:lnTo>
                <a:lnTo>
                  <a:pt x="5009737" y="255270"/>
                </a:lnTo>
                <a:lnTo>
                  <a:pt x="5157451" y="0"/>
                </a:lnTo>
                <a:close/>
              </a:path>
              <a:path w="6746240" h="255270">
                <a:moveTo>
                  <a:pt x="5237140" y="0"/>
                </a:moveTo>
                <a:lnTo>
                  <a:pt x="5205286" y="0"/>
                </a:lnTo>
                <a:lnTo>
                  <a:pt x="5057572" y="255270"/>
                </a:lnTo>
                <a:lnTo>
                  <a:pt x="5089002" y="255270"/>
                </a:lnTo>
                <a:lnTo>
                  <a:pt x="5237140" y="0"/>
                </a:lnTo>
                <a:close/>
              </a:path>
              <a:path w="6746240" h="255270">
                <a:moveTo>
                  <a:pt x="5316352" y="0"/>
                </a:moveTo>
                <a:lnTo>
                  <a:pt x="5284497" y="0"/>
                </a:lnTo>
                <a:lnTo>
                  <a:pt x="5136784" y="255270"/>
                </a:lnTo>
                <a:lnTo>
                  <a:pt x="5168638" y="255270"/>
                </a:lnTo>
                <a:lnTo>
                  <a:pt x="5316352" y="0"/>
                </a:lnTo>
                <a:close/>
              </a:path>
              <a:path w="6746240" h="255270">
                <a:moveTo>
                  <a:pt x="5396041" y="0"/>
                </a:moveTo>
                <a:lnTo>
                  <a:pt x="5364134" y="0"/>
                </a:lnTo>
                <a:lnTo>
                  <a:pt x="5216473" y="255270"/>
                </a:lnTo>
                <a:lnTo>
                  <a:pt x="5247903" y="255270"/>
                </a:lnTo>
                <a:lnTo>
                  <a:pt x="5396041" y="0"/>
                </a:lnTo>
                <a:close/>
              </a:path>
              <a:path w="6746240" h="255270">
                <a:moveTo>
                  <a:pt x="5475253" y="0"/>
                </a:moveTo>
                <a:lnTo>
                  <a:pt x="5443398" y="0"/>
                </a:lnTo>
                <a:lnTo>
                  <a:pt x="5295684" y="255270"/>
                </a:lnTo>
                <a:lnTo>
                  <a:pt x="5327539" y="255270"/>
                </a:lnTo>
                <a:lnTo>
                  <a:pt x="5475253" y="0"/>
                </a:lnTo>
                <a:close/>
              </a:path>
              <a:path w="6746240" h="255270">
                <a:moveTo>
                  <a:pt x="5554517" y="0"/>
                </a:moveTo>
                <a:lnTo>
                  <a:pt x="5523034" y="0"/>
                </a:lnTo>
                <a:lnTo>
                  <a:pt x="5374949" y="255270"/>
                </a:lnTo>
                <a:lnTo>
                  <a:pt x="5406804" y="255270"/>
                </a:lnTo>
                <a:lnTo>
                  <a:pt x="5554517" y="0"/>
                </a:lnTo>
                <a:close/>
              </a:path>
              <a:path w="6746240" h="255270">
                <a:moveTo>
                  <a:pt x="5634153" y="0"/>
                </a:moveTo>
                <a:lnTo>
                  <a:pt x="5602299" y="0"/>
                </a:lnTo>
                <a:lnTo>
                  <a:pt x="5454585" y="255270"/>
                </a:lnTo>
                <a:lnTo>
                  <a:pt x="5486440" y="255270"/>
                </a:lnTo>
                <a:lnTo>
                  <a:pt x="5634153" y="0"/>
                </a:lnTo>
                <a:close/>
              </a:path>
              <a:path w="6746240" h="255270">
                <a:moveTo>
                  <a:pt x="5713418" y="0"/>
                </a:moveTo>
                <a:lnTo>
                  <a:pt x="5681935" y="0"/>
                </a:lnTo>
                <a:lnTo>
                  <a:pt x="5533850" y="255270"/>
                </a:lnTo>
                <a:lnTo>
                  <a:pt x="5565704" y="255270"/>
                </a:lnTo>
                <a:lnTo>
                  <a:pt x="5713418" y="0"/>
                </a:lnTo>
                <a:close/>
              </a:path>
              <a:path w="6746240" h="255270">
                <a:moveTo>
                  <a:pt x="5793054" y="0"/>
                </a:moveTo>
                <a:lnTo>
                  <a:pt x="5761200" y="0"/>
                </a:lnTo>
                <a:lnTo>
                  <a:pt x="5613486" y="255270"/>
                </a:lnTo>
                <a:lnTo>
                  <a:pt x="5644969" y="255270"/>
                </a:lnTo>
                <a:lnTo>
                  <a:pt x="5793054" y="0"/>
                </a:lnTo>
                <a:close/>
              </a:path>
              <a:path w="6746240" h="255270">
                <a:moveTo>
                  <a:pt x="5872319" y="0"/>
                </a:moveTo>
                <a:lnTo>
                  <a:pt x="5840836" y="0"/>
                </a:lnTo>
                <a:lnTo>
                  <a:pt x="5692751" y="255270"/>
                </a:lnTo>
                <a:lnTo>
                  <a:pt x="5724605" y="255270"/>
                </a:lnTo>
                <a:lnTo>
                  <a:pt x="5872319" y="0"/>
                </a:lnTo>
                <a:close/>
              </a:path>
              <a:path w="6746240" h="255270">
                <a:moveTo>
                  <a:pt x="5951955" y="0"/>
                </a:moveTo>
                <a:lnTo>
                  <a:pt x="5920100" y="0"/>
                </a:lnTo>
                <a:lnTo>
                  <a:pt x="5772387" y="255270"/>
                </a:lnTo>
                <a:lnTo>
                  <a:pt x="5803870" y="255270"/>
                </a:lnTo>
                <a:lnTo>
                  <a:pt x="5951955" y="0"/>
                </a:lnTo>
                <a:close/>
              </a:path>
              <a:path w="6746240" h="255270">
                <a:moveTo>
                  <a:pt x="6031219" y="0"/>
                </a:moveTo>
                <a:lnTo>
                  <a:pt x="5999365" y="0"/>
                </a:lnTo>
                <a:lnTo>
                  <a:pt x="5851651" y="255270"/>
                </a:lnTo>
                <a:lnTo>
                  <a:pt x="5883506" y="255270"/>
                </a:lnTo>
                <a:lnTo>
                  <a:pt x="6031219" y="0"/>
                </a:lnTo>
                <a:close/>
              </a:path>
              <a:path w="6746240" h="255270">
                <a:moveTo>
                  <a:pt x="6110855" y="0"/>
                </a:moveTo>
                <a:lnTo>
                  <a:pt x="6079001" y="0"/>
                </a:lnTo>
                <a:lnTo>
                  <a:pt x="5930916" y="255270"/>
                </a:lnTo>
                <a:lnTo>
                  <a:pt x="5962770" y="255270"/>
                </a:lnTo>
                <a:lnTo>
                  <a:pt x="6110855" y="0"/>
                </a:lnTo>
                <a:close/>
              </a:path>
              <a:path w="6746240" h="255270">
                <a:moveTo>
                  <a:pt x="6190120" y="0"/>
                </a:moveTo>
                <a:lnTo>
                  <a:pt x="6158266" y="0"/>
                </a:lnTo>
                <a:lnTo>
                  <a:pt x="6010552" y="255270"/>
                </a:lnTo>
                <a:lnTo>
                  <a:pt x="6042406" y="255270"/>
                </a:lnTo>
                <a:lnTo>
                  <a:pt x="6190120" y="0"/>
                </a:lnTo>
                <a:close/>
              </a:path>
              <a:path w="6746240" h="255270">
                <a:moveTo>
                  <a:pt x="6269385" y="0"/>
                </a:moveTo>
                <a:lnTo>
                  <a:pt x="6237902" y="0"/>
                </a:lnTo>
                <a:lnTo>
                  <a:pt x="6089817" y="255270"/>
                </a:lnTo>
                <a:lnTo>
                  <a:pt x="6121671" y="255270"/>
                </a:lnTo>
                <a:lnTo>
                  <a:pt x="6269385" y="0"/>
                </a:lnTo>
                <a:close/>
              </a:path>
              <a:path w="6746240" h="255270">
                <a:moveTo>
                  <a:pt x="6349021" y="0"/>
                </a:moveTo>
                <a:lnTo>
                  <a:pt x="6317166" y="0"/>
                </a:lnTo>
                <a:lnTo>
                  <a:pt x="6169453" y="255270"/>
                </a:lnTo>
                <a:lnTo>
                  <a:pt x="6200883" y="255270"/>
                </a:lnTo>
                <a:lnTo>
                  <a:pt x="6349021" y="0"/>
                </a:lnTo>
                <a:close/>
              </a:path>
              <a:path w="6746240" h="255270">
                <a:moveTo>
                  <a:pt x="6428285" y="0"/>
                </a:moveTo>
                <a:lnTo>
                  <a:pt x="6396802" y="0"/>
                </a:lnTo>
                <a:lnTo>
                  <a:pt x="6248717" y="255270"/>
                </a:lnTo>
                <a:lnTo>
                  <a:pt x="6280572" y="255270"/>
                </a:lnTo>
                <a:lnTo>
                  <a:pt x="6428285" y="0"/>
                </a:lnTo>
                <a:close/>
              </a:path>
              <a:path w="6746240" h="255270">
                <a:moveTo>
                  <a:pt x="6507921" y="0"/>
                </a:moveTo>
                <a:lnTo>
                  <a:pt x="6476067" y="0"/>
                </a:lnTo>
                <a:lnTo>
                  <a:pt x="6328353" y="255270"/>
                </a:lnTo>
                <a:lnTo>
                  <a:pt x="6359783" y="255270"/>
                </a:lnTo>
                <a:lnTo>
                  <a:pt x="6507921" y="0"/>
                </a:lnTo>
                <a:close/>
              </a:path>
              <a:path w="6746240" h="255270">
                <a:moveTo>
                  <a:pt x="6587186" y="0"/>
                </a:moveTo>
                <a:lnTo>
                  <a:pt x="6555278" y="0"/>
                </a:lnTo>
                <a:lnTo>
                  <a:pt x="6407618" y="255270"/>
                </a:lnTo>
                <a:lnTo>
                  <a:pt x="6439472" y="255270"/>
                </a:lnTo>
                <a:lnTo>
                  <a:pt x="6587186" y="0"/>
                </a:lnTo>
                <a:close/>
              </a:path>
              <a:path w="6746240" h="255270">
                <a:moveTo>
                  <a:pt x="6666822" y="0"/>
                </a:moveTo>
                <a:lnTo>
                  <a:pt x="6634968" y="0"/>
                </a:lnTo>
                <a:lnTo>
                  <a:pt x="6486830" y="255270"/>
                </a:lnTo>
                <a:lnTo>
                  <a:pt x="6518684" y="255270"/>
                </a:lnTo>
                <a:lnTo>
                  <a:pt x="6666822" y="0"/>
                </a:lnTo>
                <a:close/>
              </a:path>
              <a:path w="6746240" h="255270">
                <a:moveTo>
                  <a:pt x="6745662" y="0"/>
                </a:moveTo>
                <a:lnTo>
                  <a:pt x="6714179" y="0"/>
                </a:lnTo>
                <a:lnTo>
                  <a:pt x="6566519" y="255270"/>
                </a:lnTo>
                <a:lnTo>
                  <a:pt x="6597948" y="255270"/>
                </a:lnTo>
                <a:lnTo>
                  <a:pt x="6745662" y="0"/>
                </a:lnTo>
                <a:close/>
              </a:path>
              <a:path w="6746240" h="255270">
                <a:moveTo>
                  <a:pt x="74295" y="0"/>
                </a:moveTo>
                <a:lnTo>
                  <a:pt x="42433" y="0"/>
                </a:lnTo>
                <a:lnTo>
                  <a:pt x="0" y="73660"/>
                </a:lnTo>
                <a:lnTo>
                  <a:pt x="0" y="128270"/>
                </a:lnTo>
                <a:lnTo>
                  <a:pt x="74295" y="0"/>
                </a:lnTo>
                <a:close/>
              </a:path>
            </a:pathLst>
          </a:custGeom>
          <a:solidFill>
            <a:srgbClr val="F8B0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772660" y="6466029"/>
            <a:ext cx="83843" cy="115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901629" y="6466029"/>
            <a:ext cx="103665" cy="115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040661" y="65754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418" y="0"/>
                </a:lnTo>
              </a:path>
            </a:pathLst>
          </a:custGeom>
          <a:ln w="114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116881" y="6545419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5">
                <a:moveTo>
                  <a:pt x="0" y="24247"/>
                </a:moveTo>
                <a:lnTo>
                  <a:pt x="12198" y="24247"/>
                </a:lnTo>
                <a:lnTo>
                  <a:pt x="12198" y="0"/>
                </a:lnTo>
                <a:lnTo>
                  <a:pt x="0" y="0"/>
                </a:lnTo>
                <a:lnTo>
                  <a:pt x="0" y="24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056513" y="6526276"/>
            <a:ext cx="12700" cy="43815"/>
          </a:xfrm>
          <a:custGeom>
            <a:avLst/>
            <a:gdLst/>
            <a:ahLst/>
            <a:cxnLst/>
            <a:rect l="l" t="t" r="r" b="b"/>
            <a:pathLst>
              <a:path w="12700" h="43815">
                <a:moveTo>
                  <a:pt x="0" y="43390"/>
                </a:moveTo>
                <a:lnTo>
                  <a:pt x="12198" y="43390"/>
                </a:lnTo>
                <a:lnTo>
                  <a:pt x="12198" y="0"/>
                </a:lnTo>
                <a:lnTo>
                  <a:pt x="0" y="0"/>
                </a:lnTo>
                <a:lnTo>
                  <a:pt x="0" y="43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056513" y="6516066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5">
                <a:moveTo>
                  <a:pt x="0" y="10209"/>
                </a:moveTo>
                <a:lnTo>
                  <a:pt x="47869" y="10209"/>
                </a:lnTo>
                <a:lnTo>
                  <a:pt x="47869" y="0"/>
                </a:lnTo>
                <a:lnTo>
                  <a:pt x="0" y="0"/>
                </a:lnTo>
                <a:lnTo>
                  <a:pt x="0" y="1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056513" y="6476504"/>
            <a:ext cx="12700" cy="40005"/>
          </a:xfrm>
          <a:custGeom>
            <a:avLst/>
            <a:gdLst/>
            <a:ahLst/>
            <a:cxnLst/>
            <a:rect l="l" t="t" r="r" b="b"/>
            <a:pathLst>
              <a:path w="12700" h="40004">
                <a:moveTo>
                  <a:pt x="0" y="39562"/>
                </a:moveTo>
                <a:lnTo>
                  <a:pt x="12198" y="39562"/>
                </a:lnTo>
                <a:lnTo>
                  <a:pt x="12198" y="0"/>
                </a:lnTo>
                <a:lnTo>
                  <a:pt x="0" y="0"/>
                </a:lnTo>
                <a:lnTo>
                  <a:pt x="0" y="39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115967" y="6476504"/>
            <a:ext cx="12700" cy="23495"/>
          </a:xfrm>
          <a:custGeom>
            <a:avLst/>
            <a:gdLst/>
            <a:ahLst/>
            <a:cxnLst/>
            <a:rect l="l" t="t" r="r" b="b"/>
            <a:pathLst>
              <a:path w="12700" h="23495">
                <a:moveTo>
                  <a:pt x="0" y="22971"/>
                </a:moveTo>
                <a:lnTo>
                  <a:pt x="12198" y="22971"/>
                </a:lnTo>
                <a:lnTo>
                  <a:pt x="12198" y="0"/>
                </a:lnTo>
                <a:lnTo>
                  <a:pt x="0" y="0"/>
                </a:lnTo>
                <a:lnTo>
                  <a:pt x="0" y="2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040661" y="647139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504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168088" y="6465721"/>
            <a:ext cx="113119" cy="115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331203" y="6570247"/>
            <a:ext cx="46355" cy="10795"/>
          </a:xfrm>
          <a:custGeom>
            <a:avLst/>
            <a:gdLst/>
            <a:ahLst/>
            <a:cxnLst/>
            <a:rect l="l" t="t" r="r" b="b"/>
            <a:pathLst>
              <a:path w="46354" h="10795">
                <a:moveTo>
                  <a:pt x="45768" y="0"/>
                </a:moveTo>
                <a:lnTo>
                  <a:pt x="0" y="0"/>
                </a:lnTo>
                <a:lnTo>
                  <a:pt x="0" y="10790"/>
                </a:lnTo>
                <a:lnTo>
                  <a:pt x="45768" y="10790"/>
                </a:lnTo>
                <a:lnTo>
                  <a:pt x="45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354250" y="647713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0"/>
                </a:moveTo>
                <a:lnTo>
                  <a:pt x="0" y="93114"/>
                </a:lnTo>
              </a:path>
            </a:pathLst>
          </a:custGeom>
          <a:ln w="125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306205" y="6476504"/>
            <a:ext cx="12065" cy="27305"/>
          </a:xfrm>
          <a:custGeom>
            <a:avLst/>
            <a:gdLst/>
            <a:ahLst/>
            <a:cxnLst/>
            <a:rect l="l" t="t" r="r" b="b"/>
            <a:pathLst>
              <a:path w="12065" h="27304">
                <a:moveTo>
                  <a:pt x="0" y="26800"/>
                </a:moveTo>
                <a:lnTo>
                  <a:pt x="11909" y="26800"/>
                </a:lnTo>
                <a:lnTo>
                  <a:pt x="11909" y="0"/>
                </a:lnTo>
                <a:lnTo>
                  <a:pt x="0" y="0"/>
                </a:lnTo>
                <a:lnTo>
                  <a:pt x="0" y="2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7306205" y="647139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47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390059" y="6477132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4">
                <a:moveTo>
                  <a:pt x="12193" y="0"/>
                </a:moveTo>
                <a:lnTo>
                  <a:pt x="0" y="0"/>
                </a:lnTo>
                <a:lnTo>
                  <a:pt x="0" y="25591"/>
                </a:lnTo>
                <a:lnTo>
                  <a:pt x="12193" y="25591"/>
                </a:lnTo>
                <a:lnTo>
                  <a:pt x="12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7444038" y="6570247"/>
            <a:ext cx="45720" cy="10795"/>
          </a:xfrm>
          <a:custGeom>
            <a:avLst/>
            <a:gdLst/>
            <a:ahLst/>
            <a:cxnLst/>
            <a:rect l="l" t="t" r="r" b="b"/>
            <a:pathLst>
              <a:path w="45720" h="10795">
                <a:moveTo>
                  <a:pt x="45442" y="0"/>
                </a:moveTo>
                <a:lnTo>
                  <a:pt x="0" y="0"/>
                </a:lnTo>
                <a:lnTo>
                  <a:pt x="0" y="10790"/>
                </a:lnTo>
                <a:lnTo>
                  <a:pt x="45442" y="10790"/>
                </a:lnTo>
                <a:lnTo>
                  <a:pt x="4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466739" y="647713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0"/>
                </a:moveTo>
                <a:lnTo>
                  <a:pt x="0" y="93114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444038" y="6466029"/>
            <a:ext cx="45720" cy="11430"/>
          </a:xfrm>
          <a:custGeom>
            <a:avLst/>
            <a:gdLst/>
            <a:ahLst/>
            <a:cxnLst/>
            <a:rect l="l" t="t" r="r" b="b"/>
            <a:pathLst>
              <a:path w="45720" h="11429">
                <a:moveTo>
                  <a:pt x="45442" y="0"/>
                </a:moveTo>
                <a:lnTo>
                  <a:pt x="0" y="0"/>
                </a:lnTo>
                <a:lnTo>
                  <a:pt x="0" y="11102"/>
                </a:lnTo>
                <a:lnTo>
                  <a:pt x="45442" y="11102"/>
                </a:lnTo>
                <a:lnTo>
                  <a:pt x="4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530331" y="6466029"/>
            <a:ext cx="112184" cy="1150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7686739" y="6466029"/>
            <a:ext cx="84748" cy="115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7909280" y="6570247"/>
            <a:ext cx="46355" cy="10795"/>
          </a:xfrm>
          <a:custGeom>
            <a:avLst/>
            <a:gdLst/>
            <a:ahLst/>
            <a:cxnLst/>
            <a:rect l="l" t="t" r="r" b="b"/>
            <a:pathLst>
              <a:path w="46354" h="10795">
                <a:moveTo>
                  <a:pt x="45768" y="0"/>
                </a:moveTo>
                <a:lnTo>
                  <a:pt x="0" y="0"/>
                </a:lnTo>
                <a:lnTo>
                  <a:pt x="0" y="10790"/>
                </a:lnTo>
                <a:lnTo>
                  <a:pt x="45768" y="10790"/>
                </a:lnTo>
                <a:lnTo>
                  <a:pt x="45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7932163" y="647713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0"/>
                </a:moveTo>
                <a:lnTo>
                  <a:pt x="0" y="93114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7884282" y="6476504"/>
            <a:ext cx="12065" cy="27305"/>
          </a:xfrm>
          <a:custGeom>
            <a:avLst/>
            <a:gdLst/>
            <a:ahLst/>
            <a:cxnLst/>
            <a:rect l="l" t="t" r="r" b="b"/>
            <a:pathLst>
              <a:path w="12065" h="27304">
                <a:moveTo>
                  <a:pt x="0" y="26800"/>
                </a:moveTo>
                <a:lnTo>
                  <a:pt x="11909" y="26800"/>
                </a:lnTo>
                <a:lnTo>
                  <a:pt x="11909" y="0"/>
                </a:lnTo>
                <a:lnTo>
                  <a:pt x="0" y="0"/>
                </a:lnTo>
                <a:lnTo>
                  <a:pt x="0" y="2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884282" y="647139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763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7968136" y="6477132"/>
            <a:ext cx="12065" cy="26034"/>
          </a:xfrm>
          <a:custGeom>
            <a:avLst/>
            <a:gdLst/>
            <a:ahLst/>
            <a:cxnLst/>
            <a:rect l="l" t="t" r="r" b="b"/>
            <a:pathLst>
              <a:path w="12065" h="26034">
                <a:moveTo>
                  <a:pt x="11909" y="0"/>
                </a:moveTo>
                <a:lnTo>
                  <a:pt x="0" y="0"/>
                </a:lnTo>
                <a:lnTo>
                  <a:pt x="0" y="25591"/>
                </a:lnTo>
                <a:lnTo>
                  <a:pt x="11909" y="25591"/>
                </a:lnTo>
                <a:lnTo>
                  <a:pt x="1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8020895" y="6570247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4" h="10795">
                <a:moveTo>
                  <a:pt x="44833" y="0"/>
                </a:moveTo>
                <a:lnTo>
                  <a:pt x="0" y="0"/>
                </a:lnTo>
                <a:lnTo>
                  <a:pt x="0" y="10790"/>
                </a:lnTo>
                <a:lnTo>
                  <a:pt x="44833" y="10790"/>
                </a:lnTo>
                <a:lnTo>
                  <a:pt x="4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087068" y="6570247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4" h="10795">
                <a:moveTo>
                  <a:pt x="44792" y="0"/>
                </a:moveTo>
                <a:lnTo>
                  <a:pt x="0" y="0"/>
                </a:lnTo>
                <a:lnTo>
                  <a:pt x="0" y="10790"/>
                </a:lnTo>
                <a:lnTo>
                  <a:pt x="44792" y="10790"/>
                </a:lnTo>
                <a:lnTo>
                  <a:pt x="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036747" y="6516066"/>
            <a:ext cx="79375" cy="10795"/>
          </a:xfrm>
          <a:custGeom>
            <a:avLst/>
            <a:gdLst/>
            <a:ahLst/>
            <a:cxnLst/>
            <a:rect l="l" t="t" r="r" b="b"/>
            <a:pathLst>
              <a:path w="79375" h="10795">
                <a:moveTo>
                  <a:pt x="0" y="10209"/>
                </a:moveTo>
                <a:lnTo>
                  <a:pt x="78976" y="10209"/>
                </a:lnTo>
                <a:lnTo>
                  <a:pt x="78976" y="0"/>
                </a:lnTo>
                <a:lnTo>
                  <a:pt x="0" y="0"/>
                </a:lnTo>
                <a:lnTo>
                  <a:pt x="0" y="1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8042843" y="6476504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3162"/>
                </a:moveTo>
                <a:lnTo>
                  <a:pt x="0" y="0"/>
                </a:lnTo>
                <a:lnTo>
                  <a:pt x="0" y="9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8109626" y="647713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3114"/>
                </a:moveTo>
                <a:lnTo>
                  <a:pt x="0" y="0"/>
                </a:lnTo>
                <a:lnTo>
                  <a:pt x="0" y="93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020895" y="6466029"/>
            <a:ext cx="45085" cy="11430"/>
          </a:xfrm>
          <a:custGeom>
            <a:avLst/>
            <a:gdLst/>
            <a:ahLst/>
            <a:cxnLst/>
            <a:rect l="l" t="t" r="r" b="b"/>
            <a:pathLst>
              <a:path w="45084" h="11429">
                <a:moveTo>
                  <a:pt x="44833" y="0"/>
                </a:moveTo>
                <a:lnTo>
                  <a:pt x="0" y="0"/>
                </a:lnTo>
                <a:lnTo>
                  <a:pt x="0" y="11102"/>
                </a:lnTo>
                <a:lnTo>
                  <a:pt x="44833" y="11102"/>
                </a:lnTo>
                <a:lnTo>
                  <a:pt x="4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087068" y="6466029"/>
            <a:ext cx="45085" cy="11430"/>
          </a:xfrm>
          <a:custGeom>
            <a:avLst/>
            <a:gdLst/>
            <a:ahLst/>
            <a:cxnLst/>
            <a:rect l="l" t="t" r="r" b="b"/>
            <a:pathLst>
              <a:path w="45084" h="11429">
                <a:moveTo>
                  <a:pt x="44792" y="0"/>
                </a:moveTo>
                <a:lnTo>
                  <a:pt x="0" y="0"/>
                </a:lnTo>
                <a:lnTo>
                  <a:pt x="0" y="11102"/>
                </a:lnTo>
                <a:lnTo>
                  <a:pt x="44792" y="11102"/>
                </a:lnTo>
                <a:lnTo>
                  <a:pt x="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171491" y="65754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447" y="0"/>
                </a:lnTo>
              </a:path>
            </a:pathLst>
          </a:custGeom>
          <a:ln w="114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248028" y="6545419"/>
            <a:ext cx="12065" cy="24765"/>
          </a:xfrm>
          <a:custGeom>
            <a:avLst/>
            <a:gdLst/>
            <a:ahLst/>
            <a:cxnLst/>
            <a:rect l="l" t="t" r="r" b="b"/>
            <a:pathLst>
              <a:path w="12065" h="24765">
                <a:moveTo>
                  <a:pt x="0" y="24247"/>
                </a:moveTo>
                <a:lnTo>
                  <a:pt x="11909" y="24247"/>
                </a:lnTo>
                <a:lnTo>
                  <a:pt x="11909" y="0"/>
                </a:lnTo>
                <a:lnTo>
                  <a:pt x="0" y="0"/>
                </a:lnTo>
                <a:lnTo>
                  <a:pt x="0" y="24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87668" y="6516066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5">
                <a:moveTo>
                  <a:pt x="0" y="10209"/>
                </a:moveTo>
                <a:lnTo>
                  <a:pt x="47881" y="10209"/>
                </a:lnTo>
                <a:lnTo>
                  <a:pt x="47881" y="0"/>
                </a:lnTo>
                <a:lnTo>
                  <a:pt x="0" y="0"/>
                </a:lnTo>
                <a:lnTo>
                  <a:pt x="0" y="1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193764" y="6476504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3162"/>
                </a:moveTo>
                <a:lnTo>
                  <a:pt x="0" y="0"/>
                </a:lnTo>
                <a:lnTo>
                  <a:pt x="0" y="9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247134" y="6476504"/>
            <a:ext cx="12065" cy="23495"/>
          </a:xfrm>
          <a:custGeom>
            <a:avLst/>
            <a:gdLst/>
            <a:ahLst/>
            <a:cxnLst/>
            <a:rect l="l" t="t" r="r" b="b"/>
            <a:pathLst>
              <a:path w="12065" h="23495">
                <a:moveTo>
                  <a:pt x="0" y="22971"/>
                </a:moveTo>
                <a:lnTo>
                  <a:pt x="11868" y="22971"/>
                </a:lnTo>
                <a:lnTo>
                  <a:pt x="11868" y="0"/>
                </a:lnTo>
                <a:lnTo>
                  <a:pt x="0" y="0"/>
                </a:lnTo>
                <a:lnTo>
                  <a:pt x="0" y="2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8171491" y="647139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512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8369074" y="6466029"/>
            <a:ext cx="112509" cy="115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8519385" y="65754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406" y="0"/>
                </a:lnTo>
              </a:path>
            </a:pathLst>
          </a:custGeom>
          <a:ln w="114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8595922" y="6545419"/>
            <a:ext cx="12065" cy="24765"/>
          </a:xfrm>
          <a:custGeom>
            <a:avLst/>
            <a:gdLst/>
            <a:ahLst/>
            <a:cxnLst/>
            <a:rect l="l" t="t" r="r" b="b"/>
            <a:pathLst>
              <a:path w="12065" h="24765">
                <a:moveTo>
                  <a:pt x="0" y="24247"/>
                </a:moveTo>
                <a:lnTo>
                  <a:pt x="11868" y="24247"/>
                </a:lnTo>
                <a:lnTo>
                  <a:pt x="11868" y="0"/>
                </a:lnTo>
                <a:lnTo>
                  <a:pt x="0" y="0"/>
                </a:lnTo>
                <a:lnTo>
                  <a:pt x="0" y="24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8535237" y="6516066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5">
                <a:moveTo>
                  <a:pt x="0" y="10209"/>
                </a:moveTo>
                <a:lnTo>
                  <a:pt x="48166" y="10209"/>
                </a:lnTo>
                <a:lnTo>
                  <a:pt x="48166" y="0"/>
                </a:lnTo>
                <a:lnTo>
                  <a:pt x="0" y="0"/>
                </a:lnTo>
                <a:lnTo>
                  <a:pt x="0" y="1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8541334" y="6476504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3162"/>
                </a:moveTo>
                <a:lnTo>
                  <a:pt x="0" y="0"/>
                </a:lnTo>
                <a:lnTo>
                  <a:pt x="0" y="9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8594987" y="6476504"/>
            <a:ext cx="12065" cy="23495"/>
          </a:xfrm>
          <a:custGeom>
            <a:avLst/>
            <a:gdLst/>
            <a:ahLst/>
            <a:cxnLst/>
            <a:rect l="l" t="t" r="r" b="b"/>
            <a:pathLst>
              <a:path w="12065" h="23495">
                <a:moveTo>
                  <a:pt x="0" y="22971"/>
                </a:moveTo>
                <a:lnTo>
                  <a:pt x="11909" y="22971"/>
                </a:lnTo>
                <a:lnTo>
                  <a:pt x="11909" y="0"/>
                </a:lnTo>
                <a:lnTo>
                  <a:pt x="0" y="0"/>
                </a:lnTo>
                <a:lnTo>
                  <a:pt x="0" y="2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519385" y="647139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512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648072" y="6466029"/>
            <a:ext cx="107591" cy="1150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818503" y="6570247"/>
            <a:ext cx="46355" cy="10795"/>
          </a:xfrm>
          <a:custGeom>
            <a:avLst/>
            <a:gdLst/>
            <a:ahLst/>
            <a:cxnLst/>
            <a:rect l="l" t="t" r="r" b="b"/>
            <a:pathLst>
              <a:path w="46354" h="10795">
                <a:moveTo>
                  <a:pt x="45727" y="0"/>
                </a:moveTo>
                <a:lnTo>
                  <a:pt x="0" y="0"/>
                </a:lnTo>
                <a:lnTo>
                  <a:pt x="0" y="10790"/>
                </a:lnTo>
                <a:lnTo>
                  <a:pt x="45727" y="10790"/>
                </a:lnTo>
                <a:lnTo>
                  <a:pt x="4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841347" y="647713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0"/>
                </a:moveTo>
                <a:lnTo>
                  <a:pt x="0" y="93114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93505" y="6476504"/>
            <a:ext cx="12065" cy="27305"/>
          </a:xfrm>
          <a:custGeom>
            <a:avLst/>
            <a:gdLst/>
            <a:ahLst/>
            <a:cxnLst/>
            <a:rect l="l" t="t" r="r" b="b"/>
            <a:pathLst>
              <a:path w="12065" h="27304">
                <a:moveTo>
                  <a:pt x="0" y="26800"/>
                </a:moveTo>
                <a:lnTo>
                  <a:pt x="11868" y="26800"/>
                </a:lnTo>
                <a:lnTo>
                  <a:pt x="11868" y="0"/>
                </a:lnTo>
                <a:lnTo>
                  <a:pt x="0" y="0"/>
                </a:lnTo>
                <a:lnTo>
                  <a:pt x="0" y="2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793505" y="647139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722" y="0"/>
                </a:lnTo>
              </a:path>
            </a:pathLst>
          </a:custGeom>
          <a:ln w="102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8877319" y="6477132"/>
            <a:ext cx="12065" cy="26034"/>
          </a:xfrm>
          <a:custGeom>
            <a:avLst/>
            <a:gdLst/>
            <a:ahLst/>
            <a:cxnLst/>
            <a:rect l="l" t="t" r="r" b="b"/>
            <a:pathLst>
              <a:path w="12065" h="26034">
                <a:moveTo>
                  <a:pt x="11909" y="0"/>
                </a:moveTo>
                <a:lnTo>
                  <a:pt x="0" y="0"/>
                </a:lnTo>
                <a:lnTo>
                  <a:pt x="0" y="25591"/>
                </a:lnTo>
                <a:lnTo>
                  <a:pt x="11909" y="25591"/>
                </a:lnTo>
                <a:lnTo>
                  <a:pt x="1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451" y="1009649"/>
            <a:ext cx="48558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451" y="1435123"/>
            <a:ext cx="7820025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gin@gatech.edu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wofactor.oit.gatech.edu/" TargetMode="External"/><Relationship Id="rId3" Type="http://schemas.openxmlformats.org/officeDocument/2006/relationships/hyperlink" Target="https://faq.oit.gatech.edu/security" TargetMode="External"/><Relationship Id="rId4" Type="http://schemas.openxmlformats.org/officeDocument/2006/relationships/hyperlink" Target="https://faq.oit.gatech.edu/duo-2fa" TargetMode="External"/><Relationship Id="rId5" Type="http://schemas.openxmlformats.org/officeDocument/2006/relationships/hyperlink" Target="https://faq.oit.gatech.edu/content/using-2-factor-authentication-vpn-windows" TargetMode="External"/><Relationship Id="rId6" Type="http://schemas.openxmlformats.org/officeDocument/2006/relationships/hyperlink" Target="https://faq.oit.gatech.edu/content/vpn-2-factor-authentication-osx" TargetMode="External"/><Relationship Id="rId7" Type="http://schemas.openxmlformats.org/officeDocument/2006/relationships/hyperlink" Target="http://www.nbcnews.com/tech/security/universities-become-targets-hackers-n429821" TargetMode="External"/><Relationship Id="rId8" Type="http://schemas.openxmlformats.org/officeDocument/2006/relationships/hyperlink" Target="https://www.symantec.com/content/en/us/enterprise/other_resources/21347933_GA_RPT-internet-security-threat-report-volume-20-2015.pdf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665" y="1713992"/>
            <a:ext cx="4955540" cy="1854835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600" spc="120">
                <a:solidFill>
                  <a:srgbClr val="FFFFFF"/>
                </a:solidFill>
                <a:latin typeface="Arial Black"/>
                <a:cs typeface="Arial Black"/>
              </a:rPr>
              <a:t>TWO-FACTOR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dirty="0" sz="3600" spc="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600" spc="200">
                <a:solidFill>
                  <a:srgbClr val="FFFFFF"/>
                </a:solidFill>
                <a:latin typeface="Arial Black"/>
                <a:cs typeface="Arial Black"/>
              </a:rPr>
              <a:t>UTHENT</a:t>
            </a:r>
            <a:r>
              <a:rPr dirty="0" sz="3600" spc="19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3600" spc="19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sz="3600" spc="-5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600" spc="20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3600" spc="19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3600" spc="2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3600">
                <a:solidFill>
                  <a:srgbClr val="FFFFFF"/>
                </a:solidFill>
                <a:latin typeface="Arial Black"/>
                <a:cs typeface="Arial Black"/>
              </a:rPr>
              <a:t>N  </a:t>
            </a:r>
            <a:r>
              <a:rPr dirty="0" sz="3600" spc="16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665" y="4272508"/>
            <a:ext cx="460946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344170" algn="l"/>
                <a:tab pos="713740" algn="l"/>
                <a:tab pos="1521460" algn="l"/>
                <a:tab pos="2191385" algn="l"/>
                <a:tab pos="2976245" algn="l"/>
                <a:tab pos="4196715" algn="l"/>
              </a:tabLst>
            </a:pP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A	Q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U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I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C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K	I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N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T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R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O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D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U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C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T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I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O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N	T</a:t>
            </a:r>
            <a:r>
              <a:rPr dirty="0" sz="2000" spc="-29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O 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2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spc="125" i="1">
                <a:solidFill>
                  <a:srgbClr val="F0C155"/>
                </a:solidFill>
                <a:latin typeface="Arial"/>
                <a:cs typeface="Arial"/>
              </a:rPr>
              <a:t>FA	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A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N</a:t>
            </a:r>
            <a:r>
              <a:rPr dirty="0" sz="2000" spc="-15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D	I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T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S	U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S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E	</a:t>
            </a:r>
            <a:r>
              <a:rPr dirty="0" sz="2000" spc="120" i="1">
                <a:solidFill>
                  <a:srgbClr val="F0C155"/>
                </a:solidFill>
                <a:latin typeface="Arial"/>
                <a:cs typeface="Arial"/>
              </a:rPr>
              <a:t>AT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660525" algn="l"/>
              </a:tabLst>
            </a:pP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G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E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O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R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G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I</a:t>
            </a:r>
            <a:r>
              <a:rPr dirty="0" sz="2000" spc="-17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A	T</a:t>
            </a:r>
            <a:r>
              <a:rPr dirty="0" sz="2000" spc="-16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E</a:t>
            </a:r>
            <a:r>
              <a:rPr dirty="0" sz="2000" spc="-175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C</a:t>
            </a:r>
            <a:r>
              <a:rPr dirty="0" sz="2000" spc="-160" i="1">
                <a:solidFill>
                  <a:srgbClr val="F0C155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0C15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42400" cy="919480"/>
          </a:xfrm>
          <a:custGeom>
            <a:avLst/>
            <a:gdLst/>
            <a:ahLst/>
            <a:cxnLst/>
            <a:rect l="l" t="t" r="r" b="b"/>
            <a:pathLst>
              <a:path w="9042400" h="919480">
                <a:moveTo>
                  <a:pt x="0" y="918972"/>
                </a:moveTo>
                <a:lnTo>
                  <a:pt x="9041892" y="918972"/>
                </a:lnTo>
                <a:lnTo>
                  <a:pt x="9041892" y="0"/>
                </a:lnTo>
                <a:lnTo>
                  <a:pt x="0" y="0"/>
                </a:lnTo>
                <a:lnTo>
                  <a:pt x="0" y="918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132715"/>
            <a:ext cx="2851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solidFill>
                  <a:srgbClr val="EDB111"/>
                </a:solidFill>
              </a:rPr>
              <a:t>PROJECT</a:t>
            </a:r>
            <a:r>
              <a:rPr dirty="0" sz="2400" spc="295">
                <a:solidFill>
                  <a:srgbClr val="EDB111"/>
                </a:solidFill>
              </a:rPr>
              <a:t> </a:t>
            </a:r>
            <a:r>
              <a:rPr dirty="0" sz="2400" spc="165">
                <a:solidFill>
                  <a:srgbClr val="EDB111"/>
                </a:solidFill>
              </a:rPr>
              <a:t>PROGRESS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8" y="828802"/>
            <a:ext cx="6828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52525"/>
                </a:solidFill>
                <a:latin typeface="Calibri"/>
                <a:cs typeface="Calibri"/>
              </a:rPr>
              <a:t>Deployment </a:t>
            </a:r>
            <a:r>
              <a:rPr dirty="0" sz="3000" spc="-5">
                <a:solidFill>
                  <a:srgbClr val="252525"/>
                </a:solidFill>
                <a:latin typeface="Calibri"/>
                <a:cs typeface="Calibri"/>
              </a:rPr>
              <a:t>has been multi-phased </a:t>
            </a:r>
            <a:r>
              <a:rPr dirty="0" sz="3000" spc="-1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30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252525"/>
                </a:solidFill>
                <a:latin typeface="Calibri"/>
                <a:cs typeface="Calibri"/>
              </a:rPr>
              <a:t>date: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248" y="1290766"/>
            <a:ext cx="7245350" cy="47383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Phase 0: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Campus Multi-Factor Infrastructure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9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VPN</a:t>
            </a:r>
            <a:endParaRPr sz="190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Phase 1: IT</a:t>
            </a:r>
            <a:r>
              <a:rPr dirty="0" sz="19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Systems</a:t>
            </a:r>
            <a:endParaRPr sz="19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605"/>
              </a:spcBef>
            </a:pPr>
            <a:r>
              <a:rPr dirty="0" sz="1700" spc="15">
                <a:solidFill>
                  <a:srgbClr val="252525"/>
                </a:solidFill>
                <a:latin typeface="Webdings"/>
                <a:cs typeface="Webdings"/>
              </a:rPr>
              <a:t></a:t>
            </a:r>
            <a:r>
              <a:rPr dirty="0" sz="1700" spc="15">
                <a:solidFill>
                  <a:srgbClr val="252525"/>
                </a:solidFill>
                <a:latin typeface="Calibri"/>
                <a:cs typeface="Calibri"/>
              </a:rPr>
              <a:t>Users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Impacted: </a:t>
            </a:r>
            <a:r>
              <a:rPr dirty="0" sz="1700">
                <a:solidFill>
                  <a:srgbClr val="252525"/>
                </a:solidFill>
                <a:latin typeface="Calibri"/>
                <a:cs typeface="Calibri"/>
              </a:rPr>
              <a:t>IT</a:t>
            </a:r>
            <a:r>
              <a:rPr dirty="0" sz="1700" spc="-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Calibri"/>
                <a:cs typeface="Calibri"/>
              </a:rPr>
              <a:t>Personnel</a:t>
            </a:r>
            <a:endParaRPr sz="170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Phase 2: Banner</a:t>
            </a:r>
            <a:r>
              <a:rPr dirty="0" sz="19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Grades</a:t>
            </a:r>
            <a:endParaRPr sz="19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610"/>
              </a:spcBef>
            </a:pPr>
            <a:r>
              <a:rPr dirty="0" sz="1700" spc="15">
                <a:solidFill>
                  <a:srgbClr val="252525"/>
                </a:solidFill>
                <a:latin typeface="Webdings"/>
                <a:cs typeface="Webdings"/>
              </a:rPr>
              <a:t></a:t>
            </a:r>
            <a:r>
              <a:rPr dirty="0" sz="1700" spc="15">
                <a:solidFill>
                  <a:srgbClr val="252525"/>
                </a:solidFill>
                <a:latin typeface="Calibri"/>
                <a:cs typeface="Calibri"/>
              </a:rPr>
              <a:t>Users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Impacted: Grade </a:t>
            </a:r>
            <a:r>
              <a:rPr dirty="0" sz="1700" spc="-10">
                <a:solidFill>
                  <a:srgbClr val="252525"/>
                </a:solidFill>
                <a:latin typeface="Calibri"/>
                <a:cs typeface="Calibri"/>
              </a:rPr>
              <a:t>submitters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(Limited</a:t>
            </a:r>
            <a:r>
              <a:rPr dirty="0" sz="1700" spc="-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faculty)</a:t>
            </a:r>
            <a:endParaRPr sz="170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Phase 3: </a:t>
            </a:r>
            <a:r>
              <a:rPr dirty="0" sz="1900" spc="-20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VPN </a:t>
            </a:r>
            <a:r>
              <a:rPr dirty="0" sz="1900" spc="-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Campus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Unit</a:t>
            </a:r>
            <a:r>
              <a:rPr dirty="0" sz="19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Firewalls</a:t>
            </a:r>
            <a:endParaRPr sz="19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610"/>
              </a:spcBef>
            </a:pPr>
            <a:r>
              <a:rPr dirty="0" sz="1700" spc="15">
                <a:solidFill>
                  <a:srgbClr val="252525"/>
                </a:solidFill>
                <a:latin typeface="Webdings"/>
                <a:cs typeface="Webdings"/>
              </a:rPr>
              <a:t></a:t>
            </a:r>
            <a:r>
              <a:rPr dirty="0" sz="1700" spc="15">
                <a:solidFill>
                  <a:srgbClr val="252525"/>
                </a:solidFill>
                <a:latin typeface="Calibri"/>
                <a:cs typeface="Calibri"/>
              </a:rPr>
              <a:t>Users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Impacted: </a:t>
            </a:r>
            <a:r>
              <a:rPr dirty="0" sz="1700" spc="-10">
                <a:solidFill>
                  <a:srgbClr val="252525"/>
                </a:solidFill>
                <a:latin typeface="Calibri"/>
                <a:cs typeface="Calibri"/>
              </a:rPr>
              <a:t>Faculty </a:t>
            </a:r>
            <a:r>
              <a:rPr dirty="0" sz="170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700" spc="-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Calibri"/>
                <a:cs typeface="Calibri"/>
              </a:rPr>
              <a:t>Staff</a:t>
            </a:r>
            <a:endParaRPr sz="170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Phase 4: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Enforcement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of all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existing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users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two-factor</a:t>
            </a:r>
            <a:r>
              <a:rPr dirty="0" sz="19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authentication</a:t>
            </a:r>
            <a:endParaRPr sz="19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610"/>
              </a:spcBef>
            </a:pPr>
            <a:r>
              <a:rPr dirty="0" sz="1700" spc="25">
                <a:solidFill>
                  <a:srgbClr val="252525"/>
                </a:solidFill>
                <a:latin typeface="Webdings"/>
                <a:cs typeface="Webdings"/>
              </a:rPr>
              <a:t></a:t>
            </a:r>
            <a:r>
              <a:rPr dirty="0" sz="1700" spc="25">
                <a:solidFill>
                  <a:srgbClr val="252525"/>
                </a:solidFill>
                <a:latin typeface="Calibri"/>
                <a:cs typeface="Calibri"/>
              </a:rPr>
              <a:t>All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dirty="0" sz="17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OIT</a:t>
            </a:r>
            <a:endParaRPr sz="17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600"/>
              </a:spcBef>
            </a:pPr>
            <a:r>
              <a:rPr dirty="0" sz="1700" spc="10">
                <a:solidFill>
                  <a:srgbClr val="252525"/>
                </a:solidFill>
                <a:latin typeface="Webdings"/>
                <a:cs typeface="Webdings"/>
              </a:rPr>
              <a:t></a:t>
            </a:r>
            <a:r>
              <a:rPr dirty="0" sz="1700" spc="10">
                <a:solidFill>
                  <a:srgbClr val="252525"/>
                </a:solidFill>
                <a:latin typeface="Calibri"/>
                <a:cs typeface="Calibri"/>
              </a:rPr>
              <a:t>Primarily </a:t>
            </a:r>
            <a:r>
              <a:rPr dirty="0" sz="1700">
                <a:solidFill>
                  <a:srgbClr val="252525"/>
                </a:solidFill>
                <a:latin typeface="Calibri"/>
                <a:cs typeface="Calibri"/>
              </a:rPr>
              <a:t>IT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personnel on</a:t>
            </a:r>
            <a:r>
              <a:rPr dirty="0" sz="1700" spc="-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campus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dirty="0" sz="1800" spc="-5">
                <a:solidFill>
                  <a:srgbClr val="252525"/>
                </a:solidFill>
                <a:latin typeface="Calibri"/>
                <a:cs typeface="Calibri"/>
              </a:rPr>
              <a:t>Phase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lvl="1" marL="988060" indent="-229235">
              <a:lnSpc>
                <a:spcPct val="100000"/>
              </a:lnSpc>
              <a:spcBef>
                <a:spcPts val="894"/>
              </a:spcBef>
              <a:buFont typeface="Wingdings"/>
              <a:buChar char=""/>
              <a:tabLst>
                <a:tab pos="988694" algn="l"/>
              </a:tabLst>
            </a:pP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Development</a:t>
            </a:r>
            <a:r>
              <a:rPr dirty="0" sz="17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Calibri"/>
                <a:cs typeface="Calibri"/>
              </a:rPr>
              <a:t>Office</a:t>
            </a:r>
            <a:endParaRPr sz="1700">
              <a:latin typeface="Calibri"/>
              <a:cs typeface="Calibri"/>
            </a:endParaRPr>
          </a:p>
          <a:p>
            <a:pPr lvl="1" marL="988060" indent="-2292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988694" algn="l"/>
              </a:tabLst>
            </a:pPr>
            <a:r>
              <a:rPr dirty="0" sz="1700" spc="-5">
                <a:solidFill>
                  <a:srgbClr val="252525"/>
                </a:solidFill>
                <a:latin typeface="Calibri"/>
                <a:cs typeface="Calibri"/>
              </a:rPr>
              <a:t>Presidents </a:t>
            </a:r>
            <a:r>
              <a:rPr dirty="0" sz="1700" spc="-10">
                <a:solidFill>
                  <a:srgbClr val="252525"/>
                </a:solidFill>
                <a:latin typeface="Calibri"/>
                <a:cs typeface="Calibri"/>
              </a:rPr>
              <a:t>Office </a:t>
            </a:r>
            <a:r>
              <a:rPr dirty="0" sz="170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700" spc="-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252525"/>
                </a:solidFill>
                <a:latin typeface="Calibri"/>
                <a:cs typeface="Calibri"/>
              </a:rPr>
              <a:t>Cabinet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203403"/>
            <a:ext cx="4420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PROJECT AHEAD </a:t>
            </a:r>
            <a:r>
              <a:rPr dirty="0" sz="2400">
                <a:solidFill>
                  <a:srgbClr val="EDB111"/>
                </a:solidFill>
                <a:latin typeface="Calibri"/>
                <a:cs typeface="Calibri"/>
              </a:rPr>
              <a:t>– </a:t>
            </a:r>
            <a:r>
              <a:rPr dirty="0" sz="2400" spc="150">
                <a:solidFill>
                  <a:srgbClr val="EDB111"/>
                </a:solidFill>
                <a:latin typeface="Calibri"/>
                <a:cs typeface="Calibri"/>
              </a:rPr>
              <a:t>NEXT</a:t>
            </a:r>
            <a:r>
              <a:rPr dirty="0" sz="2400" spc="-6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848613"/>
            <a:ext cx="2622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Phase 6 –</a:t>
            </a:r>
            <a:r>
              <a:rPr dirty="0" spc="-20"/>
              <a:t> </a:t>
            </a:r>
            <a:r>
              <a:rPr dirty="0" spc="-25"/>
              <a:t>forward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620" y="1281250"/>
            <a:ext cx="4782820" cy="334073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Administration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Finance</a:t>
            </a:r>
            <a:endParaRPr sz="20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Academic</a:t>
            </a: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 Departments</a:t>
            </a:r>
            <a:endParaRPr sz="20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Faculty</a:t>
            </a:r>
            <a:endParaRPr sz="20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Students</a:t>
            </a:r>
            <a:endParaRPr sz="20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Retirees?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3200" spc="-15">
                <a:solidFill>
                  <a:srgbClr val="252525"/>
                </a:solidFill>
                <a:latin typeface="Calibri"/>
                <a:cs typeface="Calibri"/>
              </a:rPr>
              <a:t>Current</a:t>
            </a:r>
            <a:r>
              <a:rPr dirty="0" sz="32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52525"/>
                </a:solidFill>
                <a:latin typeface="Calibri"/>
                <a:cs typeface="Calibri"/>
              </a:rPr>
              <a:t>Use:</a:t>
            </a:r>
            <a:endParaRPr sz="3200">
              <a:latin typeface="Calibri"/>
              <a:cs typeface="Calibri"/>
            </a:endParaRPr>
          </a:p>
          <a:p>
            <a:pPr marL="478790" indent="-28702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dirty="0" sz="2000" spc="-15">
                <a:solidFill>
                  <a:srgbClr val="252525"/>
                </a:solidFill>
                <a:latin typeface="Calibri"/>
                <a:cs typeface="Calibri"/>
              </a:rPr>
              <a:t>Approximately 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over 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4000 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registered</a:t>
            </a: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2955" y="838200"/>
            <a:ext cx="3781044" cy="557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356361"/>
            <a:ext cx="5487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solidFill>
                  <a:srgbClr val="EDB111"/>
                </a:solidFill>
                <a:latin typeface="Calibri"/>
                <a:cs typeface="Calibri"/>
              </a:rPr>
              <a:t>PROJECT </a:t>
            </a:r>
            <a:r>
              <a:rPr dirty="0" sz="2400" spc="165">
                <a:solidFill>
                  <a:srgbClr val="EDB111"/>
                </a:solidFill>
                <a:latin typeface="Calibri"/>
                <a:cs typeface="Calibri"/>
              </a:rPr>
              <a:t>PROGRESS</a:t>
            </a:r>
            <a:r>
              <a:rPr dirty="0" sz="2400" spc="53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65">
                <a:solidFill>
                  <a:srgbClr val="EDB111"/>
                </a:solidFill>
                <a:latin typeface="Calibri"/>
                <a:cs typeface="Calibri"/>
              </a:rPr>
              <a:t>CONSIDERATIONS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1641729"/>
            <a:ext cx="18491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In</a:t>
            </a:r>
            <a:r>
              <a:rPr dirty="0" sz="3200" spc="-50"/>
              <a:t> </a:t>
            </a:r>
            <a:r>
              <a:rPr dirty="0" sz="3200" spc="-15"/>
              <a:t>progress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30072" y="2131082"/>
            <a:ext cx="4664710" cy="120332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Change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Out-reach </a:t>
            </a:r>
            <a:r>
              <a:rPr dirty="0" sz="2800" spc="-2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2800" spc="-15">
                <a:solidFill>
                  <a:srgbClr val="252525"/>
                </a:solidFill>
                <a:latin typeface="Calibri"/>
                <a:cs typeface="Calibri"/>
              </a:rPr>
              <a:t>off 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campus</a:t>
            </a:r>
            <a:r>
              <a:rPr dirty="0" sz="28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Self-service </a:t>
            </a:r>
            <a:r>
              <a:rPr dirty="0" spc="-10"/>
              <a:t>enablement</a:t>
            </a:r>
            <a:r>
              <a:rPr dirty="0" spc="5"/>
              <a:t> </a:t>
            </a:r>
            <a:r>
              <a:rPr dirty="0" spc="-5"/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4625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375"/>
              </a:spcBef>
              <a:buChar char="-"/>
              <a:tabLst>
                <a:tab pos="203200" algn="l"/>
              </a:tabLst>
            </a:pPr>
            <a:r>
              <a:rPr dirty="0" spc="-15"/>
              <a:t>Passport</a:t>
            </a:r>
          </a:p>
          <a:p>
            <a:pPr lvl="1" marL="980440" indent="-233679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981075" algn="l"/>
              </a:tabLst>
            </a:pPr>
            <a:r>
              <a:rPr dirty="0" sz="2800" spc="-30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menu – add or 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change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28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device</a:t>
            </a:r>
            <a:endParaRPr sz="2800">
              <a:latin typeface="Calibri"/>
              <a:cs typeface="Calibri"/>
            </a:endParaRPr>
          </a:p>
          <a:p>
            <a:pPr lvl="1" marL="975994" indent="-2292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976630" algn="l"/>
              </a:tabLst>
            </a:pP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Assist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Another </a:t>
            </a:r>
            <a:r>
              <a:rPr dirty="0" sz="2800" spc="-25">
                <a:solidFill>
                  <a:srgbClr val="252525"/>
                </a:solidFill>
                <a:latin typeface="Calibri"/>
                <a:cs typeface="Calibri"/>
              </a:rPr>
              <a:t>Person </a:t>
            </a:r>
            <a:r>
              <a:rPr dirty="0" sz="2800" spc="-30">
                <a:solidFill>
                  <a:srgbClr val="252525"/>
                </a:solidFill>
                <a:latin typeface="Calibri"/>
                <a:cs typeface="Calibri"/>
              </a:rPr>
              <a:t>(Web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dirty="0" sz="2800" spc="-40">
                <a:solidFill>
                  <a:srgbClr val="252525"/>
                </a:solidFill>
                <a:latin typeface="Calibri"/>
                <a:cs typeface="Calibri"/>
              </a:rPr>
              <a:t>Trust)</a:t>
            </a:r>
            <a:r>
              <a:rPr dirty="0" sz="280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(Passport)</a:t>
            </a:r>
            <a:endParaRPr sz="2800">
              <a:latin typeface="Calibri"/>
              <a:cs typeface="Calibri"/>
            </a:endParaRPr>
          </a:p>
          <a:p>
            <a:pPr lvl="1" marL="975994" indent="-2292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976630" algn="l"/>
              </a:tabLst>
            </a:pP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CAS (</a:t>
            </a: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login@gatech.edu</a:t>
            </a: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) </a:t>
            </a:r>
            <a:r>
              <a:rPr dirty="0" sz="2800" spc="-20">
                <a:solidFill>
                  <a:srgbClr val="252525"/>
                </a:solidFill>
                <a:latin typeface="Calibri"/>
                <a:cs typeface="Calibri"/>
              </a:rPr>
              <a:t>status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dirty="0" sz="28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1620" y="280542"/>
            <a:ext cx="222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EDB111"/>
                </a:solidFill>
                <a:latin typeface="Calibri"/>
                <a:cs typeface="Calibri"/>
              </a:rPr>
              <a:t>NEW</a:t>
            </a:r>
            <a:r>
              <a:rPr dirty="0" sz="2400" spc="30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45">
                <a:solidFill>
                  <a:srgbClr val="EDB111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80542"/>
            <a:ext cx="6200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solidFill>
                  <a:srgbClr val="EDB111"/>
                </a:solidFill>
              </a:rPr>
              <a:t>ASSIST ANOTHER PERSON </a:t>
            </a:r>
            <a:r>
              <a:rPr dirty="0" sz="2400">
                <a:solidFill>
                  <a:srgbClr val="EDB111"/>
                </a:solidFill>
              </a:rPr>
              <a:t>( </a:t>
            </a:r>
            <a:r>
              <a:rPr dirty="0" sz="2400" spc="135">
                <a:solidFill>
                  <a:srgbClr val="EDB111"/>
                </a:solidFill>
              </a:rPr>
              <a:t>WEB </a:t>
            </a:r>
            <a:r>
              <a:rPr dirty="0" sz="2400" spc="95">
                <a:solidFill>
                  <a:srgbClr val="EDB111"/>
                </a:solidFill>
              </a:rPr>
              <a:t>OF</a:t>
            </a:r>
            <a:r>
              <a:rPr dirty="0" sz="2400" spc="180">
                <a:solidFill>
                  <a:srgbClr val="EDB111"/>
                </a:solidFill>
              </a:rPr>
              <a:t> </a:t>
            </a:r>
            <a:r>
              <a:rPr dirty="0" sz="2400" spc="160">
                <a:solidFill>
                  <a:srgbClr val="EDB111"/>
                </a:solidFill>
              </a:rPr>
              <a:t>TRUST)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48511" y="1120140"/>
            <a:ext cx="6281928" cy="516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356361"/>
            <a:ext cx="5248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solidFill>
                  <a:srgbClr val="EDB111"/>
                </a:solidFill>
              </a:rPr>
              <a:t>SINGLE </a:t>
            </a:r>
            <a:r>
              <a:rPr dirty="0" sz="2400" spc="170">
                <a:solidFill>
                  <a:srgbClr val="EDB111"/>
                </a:solidFill>
              </a:rPr>
              <a:t>SIGN-ON </a:t>
            </a:r>
            <a:r>
              <a:rPr dirty="0" sz="2400" spc="145">
                <a:solidFill>
                  <a:srgbClr val="EDB111"/>
                </a:solidFill>
              </a:rPr>
              <a:t>WITH </a:t>
            </a:r>
            <a:r>
              <a:rPr dirty="0" sz="2400" spc="130">
                <a:solidFill>
                  <a:srgbClr val="EDB111"/>
                </a:solidFill>
              </a:rPr>
              <a:t>DUO </a:t>
            </a:r>
            <a:r>
              <a:rPr dirty="0" sz="2400">
                <a:solidFill>
                  <a:srgbClr val="EDB111"/>
                </a:solidFill>
              </a:rPr>
              <a:t>-</a:t>
            </a:r>
            <a:r>
              <a:rPr dirty="0" sz="2400" spc="-90">
                <a:solidFill>
                  <a:srgbClr val="EDB111"/>
                </a:solidFill>
              </a:rPr>
              <a:t> </a:t>
            </a:r>
            <a:r>
              <a:rPr dirty="0" sz="2400" spc="150">
                <a:solidFill>
                  <a:srgbClr val="EDB111"/>
                </a:solidFill>
              </a:rPr>
              <a:t>DEMO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8146" y="1924811"/>
            <a:ext cx="3810758" cy="330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11339" y="2505372"/>
            <a:ext cx="708829" cy="455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9496" y="2508504"/>
            <a:ext cx="640079" cy="394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9496" y="2508504"/>
            <a:ext cx="640080" cy="394970"/>
          </a:xfrm>
          <a:custGeom>
            <a:avLst/>
            <a:gdLst/>
            <a:ahLst/>
            <a:cxnLst/>
            <a:rect l="l" t="t" r="r" b="b"/>
            <a:pathLst>
              <a:path w="640079" h="394969">
                <a:moveTo>
                  <a:pt x="0" y="98679"/>
                </a:moveTo>
                <a:lnTo>
                  <a:pt x="442721" y="98679"/>
                </a:lnTo>
                <a:lnTo>
                  <a:pt x="442721" y="0"/>
                </a:lnTo>
                <a:lnTo>
                  <a:pt x="640079" y="197358"/>
                </a:lnTo>
                <a:lnTo>
                  <a:pt x="442721" y="394716"/>
                </a:lnTo>
                <a:lnTo>
                  <a:pt x="442721" y="296037"/>
                </a:lnTo>
                <a:lnTo>
                  <a:pt x="0" y="296037"/>
                </a:lnTo>
                <a:lnTo>
                  <a:pt x="0" y="9867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9115" y="1915667"/>
            <a:ext cx="3637788" cy="3323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356361"/>
            <a:ext cx="1689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solidFill>
                  <a:srgbClr val="EDB111"/>
                </a:solidFill>
              </a:rPr>
              <a:t>RESOURCES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1620" y="1003481"/>
            <a:ext cx="8533130" cy="472059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8895" marR="5669280">
              <a:lnSpc>
                <a:spcPct val="125299"/>
              </a:lnSpc>
              <a:spcBef>
                <a:spcPts val="175"/>
              </a:spcBef>
            </a:pPr>
            <a:r>
              <a:rPr dirty="0" sz="2200" spc="-25" b="1">
                <a:latin typeface="Calibri"/>
                <a:cs typeface="Calibri"/>
              </a:rPr>
              <a:t>Website 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www.twofactor.oit.gatech.edu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5" b="1">
                <a:latin typeface="Calibri"/>
                <a:cs typeface="Calibri"/>
              </a:rPr>
              <a:t>FAQ’s</a:t>
            </a:r>
            <a:endParaRPr sz="2200">
              <a:latin typeface="Calibri"/>
              <a:cs typeface="Calibri"/>
            </a:endParaRPr>
          </a:p>
          <a:p>
            <a:pPr marL="149225" marR="5154295">
              <a:lnSpc>
                <a:spcPct val="127800"/>
              </a:lnSpc>
              <a:spcBef>
                <a:spcPts val="15"/>
              </a:spcBef>
            </a:pP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https://faq.oit.gatech.edu/security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https://faq.oit.gatech.edu/duo-2fa</a:t>
            </a:r>
            <a:endParaRPr sz="1800">
              <a:latin typeface="Calibri"/>
              <a:cs typeface="Calibri"/>
            </a:endParaRPr>
          </a:p>
          <a:p>
            <a:pPr marL="149225" marR="1047115">
              <a:lnSpc>
                <a:spcPct val="127800"/>
              </a:lnSpc>
            </a:pP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https://faq.oit.gatech.edu/content/using-2-factor-authentication-vpn-windows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https://faq.oit.gatech.edu/content/vpn-2-factor-authentication-osx</a:t>
            </a:r>
            <a:endParaRPr sz="18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585"/>
              </a:spcBef>
            </a:pPr>
            <a:r>
              <a:rPr dirty="0" sz="2200" spc="-20" b="1">
                <a:latin typeface="Calibri"/>
                <a:cs typeface="Calibri"/>
              </a:rPr>
              <a:t>Related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References</a:t>
            </a:r>
            <a:endParaRPr sz="2200">
              <a:latin typeface="Calibri"/>
              <a:cs typeface="Calibri"/>
            </a:endParaRPr>
          </a:p>
          <a:p>
            <a:pPr marL="12700" marR="841375">
              <a:lnSpc>
                <a:spcPts val="1820"/>
              </a:lnSpc>
              <a:spcBef>
                <a:spcPts val="1060"/>
              </a:spcBef>
            </a:pP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http://www.nbcnews.com/tech/security/universities-become-targets-hackers- 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n429821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200" spc="-20" b="1">
                <a:latin typeface="Calibri"/>
                <a:cs typeface="Calibri"/>
              </a:rPr>
              <a:t>Referenced </a:t>
            </a:r>
            <a:r>
              <a:rPr dirty="0" sz="2200" spc="-5" b="1">
                <a:latin typeface="Calibri"/>
                <a:cs typeface="Calibri"/>
              </a:rPr>
              <a:t>in </a:t>
            </a:r>
            <a:r>
              <a:rPr dirty="0" sz="2200" spc="-10" b="1">
                <a:latin typeface="Calibri"/>
                <a:cs typeface="Calibri"/>
              </a:rPr>
              <a:t>News </a:t>
            </a:r>
            <a:r>
              <a:rPr dirty="0" sz="2200" spc="-15" b="1">
                <a:latin typeface="Calibri"/>
                <a:cs typeface="Calibri"/>
              </a:rPr>
              <a:t>Report: Symantec's Internet </a:t>
            </a:r>
            <a:r>
              <a:rPr dirty="0" sz="2200" spc="-5" b="1">
                <a:latin typeface="Calibri"/>
                <a:cs typeface="Calibri"/>
              </a:rPr>
              <a:t>Security </a:t>
            </a:r>
            <a:r>
              <a:rPr dirty="0" sz="2200" spc="-15" b="1">
                <a:latin typeface="Calibri"/>
                <a:cs typeface="Calibri"/>
              </a:rPr>
              <a:t>Threat</a:t>
            </a:r>
            <a:r>
              <a:rPr dirty="0" sz="2200" spc="254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Report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600"/>
              </a:spcBef>
            </a:pPr>
            <a:r>
              <a:rPr dirty="0" u="heavy" sz="2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https://www.symantec.com/content/en/us/enterprise/other_resources/21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347933_GA_RPT-internet-security-threat-report-volume-20-2015.pdf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80542"/>
            <a:ext cx="1678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70">
                <a:solidFill>
                  <a:srgbClr val="EDB111"/>
                </a:solidFill>
              </a:rPr>
              <a:t>QUESTIONS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981200" y="2362200"/>
            <a:ext cx="53035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74420"/>
          </a:xfrm>
          <a:custGeom>
            <a:avLst/>
            <a:gdLst/>
            <a:ahLst/>
            <a:cxnLst/>
            <a:rect l="l" t="t" r="r" b="b"/>
            <a:pathLst>
              <a:path w="9144000" h="1074420">
                <a:moveTo>
                  <a:pt x="0" y="1074420"/>
                </a:moveTo>
                <a:lnTo>
                  <a:pt x="9144000" y="1074420"/>
                </a:lnTo>
                <a:lnTo>
                  <a:pt x="914400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321945"/>
            <a:ext cx="12261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>
                <a:solidFill>
                  <a:srgbClr val="EDB111"/>
                </a:solidFill>
              </a:rPr>
              <a:t>A</a:t>
            </a:r>
            <a:r>
              <a:rPr dirty="0" sz="2400" spc="195">
                <a:solidFill>
                  <a:srgbClr val="EDB111"/>
                </a:solidFill>
              </a:rPr>
              <a:t>G</a:t>
            </a:r>
            <a:r>
              <a:rPr dirty="0" sz="2400" spc="204">
                <a:solidFill>
                  <a:srgbClr val="EDB111"/>
                </a:solidFill>
              </a:rPr>
              <a:t>E</a:t>
            </a:r>
            <a:r>
              <a:rPr dirty="0" sz="2400" spc="200">
                <a:solidFill>
                  <a:srgbClr val="EDB111"/>
                </a:solidFill>
              </a:rPr>
              <a:t>N</a:t>
            </a:r>
            <a:r>
              <a:rPr dirty="0" sz="2400" spc="165">
                <a:solidFill>
                  <a:srgbClr val="EDB111"/>
                </a:solidFill>
              </a:rPr>
              <a:t>D</a:t>
            </a:r>
            <a:r>
              <a:rPr dirty="0" sz="2400">
                <a:solidFill>
                  <a:srgbClr val="EDB111"/>
                </a:solidFill>
              </a:rPr>
              <a:t>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2619" y="1079534"/>
            <a:ext cx="6234430" cy="4878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95"/>
              </a:spcBef>
            </a:pPr>
            <a:r>
              <a:rPr dirty="0" sz="2900" spc="-10">
                <a:solidFill>
                  <a:srgbClr val="252525"/>
                </a:solidFill>
                <a:latin typeface="Calibri"/>
                <a:cs typeface="Calibri"/>
              </a:rPr>
              <a:t>What </a:t>
            </a:r>
            <a:r>
              <a:rPr dirty="0" sz="290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dirty="0" sz="2900" spc="-25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2900" spc="-5">
                <a:solidFill>
                  <a:srgbClr val="252525"/>
                </a:solidFill>
                <a:latin typeface="Calibri"/>
                <a:cs typeface="Calibri"/>
              </a:rPr>
              <a:t>Authentication</a:t>
            </a:r>
            <a:r>
              <a:rPr dirty="0" sz="2900" spc="-1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900" spc="-30">
                <a:solidFill>
                  <a:srgbClr val="252525"/>
                </a:solidFill>
                <a:latin typeface="Calibri"/>
                <a:cs typeface="Calibri"/>
              </a:rPr>
              <a:t>(2FA)?  </a:t>
            </a:r>
            <a:r>
              <a:rPr dirty="0" sz="2900" spc="-15">
                <a:solidFill>
                  <a:srgbClr val="252525"/>
                </a:solidFill>
                <a:latin typeface="Calibri"/>
                <a:cs typeface="Calibri"/>
              </a:rPr>
              <a:t>Why</a:t>
            </a:r>
            <a:r>
              <a:rPr dirty="0" sz="29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252525"/>
                </a:solidFill>
                <a:latin typeface="Calibri"/>
                <a:cs typeface="Calibri"/>
              </a:rPr>
              <a:t>Two-Factor?</a:t>
            </a:r>
            <a:endParaRPr sz="2900">
              <a:latin typeface="Calibri"/>
              <a:cs typeface="Calibri"/>
            </a:endParaRPr>
          </a:p>
          <a:p>
            <a:pPr marL="12700" marR="2493010">
              <a:lnSpc>
                <a:spcPct val="137300"/>
              </a:lnSpc>
            </a:pPr>
            <a:r>
              <a:rPr dirty="0" sz="2900" spc="-25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2900" spc="-10">
                <a:solidFill>
                  <a:srgbClr val="252525"/>
                </a:solidFill>
                <a:latin typeface="Calibri"/>
                <a:cs typeface="Calibri"/>
              </a:rPr>
              <a:t>Project</a:t>
            </a:r>
            <a:r>
              <a:rPr dirty="0" sz="2900" spc="-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252525"/>
                </a:solidFill>
                <a:latin typeface="Calibri"/>
                <a:cs typeface="Calibri"/>
              </a:rPr>
              <a:t>Goals  </a:t>
            </a:r>
            <a:r>
              <a:rPr dirty="0" sz="2900" spc="-5">
                <a:solidFill>
                  <a:srgbClr val="252525"/>
                </a:solidFill>
                <a:latin typeface="Calibri"/>
                <a:cs typeface="Calibri"/>
              </a:rPr>
              <a:t>Cas </a:t>
            </a:r>
            <a:r>
              <a:rPr dirty="0" sz="2900">
                <a:solidFill>
                  <a:srgbClr val="252525"/>
                </a:solidFill>
                <a:latin typeface="Calibri"/>
                <a:cs typeface="Calibri"/>
              </a:rPr>
              <a:t>+ Duo </a:t>
            </a:r>
            <a:r>
              <a:rPr dirty="0" sz="2900" spc="-10">
                <a:solidFill>
                  <a:srgbClr val="252525"/>
                </a:solidFill>
                <a:latin typeface="Calibri"/>
                <a:cs typeface="Calibri"/>
              </a:rPr>
              <a:t>Project Scope  Project</a:t>
            </a:r>
            <a:r>
              <a:rPr dirty="0" sz="29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252525"/>
                </a:solidFill>
                <a:latin typeface="Calibri"/>
                <a:cs typeface="Calibri"/>
              </a:rPr>
              <a:t>Progress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900" spc="-10">
                <a:solidFill>
                  <a:srgbClr val="252525"/>
                </a:solidFill>
                <a:latin typeface="Calibri"/>
                <a:cs typeface="Calibri"/>
              </a:rPr>
              <a:t>Project</a:t>
            </a:r>
            <a:r>
              <a:rPr dirty="0" sz="290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252525"/>
                </a:solidFill>
                <a:latin typeface="Calibri"/>
                <a:cs typeface="Calibri"/>
              </a:rPr>
              <a:t>Ahead</a:t>
            </a:r>
            <a:endParaRPr sz="2900">
              <a:latin typeface="Calibri"/>
              <a:cs typeface="Calibri"/>
            </a:endParaRPr>
          </a:p>
          <a:p>
            <a:pPr marL="12700" marR="2847340">
              <a:lnSpc>
                <a:spcPct val="137200"/>
              </a:lnSpc>
              <a:spcBef>
                <a:spcPts val="5"/>
              </a:spcBef>
            </a:pPr>
            <a:r>
              <a:rPr dirty="0" sz="2900" spc="-10">
                <a:solidFill>
                  <a:srgbClr val="252525"/>
                </a:solidFill>
                <a:latin typeface="Calibri"/>
                <a:cs typeface="Calibri"/>
              </a:rPr>
              <a:t>Project Considerations  </a:t>
            </a:r>
            <a:r>
              <a:rPr dirty="0" sz="2900" spc="-5">
                <a:solidFill>
                  <a:srgbClr val="252525"/>
                </a:solidFill>
                <a:latin typeface="Calibri"/>
                <a:cs typeface="Calibri"/>
              </a:rPr>
              <a:t>Demo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575" y="6495999"/>
            <a:ext cx="2132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Admin.Net10/28/2015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80542"/>
            <a:ext cx="26314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EDB111"/>
                </a:solidFill>
              </a:rPr>
              <a:t>TWO-FACTOR</a:t>
            </a:r>
            <a:r>
              <a:rPr dirty="0" sz="2400" spc="290">
                <a:solidFill>
                  <a:srgbClr val="EDB111"/>
                </a:solidFill>
              </a:rPr>
              <a:t> </a:t>
            </a:r>
            <a:r>
              <a:rPr dirty="0" sz="2400" spc="145">
                <a:solidFill>
                  <a:srgbClr val="EDB111"/>
                </a:solidFill>
              </a:rPr>
              <a:t>IS….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47344" y="5390388"/>
            <a:ext cx="7197852" cy="146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2583" y="1412747"/>
            <a:ext cx="7167880" cy="3988435"/>
          </a:xfrm>
          <a:custGeom>
            <a:avLst/>
            <a:gdLst/>
            <a:ahLst/>
            <a:cxnLst/>
            <a:rect l="l" t="t" r="r" b="b"/>
            <a:pathLst>
              <a:path w="7167880" h="3988435">
                <a:moveTo>
                  <a:pt x="6824599" y="0"/>
                </a:moveTo>
                <a:lnTo>
                  <a:pt x="342760" y="0"/>
                </a:lnTo>
                <a:lnTo>
                  <a:pt x="296248" y="3128"/>
                </a:lnTo>
                <a:lnTo>
                  <a:pt x="251639" y="12240"/>
                </a:lnTo>
                <a:lnTo>
                  <a:pt x="209340" y="26929"/>
                </a:lnTo>
                <a:lnTo>
                  <a:pt x="169760" y="46787"/>
                </a:lnTo>
                <a:lnTo>
                  <a:pt x="133307" y="71406"/>
                </a:lnTo>
                <a:lnTo>
                  <a:pt x="100390" y="100377"/>
                </a:lnTo>
                <a:lnTo>
                  <a:pt x="71416" y="133293"/>
                </a:lnTo>
                <a:lnTo>
                  <a:pt x="46795" y="169747"/>
                </a:lnTo>
                <a:lnTo>
                  <a:pt x="26935" y="209329"/>
                </a:lnTo>
                <a:lnTo>
                  <a:pt x="12243" y="251633"/>
                </a:lnTo>
                <a:lnTo>
                  <a:pt x="3128" y="296250"/>
                </a:lnTo>
                <a:lnTo>
                  <a:pt x="0" y="342773"/>
                </a:lnTo>
                <a:lnTo>
                  <a:pt x="0" y="3645534"/>
                </a:lnTo>
                <a:lnTo>
                  <a:pt x="3128" y="3692057"/>
                </a:lnTo>
                <a:lnTo>
                  <a:pt x="12243" y="3736674"/>
                </a:lnTo>
                <a:lnTo>
                  <a:pt x="26935" y="3778978"/>
                </a:lnTo>
                <a:lnTo>
                  <a:pt x="46795" y="3818560"/>
                </a:lnTo>
                <a:lnTo>
                  <a:pt x="71416" y="3855014"/>
                </a:lnTo>
                <a:lnTo>
                  <a:pt x="100390" y="3887930"/>
                </a:lnTo>
                <a:lnTo>
                  <a:pt x="133307" y="3916901"/>
                </a:lnTo>
                <a:lnTo>
                  <a:pt x="169760" y="3941520"/>
                </a:lnTo>
                <a:lnTo>
                  <a:pt x="209340" y="3961378"/>
                </a:lnTo>
                <a:lnTo>
                  <a:pt x="251639" y="3976067"/>
                </a:lnTo>
                <a:lnTo>
                  <a:pt x="296248" y="3985179"/>
                </a:lnTo>
                <a:lnTo>
                  <a:pt x="342760" y="3988307"/>
                </a:lnTo>
                <a:lnTo>
                  <a:pt x="6824599" y="3988307"/>
                </a:lnTo>
                <a:lnTo>
                  <a:pt x="6871121" y="3985179"/>
                </a:lnTo>
                <a:lnTo>
                  <a:pt x="6915738" y="3976067"/>
                </a:lnTo>
                <a:lnTo>
                  <a:pt x="6958042" y="3961378"/>
                </a:lnTo>
                <a:lnTo>
                  <a:pt x="6997624" y="3941520"/>
                </a:lnTo>
                <a:lnTo>
                  <a:pt x="7034078" y="3916901"/>
                </a:lnTo>
                <a:lnTo>
                  <a:pt x="7066994" y="3887930"/>
                </a:lnTo>
                <a:lnTo>
                  <a:pt x="7095965" y="3855014"/>
                </a:lnTo>
                <a:lnTo>
                  <a:pt x="7120584" y="3818560"/>
                </a:lnTo>
                <a:lnTo>
                  <a:pt x="7140442" y="3778978"/>
                </a:lnTo>
                <a:lnTo>
                  <a:pt x="7155131" y="3736674"/>
                </a:lnTo>
                <a:lnTo>
                  <a:pt x="7164243" y="3692057"/>
                </a:lnTo>
                <a:lnTo>
                  <a:pt x="7167372" y="3645534"/>
                </a:lnTo>
                <a:lnTo>
                  <a:pt x="7167372" y="342773"/>
                </a:lnTo>
                <a:lnTo>
                  <a:pt x="7164243" y="296250"/>
                </a:lnTo>
                <a:lnTo>
                  <a:pt x="7155131" y="251633"/>
                </a:lnTo>
                <a:lnTo>
                  <a:pt x="7140442" y="209329"/>
                </a:lnTo>
                <a:lnTo>
                  <a:pt x="7120584" y="169747"/>
                </a:lnTo>
                <a:lnTo>
                  <a:pt x="7095965" y="133293"/>
                </a:lnTo>
                <a:lnTo>
                  <a:pt x="7066994" y="100377"/>
                </a:lnTo>
                <a:lnTo>
                  <a:pt x="7034078" y="71406"/>
                </a:lnTo>
                <a:lnTo>
                  <a:pt x="6997624" y="46787"/>
                </a:lnTo>
                <a:lnTo>
                  <a:pt x="6958042" y="26929"/>
                </a:lnTo>
                <a:lnTo>
                  <a:pt x="6915738" y="12240"/>
                </a:lnTo>
                <a:lnTo>
                  <a:pt x="6871121" y="3128"/>
                </a:lnTo>
                <a:lnTo>
                  <a:pt x="682459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2583" y="1412747"/>
            <a:ext cx="7167372" cy="398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356361"/>
            <a:ext cx="6939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0">
                <a:solidFill>
                  <a:srgbClr val="EDB111"/>
                </a:solidFill>
                <a:latin typeface="Calibri"/>
                <a:cs typeface="Calibri"/>
              </a:rPr>
              <a:t>WHAT </a:t>
            </a:r>
            <a:r>
              <a:rPr dirty="0" sz="2400" spc="95">
                <a:solidFill>
                  <a:srgbClr val="EDB111"/>
                </a:solidFill>
                <a:latin typeface="Calibri"/>
                <a:cs typeface="Calibri"/>
              </a:rPr>
              <a:t>IS </a:t>
            </a: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TWO-FACTOR </a:t>
            </a:r>
            <a:r>
              <a:rPr dirty="0" sz="2400" spc="165">
                <a:solidFill>
                  <a:srgbClr val="EDB111"/>
                </a:solidFill>
                <a:latin typeface="Calibri"/>
                <a:cs typeface="Calibri"/>
              </a:rPr>
              <a:t>AUTHENTICATION </a:t>
            </a:r>
            <a:r>
              <a:rPr dirty="0" sz="2400">
                <a:solidFill>
                  <a:srgbClr val="EDB111"/>
                </a:solidFill>
                <a:latin typeface="Calibri"/>
                <a:cs typeface="Calibri"/>
              </a:rPr>
              <a:t>(</a:t>
            </a:r>
            <a:r>
              <a:rPr dirty="0" sz="2400" spc="-1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30">
                <a:solidFill>
                  <a:srgbClr val="EDB111"/>
                </a:solidFill>
                <a:latin typeface="Calibri"/>
                <a:cs typeface="Calibri"/>
              </a:rPr>
              <a:t>2FA)?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169873"/>
            <a:ext cx="8265795" cy="849630"/>
          </a:xfrm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dirty="0" sz="3000" spc="-10"/>
              <a:t>Computer </a:t>
            </a:r>
            <a:r>
              <a:rPr dirty="0" sz="3000"/>
              <a:t>access </a:t>
            </a:r>
            <a:r>
              <a:rPr dirty="0" sz="3000" spc="-20"/>
              <a:t>control </a:t>
            </a:r>
            <a:r>
              <a:rPr dirty="0" sz="3000" spc="-10"/>
              <a:t>requiring two </a:t>
            </a:r>
            <a:r>
              <a:rPr dirty="0" sz="3000" spc="-5"/>
              <a:t>or </a:t>
            </a:r>
            <a:r>
              <a:rPr dirty="0" sz="3000" spc="-10"/>
              <a:t>more </a:t>
            </a:r>
            <a:r>
              <a:rPr dirty="0" sz="3000" spc="-5"/>
              <a:t>types  of </a:t>
            </a:r>
            <a:r>
              <a:rPr dirty="0" sz="3000" spc="-10"/>
              <a:t>authentication</a:t>
            </a:r>
            <a:r>
              <a:rPr dirty="0" sz="3000" spc="-40"/>
              <a:t> </a:t>
            </a:r>
            <a:r>
              <a:rPr dirty="0" sz="3000" spc="-20"/>
              <a:t>factors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09676" y="1961704"/>
            <a:ext cx="4485005" cy="422084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252525"/>
                </a:solidFill>
                <a:latin typeface="Calibri"/>
                <a:cs typeface="Calibri"/>
              </a:rPr>
              <a:t>Knowledge</a:t>
            </a:r>
            <a:r>
              <a:rPr dirty="0" sz="2600" spc="-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52525"/>
                </a:solidFill>
                <a:latin typeface="Calibri"/>
                <a:cs typeface="Calibri"/>
              </a:rPr>
              <a:t>Factor</a:t>
            </a:r>
            <a:endParaRPr sz="2600">
              <a:latin typeface="Calibri"/>
              <a:cs typeface="Calibri"/>
            </a:endParaRPr>
          </a:p>
          <a:p>
            <a:pPr lvl="1" marL="70739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707390" algn="l"/>
                <a:tab pos="708025" algn="l"/>
              </a:tabLst>
            </a:pP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Something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know</a:t>
            </a:r>
            <a:r>
              <a:rPr dirty="0" sz="19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252525"/>
                </a:solidFill>
                <a:latin typeface="Calibri"/>
                <a:cs typeface="Calibri"/>
              </a:rPr>
              <a:t>(Password/hints)</a:t>
            </a:r>
            <a:endParaRPr sz="1600">
              <a:latin typeface="Calibri"/>
              <a:cs typeface="Calibri"/>
            </a:endParaRPr>
          </a:p>
          <a:p>
            <a:pPr lvl="1" marL="707390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07390" algn="l"/>
                <a:tab pos="708025" algn="l"/>
              </a:tabLst>
            </a:pPr>
            <a:r>
              <a:rPr dirty="0" sz="1900" spc="-20">
                <a:solidFill>
                  <a:srgbClr val="252525"/>
                </a:solidFill>
                <a:latin typeface="Calibri"/>
                <a:cs typeface="Calibri"/>
              </a:rPr>
              <a:t>Typical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single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factor</a:t>
            </a:r>
            <a:r>
              <a:rPr dirty="0" sz="19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method</a:t>
            </a:r>
            <a:endParaRPr sz="19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252525"/>
                </a:solidFill>
                <a:latin typeface="Calibri"/>
                <a:cs typeface="Calibri"/>
              </a:rPr>
              <a:t>Possession</a:t>
            </a:r>
            <a:r>
              <a:rPr dirty="0" sz="2600" spc="-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52525"/>
                </a:solidFill>
                <a:latin typeface="Calibri"/>
                <a:cs typeface="Calibri"/>
              </a:rPr>
              <a:t>Factor</a:t>
            </a:r>
            <a:endParaRPr sz="2600">
              <a:latin typeface="Calibri"/>
              <a:cs typeface="Calibri"/>
            </a:endParaRPr>
          </a:p>
          <a:p>
            <a:pPr lvl="1" marL="70739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707390" algn="l"/>
                <a:tab pos="708025" algn="l"/>
              </a:tabLst>
            </a:pP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Something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dirty="0" sz="19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252525"/>
                </a:solidFill>
                <a:latin typeface="Calibri"/>
                <a:cs typeface="Calibri"/>
              </a:rPr>
              <a:t>own/possess</a:t>
            </a:r>
            <a:endParaRPr sz="1900">
              <a:latin typeface="Calibri"/>
              <a:cs typeface="Calibri"/>
            </a:endParaRPr>
          </a:p>
          <a:p>
            <a:pPr marL="935990">
              <a:lnSpc>
                <a:spcPts val="2620"/>
              </a:lnSpc>
              <a:spcBef>
                <a:spcPts val="615"/>
              </a:spcBef>
            </a:pPr>
            <a:r>
              <a:rPr dirty="0" sz="2200" spc="-5">
                <a:latin typeface="Arial"/>
                <a:cs typeface="Arial"/>
              </a:rPr>
              <a:t>–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Tokens</a:t>
            </a:r>
            <a:endParaRPr sz="2200">
              <a:latin typeface="Arial"/>
              <a:cs typeface="Arial"/>
            </a:endParaRPr>
          </a:p>
          <a:p>
            <a:pPr marL="527685" indent="-515620">
              <a:lnSpc>
                <a:spcPts val="3100"/>
              </a:lnSpc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Inherence</a:t>
            </a:r>
            <a:r>
              <a:rPr dirty="0" sz="2600" spc="-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52525"/>
                </a:solidFill>
                <a:latin typeface="Calibri"/>
                <a:cs typeface="Calibri"/>
              </a:rPr>
              <a:t>Factors</a:t>
            </a:r>
            <a:endParaRPr sz="2600">
              <a:latin typeface="Calibri"/>
              <a:cs typeface="Calibri"/>
            </a:endParaRPr>
          </a:p>
          <a:p>
            <a:pPr lvl="1" marL="70739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707390" algn="l"/>
                <a:tab pos="708025" algn="l"/>
              </a:tabLst>
            </a:pPr>
            <a:r>
              <a:rPr dirty="0" sz="1900" spc="-5">
                <a:solidFill>
                  <a:srgbClr val="252525"/>
                </a:solidFill>
                <a:latin typeface="Calibri"/>
                <a:cs typeface="Calibri"/>
              </a:rPr>
              <a:t>Something </a:t>
            </a:r>
            <a:r>
              <a:rPr dirty="0" sz="1900" spc="-15">
                <a:solidFill>
                  <a:srgbClr val="252525"/>
                </a:solidFill>
                <a:latin typeface="Calibri"/>
                <a:cs typeface="Calibri"/>
              </a:rPr>
              <a:t>you are</a:t>
            </a:r>
            <a:r>
              <a:rPr dirty="0" sz="19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252525"/>
                </a:solidFill>
                <a:latin typeface="Calibri"/>
                <a:cs typeface="Calibri"/>
              </a:rPr>
              <a:t>(Fingerprint(biometric)</a:t>
            </a:r>
            <a:endParaRPr sz="1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252525"/>
                </a:solidFill>
                <a:latin typeface="Calibri"/>
                <a:cs typeface="Calibri"/>
              </a:rPr>
              <a:t>Location</a:t>
            </a: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52525"/>
                </a:solidFill>
                <a:latin typeface="Calibri"/>
                <a:cs typeface="Calibri"/>
              </a:rPr>
              <a:t>Factors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Time</a:t>
            </a:r>
            <a:r>
              <a:rPr dirty="0" sz="26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52525"/>
                </a:solidFill>
                <a:latin typeface="Calibri"/>
                <a:cs typeface="Calibri"/>
              </a:rPr>
              <a:t>Factors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280542"/>
            <a:ext cx="3700779" cy="4297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EDB111"/>
                </a:solidFill>
                <a:latin typeface="Calibri"/>
                <a:cs typeface="Calibri"/>
              </a:rPr>
              <a:t>WHY</a:t>
            </a:r>
            <a:r>
              <a:rPr dirty="0" sz="2400" spc="37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60">
                <a:solidFill>
                  <a:srgbClr val="EDB111"/>
                </a:solidFill>
                <a:latin typeface="Calibri"/>
                <a:cs typeface="Calibri"/>
              </a:rPr>
              <a:t>TWO-FACTOR?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Because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hackers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dirty="0" sz="24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gonna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hack!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Passwords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not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secure</a:t>
            </a:r>
            <a:endParaRPr sz="2400">
              <a:latin typeface="Calibri"/>
              <a:cs typeface="Calibri"/>
            </a:endParaRPr>
          </a:p>
          <a:p>
            <a:pPr marL="355600" marR="18415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Successful phishing</a:t>
            </a:r>
            <a:r>
              <a:rPr dirty="0" sz="2400" spc="-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attacks 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escalate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more 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secure </a:t>
            </a:r>
            <a:r>
              <a:rPr dirty="0" sz="2400" spc="-25">
                <a:solidFill>
                  <a:srgbClr val="252525"/>
                </a:solidFill>
                <a:latin typeface="Calibri"/>
                <a:cs typeface="Calibri"/>
              </a:rPr>
              <a:t>system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Administrative</a:t>
            </a:r>
            <a:r>
              <a:rPr dirty="0" sz="24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lvl="1" marL="1155700" indent="-22923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Access</a:t>
            </a:r>
            <a:r>
              <a:rPr dirty="0" sz="2400" spc="-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Risk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6759" y="5942074"/>
            <a:ext cx="4587240" cy="91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0" y="990600"/>
            <a:ext cx="4572000" cy="4962525"/>
          </a:xfrm>
          <a:custGeom>
            <a:avLst/>
            <a:gdLst/>
            <a:ahLst/>
            <a:cxnLst/>
            <a:rect l="l" t="t" r="r" b="b"/>
            <a:pathLst>
              <a:path w="4572000" h="4962525">
                <a:moveTo>
                  <a:pt x="4186047" y="0"/>
                </a:moveTo>
                <a:lnTo>
                  <a:pt x="393573" y="0"/>
                </a:lnTo>
                <a:lnTo>
                  <a:pt x="344192" y="3065"/>
                </a:lnTo>
                <a:lnTo>
                  <a:pt x="296645" y="12016"/>
                </a:lnTo>
                <a:lnTo>
                  <a:pt x="251300" y="26484"/>
                </a:lnTo>
                <a:lnTo>
                  <a:pt x="208525" y="46101"/>
                </a:lnTo>
                <a:lnTo>
                  <a:pt x="168690" y="70498"/>
                </a:lnTo>
                <a:lnTo>
                  <a:pt x="132161" y="99308"/>
                </a:lnTo>
                <a:lnTo>
                  <a:pt x="99308" y="132161"/>
                </a:lnTo>
                <a:lnTo>
                  <a:pt x="70498" y="168690"/>
                </a:lnTo>
                <a:lnTo>
                  <a:pt x="46101" y="208525"/>
                </a:lnTo>
                <a:lnTo>
                  <a:pt x="26484" y="251300"/>
                </a:lnTo>
                <a:lnTo>
                  <a:pt x="12016" y="296645"/>
                </a:lnTo>
                <a:lnTo>
                  <a:pt x="3065" y="344192"/>
                </a:lnTo>
                <a:lnTo>
                  <a:pt x="0" y="393573"/>
                </a:lnTo>
                <a:lnTo>
                  <a:pt x="0" y="4568571"/>
                </a:lnTo>
                <a:lnTo>
                  <a:pt x="3065" y="4617939"/>
                </a:lnTo>
                <a:lnTo>
                  <a:pt x="12016" y="4665477"/>
                </a:lnTo>
                <a:lnTo>
                  <a:pt x="26484" y="4710817"/>
                </a:lnTo>
                <a:lnTo>
                  <a:pt x="46101" y="4753589"/>
                </a:lnTo>
                <a:lnTo>
                  <a:pt x="70498" y="4793426"/>
                </a:lnTo>
                <a:lnTo>
                  <a:pt x="99308" y="4829956"/>
                </a:lnTo>
                <a:lnTo>
                  <a:pt x="132161" y="4862813"/>
                </a:lnTo>
                <a:lnTo>
                  <a:pt x="168690" y="4891627"/>
                </a:lnTo>
                <a:lnTo>
                  <a:pt x="208525" y="4916029"/>
                </a:lnTo>
                <a:lnTo>
                  <a:pt x="251300" y="4935651"/>
                </a:lnTo>
                <a:lnTo>
                  <a:pt x="296645" y="4950123"/>
                </a:lnTo>
                <a:lnTo>
                  <a:pt x="344192" y="4959077"/>
                </a:lnTo>
                <a:lnTo>
                  <a:pt x="393573" y="4962144"/>
                </a:lnTo>
                <a:lnTo>
                  <a:pt x="4186047" y="4962144"/>
                </a:lnTo>
                <a:lnTo>
                  <a:pt x="4235427" y="4959077"/>
                </a:lnTo>
                <a:lnTo>
                  <a:pt x="4282974" y="4950123"/>
                </a:lnTo>
                <a:lnTo>
                  <a:pt x="4328319" y="4935651"/>
                </a:lnTo>
                <a:lnTo>
                  <a:pt x="4371094" y="4916029"/>
                </a:lnTo>
                <a:lnTo>
                  <a:pt x="4410929" y="4891627"/>
                </a:lnTo>
                <a:lnTo>
                  <a:pt x="4447458" y="4862813"/>
                </a:lnTo>
                <a:lnTo>
                  <a:pt x="4480311" y="4829956"/>
                </a:lnTo>
                <a:lnTo>
                  <a:pt x="4509121" y="4793426"/>
                </a:lnTo>
                <a:lnTo>
                  <a:pt x="4533518" y="4753589"/>
                </a:lnTo>
                <a:lnTo>
                  <a:pt x="4553135" y="4710817"/>
                </a:lnTo>
                <a:lnTo>
                  <a:pt x="4567603" y="4665477"/>
                </a:lnTo>
                <a:lnTo>
                  <a:pt x="4571999" y="4642128"/>
                </a:lnTo>
                <a:lnTo>
                  <a:pt x="4571999" y="319999"/>
                </a:lnTo>
                <a:lnTo>
                  <a:pt x="4553135" y="251300"/>
                </a:lnTo>
                <a:lnTo>
                  <a:pt x="4533518" y="208525"/>
                </a:lnTo>
                <a:lnTo>
                  <a:pt x="4509121" y="168690"/>
                </a:lnTo>
                <a:lnTo>
                  <a:pt x="4480311" y="132161"/>
                </a:lnTo>
                <a:lnTo>
                  <a:pt x="4447458" y="99308"/>
                </a:lnTo>
                <a:lnTo>
                  <a:pt x="4410929" y="70498"/>
                </a:lnTo>
                <a:lnTo>
                  <a:pt x="4371094" y="46101"/>
                </a:lnTo>
                <a:lnTo>
                  <a:pt x="4328319" y="26484"/>
                </a:lnTo>
                <a:lnTo>
                  <a:pt x="4282974" y="12016"/>
                </a:lnTo>
                <a:lnTo>
                  <a:pt x="4235427" y="3065"/>
                </a:lnTo>
                <a:lnTo>
                  <a:pt x="4186047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990600"/>
            <a:ext cx="4571999" cy="496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280542"/>
            <a:ext cx="8569960" cy="325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EDB111"/>
                </a:solidFill>
                <a:latin typeface="Calibri"/>
                <a:cs typeface="Calibri"/>
              </a:rPr>
              <a:t>WHY </a:t>
            </a: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TWO-FACTOR</a:t>
            </a:r>
            <a:r>
              <a:rPr dirty="0" sz="2400" spc="-7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70">
                <a:solidFill>
                  <a:srgbClr val="EDB111"/>
                </a:solidFill>
                <a:latin typeface="Calibri"/>
                <a:cs typeface="Calibri"/>
              </a:rPr>
              <a:t>AUTHENTICATION?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469900" marR="56832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252525"/>
                </a:solidFill>
                <a:latin typeface="Calibri"/>
                <a:cs typeface="Calibri"/>
              </a:rPr>
              <a:t>Currently,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many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critical applications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are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secured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with a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single  authentication method using</a:t>
            </a:r>
            <a:r>
              <a:rPr dirty="0" sz="2400" spc="-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CAS</a:t>
            </a:r>
            <a:endParaRPr sz="2400">
              <a:latin typeface="Calibri"/>
              <a:cs typeface="Calibri"/>
            </a:endParaRPr>
          </a:p>
          <a:p>
            <a:pPr marL="469900" marR="320675" indent="-4572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Early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phases of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Authentication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with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Duo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specific  applications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have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been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successful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limited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Institute directive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implement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multi-factor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integrated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solution  on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more comprehensive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scale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83273"/>
            <a:ext cx="6746240" cy="255270"/>
          </a:xfrm>
          <a:custGeom>
            <a:avLst/>
            <a:gdLst/>
            <a:ahLst/>
            <a:cxnLst/>
            <a:rect l="l" t="t" r="r" b="b"/>
            <a:pathLst>
              <a:path w="6746240" h="255270">
                <a:moveTo>
                  <a:pt x="153941" y="0"/>
                </a:moveTo>
                <a:lnTo>
                  <a:pt x="122082" y="0"/>
                </a:lnTo>
                <a:lnTo>
                  <a:pt x="0" y="210820"/>
                </a:lnTo>
                <a:lnTo>
                  <a:pt x="0" y="255270"/>
                </a:lnTo>
                <a:lnTo>
                  <a:pt x="5832" y="255270"/>
                </a:lnTo>
                <a:lnTo>
                  <a:pt x="153941" y="0"/>
                </a:lnTo>
                <a:close/>
              </a:path>
              <a:path w="6746240" h="255270">
                <a:moveTo>
                  <a:pt x="233190" y="0"/>
                </a:moveTo>
                <a:lnTo>
                  <a:pt x="201330" y="0"/>
                </a:lnTo>
                <a:lnTo>
                  <a:pt x="53622" y="255270"/>
                </a:lnTo>
                <a:lnTo>
                  <a:pt x="85482" y="255270"/>
                </a:lnTo>
                <a:lnTo>
                  <a:pt x="233190" y="0"/>
                </a:lnTo>
                <a:close/>
              </a:path>
              <a:path w="6746240" h="255270">
                <a:moveTo>
                  <a:pt x="312444" y="0"/>
                </a:moveTo>
                <a:lnTo>
                  <a:pt x="280982" y="0"/>
                </a:lnTo>
                <a:lnTo>
                  <a:pt x="132871" y="255270"/>
                </a:lnTo>
                <a:lnTo>
                  <a:pt x="164730" y="255270"/>
                </a:lnTo>
                <a:lnTo>
                  <a:pt x="312444" y="0"/>
                </a:lnTo>
                <a:close/>
              </a:path>
              <a:path w="6746240" h="255270">
                <a:moveTo>
                  <a:pt x="392091" y="0"/>
                </a:moveTo>
                <a:lnTo>
                  <a:pt x="360231" y="0"/>
                </a:lnTo>
                <a:lnTo>
                  <a:pt x="212523" y="255270"/>
                </a:lnTo>
                <a:lnTo>
                  <a:pt x="244382" y="255270"/>
                </a:lnTo>
                <a:lnTo>
                  <a:pt x="392091" y="0"/>
                </a:lnTo>
                <a:close/>
              </a:path>
              <a:path w="6746240" h="255270">
                <a:moveTo>
                  <a:pt x="471339" y="0"/>
                </a:moveTo>
                <a:lnTo>
                  <a:pt x="439878" y="0"/>
                </a:lnTo>
                <a:lnTo>
                  <a:pt x="291771" y="255270"/>
                </a:lnTo>
                <a:lnTo>
                  <a:pt x="323631" y="255270"/>
                </a:lnTo>
                <a:lnTo>
                  <a:pt x="471339" y="0"/>
                </a:lnTo>
                <a:close/>
              </a:path>
              <a:path w="6746240" h="255270">
                <a:moveTo>
                  <a:pt x="550976" y="0"/>
                </a:moveTo>
                <a:lnTo>
                  <a:pt x="519132" y="0"/>
                </a:lnTo>
                <a:lnTo>
                  <a:pt x="371418" y="255270"/>
                </a:lnTo>
                <a:lnTo>
                  <a:pt x="402880" y="255270"/>
                </a:lnTo>
                <a:lnTo>
                  <a:pt x="550976" y="0"/>
                </a:lnTo>
                <a:close/>
              </a:path>
              <a:path w="6746240" h="255270">
                <a:moveTo>
                  <a:pt x="630240" y="0"/>
                </a:moveTo>
                <a:lnTo>
                  <a:pt x="598386" y="0"/>
                </a:lnTo>
                <a:lnTo>
                  <a:pt x="450672" y="255270"/>
                </a:lnTo>
                <a:lnTo>
                  <a:pt x="482532" y="255270"/>
                </a:lnTo>
                <a:lnTo>
                  <a:pt x="630240" y="0"/>
                </a:lnTo>
                <a:close/>
              </a:path>
              <a:path w="6746240" h="255270">
                <a:moveTo>
                  <a:pt x="709876" y="0"/>
                </a:moveTo>
                <a:lnTo>
                  <a:pt x="678022" y="0"/>
                </a:lnTo>
                <a:lnTo>
                  <a:pt x="530319" y="255270"/>
                </a:lnTo>
                <a:lnTo>
                  <a:pt x="561791" y="255270"/>
                </a:lnTo>
                <a:lnTo>
                  <a:pt x="709876" y="0"/>
                </a:lnTo>
                <a:close/>
              </a:path>
              <a:path w="6746240" h="255270">
                <a:moveTo>
                  <a:pt x="789141" y="0"/>
                </a:moveTo>
                <a:lnTo>
                  <a:pt x="757286" y="0"/>
                </a:lnTo>
                <a:lnTo>
                  <a:pt x="609573" y="255270"/>
                </a:lnTo>
                <a:lnTo>
                  <a:pt x="641427" y="255270"/>
                </a:lnTo>
                <a:lnTo>
                  <a:pt x="789141" y="0"/>
                </a:lnTo>
                <a:close/>
              </a:path>
              <a:path w="6746240" h="255270">
                <a:moveTo>
                  <a:pt x="868777" y="0"/>
                </a:moveTo>
                <a:lnTo>
                  <a:pt x="836923" y="0"/>
                </a:lnTo>
                <a:lnTo>
                  <a:pt x="688837" y="255270"/>
                </a:lnTo>
                <a:lnTo>
                  <a:pt x="720692" y="255270"/>
                </a:lnTo>
                <a:lnTo>
                  <a:pt x="868777" y="0"/>
                </a:lnTo>
                <a:close/>
              </a:path>
              <a:path w="6746240" h="255270">
                <a:moveTo>
                  <a:pt x="948042" y="0"/>
                </a:moveTo>
                <a:lnTo>
                  <a:pt x="916187" y="0"/>
                </a:lnTo>
                <a:lnTo>
                  <a:pt x="768474" y="255270"/>
                </a:lnTo>
                <a:lnTo>
                  <a:pt x="800328" y="255270"/>
                </a:lnTo>
                <a:lnTo>
                  <a:pt x="948042" y="0"/>
                </a:lnTo>
                <a:close/>
              </a:path>
              <a:path w="6746240" h="255270">
                <a:moveTo>
                  <a:pt x="1027306" y="0"/>
                </a:moveTo>
                <a:lnTo>
                  <a:pt x="995823" y="0"/>
                </a:lnTo>
                <a:lnTo>
                  <a:pt x="847738" y="255270"/>
                </a:lnTo>
                <a:lnTo>
                  <a:pt x="879593" y="255270"/>
                </a:lnTo>
                <a:lnTo>
                  <a:pt x="1027306" y="0"/>
                </a:lnTo>
                <a:close/>
              </a:path>
              <a:path w="6746240" h="255270">
                <a:moveTo>
                  <a:pt x="1106942" y="0"/>
                </a:moveTo>
                <a:lnTo>
                  <a:pt x="1075088" y="0"/>
                </a:lnTo>
                <a:lnTo>
                  <a:pt x="927374" y="255270"/>
                </a:lnTo>
                <a:lnTo>
                  <a:pt x="958804" y="255270"/>
                </a:lnTo>
                <a:lnTo>
                  <a:pt x="1106942" y="0"/>
                </a:lnTo>
                <a:close/>
              </a:path>
              <a:path w="6746240" h="255270">
                <a:moveTo>
                  <a:pt x="1186207" y="0"/>
                </a:moveTo>
                <a:lnTo>
                  <a:pt x="1154724" y="0"/>
                </a:lnTo>
                <a:lnTo>
                  <a:pt x="1006639" y="255270"/>
                </a:lnTo>
                <a:lnTo>
                  <a:pt x="1038493" y="255270"/>
                </a:lnTo>
                <a:lnTo>
                  <a:pt x="1186207" y="0"/>
                </a:lnTo>
                <a:close/>
              </a:path>
              <a:path w="6746240" h="255270">
                <a:moveTo>
                  <a:pt x="1265843" y="0"/>
                </a:moveTo>
                <a:lnTo>
                  <a:pt x="1233989" y="0"/>
                </a:lnTo>
                <a:lnTo>
                  <a:pt x="1086275" y="255270"/>
                </a:lnTo>
                <a:lnTo>
                  <a:pt x="1117705" y="255270"/>
                </a:lnTo>
                <a:lnTo>
                  <a:pt x="1265843" y="0"/>
                </a:lnTo>
                <a:close/>
              </a:path>
              <a:path w="6746240" h="255270">
                <a:moveTo>
                  <a:pt x="1345108" y="0"/>
                </a:moveTo>
                <a:lnTo>
                  <a:pt x="1313253" y="0"/>
                </a:lnTo>
                <a:lnTo>
                  <a:pt x="1165540" y="255270"/>
                </a:lnTo>
                <a:lnTo>
                  <a:pt x="1197394" y="255270"/>
                </a:lnTo>
                <a:lnTo>
                  <a:pt x="1345108" y="0"/>
                </a:lnTo>
                <a:close/>
              </a:path>
              <a:path w="6746240" h="255270">
                <a:moveTo>
                  <a:pt x="1424744" y="0"/>
                </a:moveTo>
                <a:lnTo>
                  <a:pt x="1392889" y="0"/>
                </a:lnTo>
                <a:lnTo>
                  <a:pt x="1245176" y="255270"/>
                </a:lnTo>
                <a:lnTo>
                  <a:pt x="1276606" y="255270"/>
                </a:lnTo>
                <a:lnTo>
                  <a:pt x="1424744" y="0"/>
                </a:lnTo>
                <a:close/>
              </a:path>
              <a:path w="6746240" h="255270">
                <a:moveTo>
                  <a:pt x="1504008" y="0"/>
                </a:moveTo>
                <a:lnTo>
                  <a:pt x="1472101" y="0"/>
                </a:lnTo>
                <a:lnTo>
                  <a:pt x="1324440" y="255270"/>
                </a:lnTo>
                <a:lnTo>
                  <a:pt x="1356295" y="255270"/>
                </a:lnTo>
                <a:lnTo>
                  <a:pt x="1504008" y="0"/>
                </a:lnTo>
                <a:close/>
              </a:path>
              <a:path w="6746240" h="255270">
                <a:moveTo>
                  <a:pt x="1583220" y="0"/>
                </a:moveTo>
                <a:lnTo>
                  <a:pt x="1551790" y="0"/>
                </a:lnTo>
                <a:lnTo>
                  <a:pt x="1403652" y="255270"/>
                </a:lnTo>
                <a:lnTo>
                  <a:pt x="1435506" y="255270"/>
                </a:lnTo>
                <a:lnTo>
                  <a:pt x="1583220" y="0"/>
                </a:lnTo>
                <a:close/>
              </a:path>
              <a:path w="6746240" h="255270">
                <a:moveTo>
                  <a:pt x="1662909" y="0"/>
                </a:moveTo>
                <a:lnTo>
                  <a:pt x="1631002" y="0"/>
                </a:lnTo>
                <a:lnTo>
                  <a:pt x="1483341" y="255270"/>
                </a:lnTo>
                <a:lnTo>
                  <a:pt x="1515196" y="255270"/>
                </a:lnTo>
                <a:lnTo>
                  <a:pt x="1662909" y="0"/>
                </a:lnTo>
                <a:close/>
              </a:path>
              <a:path w="6746240" h="255270">
                <a:moveTo>
                  <a:pt x="1742121" y="0"/>
                </a:moveTo>
                <a:lnTo>
                  <a:pt x="1710691" y="0"/>
                </a:lnTo>
                <a:lnTo>
                  <a:pt x="1562553" y="255270"/>
                </a:lnTo>
                <a:lnTo>
                  <a:pt x="1594407" y="255270"/>
                </a:lnTo>
                <a:lnTo>
                  <a:pt x="1742121" y="0"/>
                </a:lnTo>
                <a:close/>
              </a:path>
              <a:path w="6746240" h="255270">
                <a:moveTo>
                  <a:pt x="1821810" y="0"/>
                </a:moveTo>
                <a:lnTo>
                  <a:pt x="1789902" y="0"/>
                </a:lnTo>
                <a:lnTo>
                  <a:pt x="1642189" y="255270"/>
                </a:lnTo>
                <a:lnTo>
                  <a:pt x="1673672" y="255270"/>
                </a:lnTo>
                <a:lnTo>
                  <a:pt x="1821810" y="0"/>
                </a:lnTo>
                <a:close/>
              </a:path>
              <a:path w="6746240" h="255270">
                <a:moveTo>
                  <a:pt x="1901021" y="0"/>
                </a:moveTo>
                <a:lnTo>
                  <a:pt x="1869592" y="0"/>
                </a:lnTo>
                <a:lnTo>
                  <a:pt x="1721453" y="255270"/>
                </a:lnTo>
                <a:lnTo>
                  <a:pt x="1753308" y="255270"/>
                </a:lnTo>
                <a:lnTo>
                  <a:pt x="1901021" y="0"/>
                </a:lnTo>
                <a:close/>
              </a:path>
              <a:path w="6746240" h="255270">
                <a:moveTo>
                  <a:pt x="1980657" y="0"/>
                </a:moveTo>
                <a:lnTo>
                  <a:pt x="1948803" y="0"/>
                </a:lnTo>
                <a:lnTo>
                  <a:pt x="1801089" y="255270"/>
                </a:lnTo>
                <a:lnTo>
                  <a:pt x="1832572" y="255270"/>
                </a:lnTo>
                <a:lnTo>
                  <a:pt x="1980657" y="0"/>
                </a:lnTo>
                <a:close/>
              </a:path>
              <a:path w="6746240" h="255270">
                <a:moveTo>
                  <a:pt x="2059922" y="0"/>
                </a:moveTo>
                <a:lnTo>
                  <a:pt x="2028068" y="0"/>
                </a:lnTo>
                <a:lnTo>
                  <a:pt x="1880354" y="255270"/>
                </a:lnTo>
                <a:lnTo>
                  <a:pt x="1912208" y="255270"/>
                </a:lnTo>
                <a:lnTo>
                  <a:pt x="2059922" y="0"/>
                </a:lnTo>
                <a:close/>
              </a:path>
              <a:path w="6746240" h="255270">
                <a:moveTo>
                  <a:pt x="2139558" y="0"/>
                </a:moveTo>
                <a:lnTo>
                  <a:pt x="2107704" y="0"/>
                </a:lnTo>
                <a:lnTo>
                  <a:pt x="1959619" y="255270"/>
                </a:lnTo>
                <a:lnTo>
                  <a:pt x="1991473" y="255270"/>
                </a:lnTo>
                <a:lnTo>
                  <a:pt x="2139558" y="0"/>
                </a:lnTo>
                <a:close/>
              </a:path>
              <a:path w="6746240" h="255270">
                <a:moveTo>
                  <a:pt x="2218823" y="0"/>
                </a:moveTo>
                <a:lnTo>
                  <a:pt x="2186968" y="0"/>
                </a:lnTo>
                <a:lnTo>
                  <a:pt x="2039255" y="255270"/>
                </a:lnTo>
                <a:lnTo>
                  <a:pt x="2071109" y="255270"/>
                </a:lnTo>
                <a:lnTo>
                  <a:pt x="2218823" y="0"/>
                </a:lnTo>
                <a:close/>
              </a:path>
              <a:path w="6746240" h="255270">
                <a:moveTo>
                  <a:pt x="2298087" y="0"/>
                </a:moveTo>
                <a:lnTo>
                  <a:pt x="2266604" y="0"/>
                </a:lnTo>
                <a:lnTo>
                  <a:pt x="2118519" y="255270"/>
                </a:lnTo>
                <a:lnTo>
                  <a:pt x="2150374" y="255270"/>
                </a:lnTo>
                <a:lnTo>
                  <a:pt x="2298087" y="0"/>
                </a:lnTo>
                <a:close/>
              </a:path>
              <a:path w="6746240" h="255270">
                <a:moveTo>
                  <a:pt x="2377723" y="0"/>
                </a:moveTo>
                <a:lnTo>
                  <a:pt x="2345869" y="0"/>
                </a:lnTo>
                <a:lnTo>
                  <a:pt x="2198155" y="255270"/>
                </a:lnTo>
                <a:lnTo>
                  <a:pt x="2230010" y="255270"/>
                </a:lnTo>
                <a:lnTo>
                  <a:pt x="2377723" y="0"/>
                </a:lnTo>
                <a:close/>
              </a:path>
              <a:path w="6746240" h="255270">
                <a:moveTo>
                  <a:pt x="2456988" y="0"/>
                </a:moveTo>
                <a:lnTo>
                  <a:pt x="2425505" y="0"/>
                </a:lnTo>
                <a:lnTo>
                  <a:pt x="2277420" y="255270"/>
                </a:lnTo>
                <a:lnTo>
                  <a:pt x="2309274" y="255270"/>
                </a:lnTo>
                <a:lnTo>
                  <a:pt x="2456988" y="0"/>
                </a:lnTo>
                <a:close/>
              </a:path>
              <a:path w="6746240" h="255270">
                <a:moveTo>
                  <a:pt x="2536624" y="0"/>
                </a:moveTo>
                <a:lnTo>
                  <a:pt x="2504770" y="0"/>
                </a:lnTo>
                <a:lnTo>
                  <a:pt x="2357056" y="255270"/>
                </a:lnTo>
                <a:lnTo>
                  <a:pt x="2388539" y="255270"/>
                </a:lnTo>
                <a:lnTo>
                  <a:pt x="2536624" y="0"/>
                </a:lnTo>
                <a:close/>
              </a:path>
              <a:path w="6746240" h="255270">
                <a:moveTo>
                  <a:pt x="2615889" y="0"/>
                </a:moveTo>
                <a:lnTo>
                  <a:pt x="2584034" y="0"/>
                </a:lnTo>
                <a:lnTo>
                  <a:pt x="2436321" y="255270"/>
                </a:lnTo>
                <a:lnTo>
                  <a:pt x="2468175" y="255270"/>
                </a:lnTo>
                <a:lnTo>
                  <a:pt x="2615889" y="0"/>
                </a:lnTo>
                <a:close/>
              </a:path>
              <a:path w="6746240" h="255270">
                <a:moveTo>
                  <a:pt x="2695525" y="0"/>
                </a:moveTo>
                <a:lnTo>
                  <a:pt x="2663670" y="0"/>
                </a:lnTo>
                <a:lnTo>
                  <a:pt x="2515957" y="255270"/>
                </a:lnTo>
                <a:lnTo>
                  <a:pt x="2547440" y="255270"/>
                </a:lnTo>
                <a:lnTo>
                  <a:pt x="2695525" y="0"/>
                </a:lnTo>
                <a:close/>
              </a:path>
              <a:path w="6746240" h="255270">
                <a:moveTo>
                  <a:pt x="2774789" y="0"/>
                </a:moveTo>
                <a:lnTo>
                  <a:pt x="2742935" y="0"/>
                </a:lnTo>
                <a:lnTo>
                  <a:pt x="2595221" y="255270"/>
                </a:lnTo>
                <a:lnTo>
                  <a:pt x="2627076" y="255270"/>
                </a:lnTo>
                <a:lnTo>
                  <a:pt x="2774789" y="0"/>
                </a:lnTo>
                <a:close/>
              </a:path>
              <a:path w="6746240" h="255270">
                <a:moveTo>
                  <a:pt x="2854426" y="0"/>
                </a:moveTo>
                <a:lnTo>
                  <a:pt x="2822571" y="0"/>
                </a:lnTo>
                <a:lnTo>
                  <a:pt x="2674486" y="255270"/>
                </a:lnTo>
                <a:lnTo>
                  <a:pt x="2706341" y="255270"/>
                </a:lnTo>
                <a:lnTo>
                  <a:pt x="2854426" y="0"/>
                </a:lnTo>
                <a:close/>
              </a:path>
              <a:path w="6746240" h="255270">
                <a:moveTo>
                  <a:pt x="2933690" y="0"/>
                </a:moveTo>
                <a:lnTo>
                  <a:pt x="2901836" y="0"/>
                </a:lnTo>
                <a:lnTo>
                  <a:pt x="2754122" y="255270"/>
                </a:lnTo>
                <a:lnTo>
                  <a:pt x="2785977" y="255270"/>
                </a:lnTo>
                <a:lnTo>
                  <a:pt x="2933690" y="0"/>
                </a:lnTo>
                <a:close/>
              </a:path>
              <a:path w="6746240" h="255270">
                <a:moveTo>
                  <a:pt x="3012955" y="0"/>
                </a:moveTo>
                <a:lnTo>
                  <a:pt x="2981472" y="0"/>
                </a:lnTo>
                <a:lnTo>
                  <a:pt x="2833334" y="255270"/>
                </a:lnTo>
                <a:lnTo>
                  <a:pt x="2865241" y="255270"/>
                </a:lnTo>
                <a:lnTo>
                  <a:pt x="3012955" y="0"/>
                </a:lnTo>
                <a:close/>
              </a:path>
              <a:path w="6746240" h="255270">
                <a:moveTo>
                  <a:pt x="3092591" y="0"/>
                </a:moveTo>
                <a:lnTo>
                  <a:pt x="3060736" y="0"/>
                </a:lnTo>
                <a:lnTo>
                  <a:pt x="2913023" y="255270"/>
                </a:lnTo>
                <a:lnTo>
                  <a:pt x="2944453" y="255270"/>
                </a:lnTo>
                <a:lnTo>
                  <a:pt x="3092591" y="0"/>
                </a:lnTo>
                <a:close/>
              </a:path>
              <a:path w="6746240" h="255270">
                <a:moveTo>
                  <a:pt x="3171856" y="0"/>
                </a:moveTo>
                <a:lnTo>
                  <a:pt x="3139948" y="0"/>
                </a:lnTo>
                <a:lnTo>
                  <a:pt x="2992234" y="255270"/>
                </a:lnTo>
                <a:lnTo>
                  <a:pt x="3024142" y="255270"/>
                </a:lnTo>
                <a:lnTo>
                  <a:pt x="3171856" y="0"/>
                </a:lnTo>
                <a:close/>
              </a:path>
              <a:path w="6746240" h="255270">
                <a:moveTo>
                  <a:pt x="3251492" y="0"/>
                </a:moveTo>
                <a:lnTo>
                  <a:pt x="3219637" y="0"/>
                </a:lnTo>
                <a:lnTo>
                  <a:pt x="3071924" y="255270"/>
                </a:lnTo>
                <a:lnTo>
                  <a:pt x="3103354" y="255270"/>
                </a:lnTo>
                <a:lnTo>
                  <a:pt x="3251492" y="0"/>
                </a:lnTo>
                <a:close/>
              </a:path>
              <a:path w="6746240" h="255270">
                <a:moveTo>
                  <a:pt x="3330703" y="0"/>
                </a:moveTo>
                <a:lnTo>
                  <a:pt x="3298849" y="0"/>
                </a:lnTo>
                <a:lnTo>
                  <a:pt x="3151135" y="255270"/>
                </a:lnTo>
                <a:lnTo>
                  <a:pt x="3183043" y="255270"/>
                </a:lnTo>
                <a:lnTo>
                  <a:pt x="3330703" y="0"/>
                </a:lnTo>
                <a:close/>
              </a:path>
              <a:path w="6746240" h="255270">
                <a:moveTo>
                  <a:pt x="3410392" y="0"/>
                </a:moveTo>
                <a:lnTo>
                  <a:pt x="3378538" y="0"/>
                </a:lnTo>
                <a:lnTo>
                  <a:pt x="3230824" y="255270"/>
                </a:lnTo>
                <a:lnTo>
                  <a:pt x="3262254" y="255270"/>
                </a:lnTo>
                <a:lnTo>
                  <a:pt x="3410392" y="0"/>
                </a:lnTo>
                <a:close/>
              </a:path>
              <a:path w="6746240" h="255270">
                <a:moveTo>
                  <a:pt x="3489604" y="0"/>
                </a:moveTo>
                <a:lnTo>
                  <a:pt x="3457749" y="0"/>
                </a:lnTo>
                <a:lnTo>
                  <a:pt x="3310036" y="255270"/>
                </a:lnTo>
                <a:lnTo>
                  <a:pt x="3341890" y="255270"/>
                </a:lnTo>
                <a:lnTo>
                  <a:pt x="3489604" y="0"/>
                </a:lnTo>
                <a:close/>
              </a:path>
              <a:path w="6746240" h="255270">
                <a:moveTo>
                  <a:pt x="3568868" y="0"/>
                </a:moveTo>
                <a:lnTo>
                  <a:pt x="3537439" y="0"/>
                </a:lnTo>
                <a:lnTo>
                  <a:pt x="3389301" y="255270"/>
                </a:lnTo>
                <a:lnTo>
                  <a:pt x="3421155" y="255270"/>
                </a:lnTo>
                <a:lnTo>
                  <a:pt x="3568868" y="0"/>
                </a:lnTo>
                <a:close/>
              </a:path>
              <a:path w="6746240" h="255270">
                <a:moveTo>
                  <a:pt x="3648505" y="0"/>
                </a:moveTo>
                <a:lnTo>
                  <a:pt x="3616650" y="0"/>
                </a:lnTo>
                <a:lnTo>
                  <a:pt x="3468937" y="255270"/>
                </a:lnTo>
                <a:lnTo>
                  <a:pt x="3500791" y="255270"/>
                </a:lnTo>
                <a:lnTo>
                  <a:pt x="3648505" y="0"/>
                </a:lnTo>
                <a:close/>
              </a:path>
              <a:path w="6746240" h="255270">
                <a:moveTo>
                  <a:pt x="3727769" y="0"/>
                </a:moveTo>
                <a:lnTo>
                  <a:pt x="3696339" y="0"/>
                </a:lnTo>
                <a:lnTo>
                  <a:pt x="3548201" y="255270"/>
                </a:lnTo>
                <a:lnTo>
                  <a:pt x="3580056" y="255270"/>
                </a:lnTo>
                <a:lnTo>
                  <a:pt x="3727769" y="0"/>
                </a:lnTo>
                <a:close/>
              </a:path>
              <a:path w="6746240" h="255270">
                <a:moveTo>
                  <a:pt x="3807405" y="0"/>
                </a:moveTo>
                <a:lnTo>
                  <a:pt x="3775551" y="0"/>
                </a:lnTo>
                <a:lnTo>
                  <a:pt x="3627837" y="255270"/>
                </a:lnTo>
                <a:lnTo>
                  <a:pt x="3659320" y="255270"/>
                </a:lnTo>
                <a:lnTo>
                  <a:pt x="3807405" y="0"/>
                </a:lnTo>
                <a:close/>
              </a:path>
              <a:path w="6746240" h="255270">
                <a:moveTo>
                  <a:pt x="3886670" y="0"/>
                </a:moveTo>
                <a:lnTo>
                  <a:pt x="3855240" y="0"/>
                </a:lnTo>
                <a:lnTo>
                  <a:pt x="3707102" y="255270"/>
                </a:lnTo>
                <a:lnTo>
                  <a:pt x="3738956" y="255270"/>
                </a:lnTo>
                <a:lnTo>
                  <a:pt x="3886670" y="0"/>
                </a:lnTo>
                <a:close/>
              </a:path>
              <a:path w="6746240" h="255270">
                <a:moveTo>
                  <a:pt x="3966306" y="0"/>
                </a:moveTo>
                <a:lnTo>
                  <a:pt x="3934452" y="0"/>
                </a:lnTo>
                <a:lnTo>
                  <a:pt x="3786738" y="255270"/>
                </a:lnTo>
                <a:lnTo>
                  <a:pt x="3818221" y="255270"/>
                </a:lnTo>
                <a:lnTo>
                  <a:pt x="3966306" y="0"/>
                </a:lnTo>
                <a:close/>
              </a:path>
              <a:path w="6746240" h="255270">
                <a:moveTo>
                  <a:pt x="4045571" y="0"/>
                </a:moveTo>
                <a:lnTo>
                  <a:pt x="4013716" y="0"/>
                </a:lnTo>
                <a:lnTo>
                  <a:pt x="3866003" y="255270"/>
                </a:lnTo>
                <a:lnTo>
                  <a:pt x="3897857" y="255270"/>
                </a:lnTo>
                <a:lnTo>
                  <a:pt x="4045571" y="0"/>
                </a:lnTo>
                <a:close/>
              </a:path>
              <a:path w="6746240" h="255270">
                <a:moveTo>
                  <a:pt x="4125207" y="0"/>
                </a:moveTo>
                <a:lnTo>
                  <a:pt x="4093352" y="0"/>
                </a:lnTo>
                <a:lnTo>
                  <a:pt x="3945267" y="255270"/>
                </a:lnTo>
                <a:lnTo>
                  <a:pt x="3977122" y="255270"/>
                </a:lnTo>
                <a:lnTo>
                  <a:pt x="4125207" y="0"/>
                </a:lnTo>
                <a:close/>
              </a:path>
              <a:path w="6746240" h="255270">
                <a:moveTo>
                  <a:pt x="4204471" y="0"/>
                </a:moveTo>
                <a:lnTo>
                  <a:pt x="4172617" y="0"/>
                </a:lnTo>
                <a:lnTo>
                  <a:pt x="4024903" y="255270"/>
                </a:lnTo>
                <a:lnTo>
                  <a:pt x="4056758" y="255270"/>
                </a:lnTo>
                <a:lnTo>
                  <a:pt x="4204471" y="0"/>
                </a:lnTo>
                <a:close/>
              </a:path>
              <a:path w="6746240" h="255270">
                <a:moveTo>
                  <a:pt x="4283736" y="0"/>
                </a:moveTo>
                <a:lnTo>
                  <a:pt x="4252253" y="0"/>
                </a:lnTo>
                <a:lnTo>
                  <a:pt x="4104168" y="255270"/>
                </a:lnTo>
                <a:lnTo>
                  <a:pt x="4136022" y="255270"/>
                </a:lnTo>
                <a:lnTo>
                  <a:pt x="4283736" y="0"/>
                </a:lnTo>
                <a:close/>
              </a:path>
              <a:path w="6746240" h="255270">
                <a:moveTo>
                  <a:pt x="4363372" y="0"/>
                </a:moveTo>
                <a:lnTo>
                  <a:pt x="4331518" y="0"/>
                </a:lnTo>
                <a:lnTo>
                  <a:pt x="4183804" y="255270"/>
                </a:lnTo>
                <a:lnTo>
                  <a:pt x="4215287" y="255270"/>
                </a:lnTo>
                <a:lnTo>
                  <a:pt x="4363372" y="0"/>
                </a:lnTo>
                <a:close/>
              </a:path>
              <a:path w="6746240" h="255270">
                <a:moveTo>
                  <a:pt x="4442637" y="0"/>
                </a:moveTo>
                <a:lnTo>
                  <a:pt x="4411154" y="0"/>
                </a:lnTo>
                <a:lnTo>
                  <a:pt x="4263069" y="255270"/>
                </a:lnTo>
                <a:lnTo>
                  <a:pt x="4294923" y="255270"/>
                </a:lnTo>
                <a:lnTo>
                  <a:pt x="4442637" y="0"/>
                </a:lnTo>
                <a:close/>
              </a:path>
              <a:path w="6746240" h="255270">
                <a:moveTo>
                  <a:pt x="4522273" y="0"/>
                </a:moveTo>
                <a:lnTo>
                  <a:pt x="4490418" y="0"/>
                </a:lnTo>
                <a:lnTo>
                  <a:pt x="4342705" y="255270"/>
                </a:lnTo>
                <a:lnTo>
                  <a:pt x="4374188" y="255270"/>
                </a:lnTo>
                <a:lnTo>
                  <a:pt x="4522273" y="0"/>
                </a:lnTo>
                <a:close/>
              </a:path>
              <a:path w="6746240" h="255270">
                <a:moveTo>
                  <a:pt x="4601537" y="0"/>
                </a:moveTo>
                <a:lnTo>
                  <a:pt x="4569683" y="0"/>
                </a:lnTo>
                <a:lnTo>
                  <a:pt x="4421969" y="255270"/>
                </a:lnTo>
                <a:lnTo>
                  <a:pt x="4453824" y="255270"/>
                </a:lnTo>
                <a:lnTo>
                  <a:pt x="4601537" y="0"/>
                </a:lnTo>
                <a:close/>
              </a:path>
              <a:path w="6746240" h="255270">
                <a:moveTo>
                  <a:pt x="4681174" y="0"/>
                </a:moveTo>
                <a:lnTo>
                  <a:pt x="4649319" y="0"/>
                </a:lnTo>
                <a:lnTo>
                  <a:pt x="4501181" y="255270"/>
                </a:lnTo>
                <a:lnTo>
                  <a:pt x="4533088" y="255270"/>
                </a:lnTo>
                <a:lnTo>
                  <a:pt x="4681174" y="0"/>
                </a:lnTo>
                <a:close/>
              </a:path>
              <a:path w="6746240" h="255270">
                <a:moveTo>
                  <a:pt x="4760438" y="0"/>
                </a:moveTo>
                <a:lnTo>
                  <a:pt x="4728584" y="0"/>
                </a:lnTo>
                <a:lnTo>
                  <a:pt x="4580870" y="255270"/>
                </a:lnTo>
                <a:lnTo>
                  <a:pt x="4612725" y="255270"/>
                </a:lnTo>
                <a:lnTo>
                  <a:pt x="4760438" y="0"/>
                </a:lnTo>
                <a:close/>
              </a:path>
              <a:path w="6746240" h="255270">
                <a:moveTo>
                  <a:pt x="4839650" y="0"/>
                </a:moveTo>
                <a:lnTo>
                  <a:pt x="4808220" y="0"/>
                </a:lnTo>
                <a:lnTo>
                  <a:pt x="4660082" y="255270"/>
                </a:lnTo>
                <a:lnTo>
                  <a:pt x="4691936" y="255270"/>
                </a:lnTo>
                <a:lnTo>
                  <a:pt x="4839650" y="0"/>
                </a:lnTo>
                <a:close/>
              </a:path>
              <a:path w="6746240" h="255270">
                <a:moveTo>
                  <a:pt x="4919339" y="0"/>
                </a:moveTo>
                <a:lnTo>
                  <a:pt x="4887484" y="0"/>
                </a:lnTo>
                <a:lnTo>
                  <a:pt x="4739771" y="255270"/>
                </a:lnTo>
                <a:lnTo>
                  <a:pt x="4771625" y="255270"/>
                </a:lnTo>
                <a:lnTo>
                  <a:pt x="4919339" y="0"/>
                </a:lnTo>
                <a:close/>
              </a:path>
              <a:path w="6746240" h="255270">
                <a:moveTo>
                  <a:pt x="4998550" y="0"/>
                </a:moveTo>
                <a:lnTo>
                  <a:pt x="4967121" y="0"/>
                </a:lnTo>
                <a:lnTo>
                  <a:pt x="4818982" y="255270"/>
                </a:lnTo>
                <a:lnTo>
                  <a:pt x="4850837" y="255270"/>
                </a:lnTo>
                <a:lnTo>
                  <a:pt x="4998550" y="0"/>
                </a:lnTo>
                <a:close/>
              </a:path>
              <a:path w="6746240" h="255270">
                <a:moveTo>
                  <a:pt x="5078240" y="0"/>
                </a:moveTo>
                <a:lnTo>
                  <a:pt x="5046385" y="0"/>
                </a:lnTo>
                <a:lnTo>
                  <a:pt x="4898672" y="255270"/>
                </a:lnTo>
                <a:lnTo>
                  <a:pt x="4930101" y="255270"/>
                </a:lnTo>
                <a:lnTo>
                  <a:pt x="5078240" y="0"/>
                </a:lnTo>
                <a:close/>
              </a:path>
              <a:path w="6746240" h="255270">
                <a:moveTo>
                  <a:pt x="5157451" y="0"/>
                </a:moveTo>
                <a:lnTo>
                  <a:pt x="5125597" y="0"/>
                </a:lnTo>
                <a:lnTo>
                  <a:pt x="4977883" y="255270"/>
                </a:lnTo>
                <a:lnTo>
                  <a:pt x="5009737" y="255270"/>
                </a:lnTo>
                <a:lnTo>
                  <a:pt x="5157451" y="0"/>
                </a:lnTo>
                <a:close/>
              </a:path>
              <a:path w="6746240" h="255270">
                <a:moveTo>
                  <a:pt x="5237140" y="0"/>
                </a:moveTo>
                <a:lnTo>
                  <a:pt x="5205286" y="0"/>
                </a:lnTo>
                <a:lnTo>
                  <a:pt x="5057572" y="255270"/>
                </a:lnTo>
                <a:lnTo>
                  <a:pt x="5089002" y="255270"/>
                </a:lnTo>
                <a:lnTo>
                  <a:pt x="5237140" y="0"/>
                </a:lnTo>
                <a:close/>
              </a:path>
              <a:path w="6746240" h="255270">
                <a:moveTo>
                  <a:pt x="5316352" y="0"/>
                </a:moveTo>
                <a:lnTo>
                  <a:pt x="5284497" y="0"/>
                </a:lnTo>
                <a:lnTo>
                  <a:pt x="5136784" y="255270"/>
                </a:lnTo>
                <a:lnTo>
                  <a:pt x="5168638" y="255270"/>
                </a:lnTo>
                <a:lnTo>
                  <a:pt x="5316352" y="0"/>
                </a:lnTo>
                <a:close/>
              </a:path>
              <a:path w="6746240" h="255270">
                <a:moveTo>
                  <a:pt x="5396041" y="0"/>
                </a:moveTo>
                <a:lnTo>
                  <a:pt x="5364134" y="0"/>
                </a:lnTo>
                <a:lnTo>
                  <a:pt x="5216473" y="255270"/>
                </a:lnTo>
                <a:lnTo>
                  <a:pt x="5247903" y="255270"/>
                </a:lnTo>
                <a:lnTo>
                  <a:pt x="5396041" y="0"/>
                </a:lnTo>
                <a:close/>
              </a:path>
              <a:path w="6746240" h="255270">
                <a:moveTo>
                  <a:pt x="5475253" y="0"/>
                </a:moveTo>
                <a:lnTo>
                  <a:pt x="5443398" y="0"/>
                </a:lnTo>
                <a:lnTo>
                  <a:pt x="5295684" y="255270"/>
                </a:lnTo>
                <a:lnTo>
                  <a:pt x="5327539" y="255270"/>
                </a:lnTo>
                <a:lnTo>
                  <a:pt x="5475253" y="0"/>
                </a:lnTo>
                <a:close/>
              </a:path>
              <a:path w="6746240" h="255270">
                <a:moveTo>
                  <a:pt x="5554517" y="0"/>
                </a:moveTo>
                <a:lnTo>
                  <a:pt x="5523034" y="0"/>
                </a:lnTo>
                <a:lnTo>
                  <a:pt x="5374949" y="255270"/>
                </a:lnTo>
                <a:lnTo>
                  <a:pt x="5406804" y="255270"/>
                </a:lnTo>
                <a:lnTo>
                  <a:pt x="5554517" y="0"/>
                </a:lnTo>
                <a:close/>
              </a:path>
              <a:path w="6746240" h="255270">
                <a:moveTo>
                  <a:pt x="5634153" y="0"/>
                </a:moveTo>
                <a:lnTo>
                  <a:pt x="5602299" y="0"/>
                </a:lnTo>
                <a:lnTo>
                  <a:pt x="5454585" y="255270"/>
                </a:lnTo>
                <a:lnTo>
                  <a:pt x="5486440" y="255270"/>
                </a:lnTo>
                <a:lnTo>
                  <a:pt x="5634153" y="0"/>
                </a:lnTo>
                <a:close/>
              </a:path>
              <a:path w="6746240" h="255270">
                <a:moveTo>
                  <a:pt x="5713418" y="0"/>
                </a:moveTo>
                <a:lnTo>
                  <a:pt x="5681935" y="0"/>
                </a:lnTo>
                <a:lnTo>
                  <a:pt x="5533850" y="255270"/>
                </a:lnTo>
                <a:lnTo>
                  <a:pt x="5565704" y="255270"/>
                </a:lnTo>
                <a:lnTo>
                  <a:pt x="5713418" y="0"/>
                </a:lnTo>
                <a:close/>
              </a:path>
              <a:path w="6746240" h="255270">
                <a:moveTo>
                  <a:pt x="5793054" y="0"/>
                </a:moveTo>
                <a:lnTo>
                  <a:pt x="5761200" y="0"/>
                </a:lnTo>
                <a:lnTo>
                  <a:pt x="5613486" y="255270"/>
                </a:lnTo>
                <a:lnTo>
                  <a:pt x="5644969" y="255270"/>
                </a:lnTo>
                <a:lnTo>
                  <a:pt x="5793054" y="0"/>
                </a:lnTo>
                <a:close/>
              </a:path>
              <a:path w="6746240" h="255270">
                <a:moveTo>
                  <a:pt x="5872319" y="0"/>
                </a:moveTo>
                <a:lnTo>
                  <a:pt x="5840836" y="0"/>
                </a:lnTo>
                <a:lnTo>
                  <a:pt x="5692751" y="255270"/>
                </a:lnTo>
                <a:lnTo>
                  <a:pt x="5724605" y="255270"/>
                </a:lnTo>
                <a:lnTo>
                  <a:pt x="5872319" y="0"/>
                </a:lnTo>
                <a:close/>
              </a:path>
              <a:path w="6746240" h="255270">
                <a:moveTo>
                  <a:pt x="5951955" y="0"/>
                </a:moveTo>
                <a:lnTo>
                  <a:pt x="5920100" y="0"/>
                </a:lnTo>
                <a:lnTo>
                  <a:pt x="5772387" y="255270"/>
                </a:lnTo>
                <a:lnTo>
                  <a:pt x="5803870" y="255270"/>
                </a:lnTo>
                <a:lnTo>
                  <a:pt x="5951955" y="0"/>
                </a:lnTo>
                <a:close/>
              </a:path>
              <a:path w="6746240" h="255270">
                <a:moveTo>
                  <a:pt x="6031219" y="0"/>
                </a:moveTo>
                <a:lnTo>
                  <a:pt x="5999365" y="0"/>
                </a:lnTo>
                <a:lnTo>
                  <a:pt x="5851651" y="255270"/>
                </a:lnTo>
                <a:lnTo>
                  <a:pt x="5883506" y="255270"/>
                </a:lnTo>
                <a:lnTo>
                  <a:pt x="6031219" y="0"/>
                </a:lnTo>
                <a:close/>
              </a:path>
              <a:path w="6746240" h="255270">
                <a:moveTo>
                  <a:pt x="6110855" y="0"/>
                </a:moveTo>
                <a:lnTo>
                  <a:pt x="6079001" y="0"/>
                </a:lnTo>
                <a:lnTo>
                  <a:pt x="5930916" y="255270"/>
                </a:lnTo>
                <a:lnTo>
                  <a:pt x="5962770" y="255270"/>
                </a:lnTo>
                <a:lnTo>
                  <a:pt x="6110855" y="0"/>
                </a:lnTo>
                <a:close/>
              </a:path>
              <a:path w="6746240" h="255270">
                <a:moveTo>
                  <a:pt x="6190120" y="0"/>
                </a:moveTo>
                <a:lnTo>
                  <a:pt x="6158266" y="0"/>
                </a:lnTo>
                <a:lnTo>
                  <a:pt x="6010552" y="255270"/>
                </a:lnTo>
                <a:lnTo>
                  <a:pt x="6042406" y="255270"/>
                </a:lnTo>
                <a:lnTo>
                  <a:pt x="6190120" y="0"/>
                </a:lnTo>
                <a:close/>
              </a:path>
              <a:path w="6746240" h="255270">
                <a:moveTo>
                  <a:pt x="6269385" y="0"/>
                </a:moveTo>
                <a:lnTo>
                  <a:pt x="6237902" y="0"/>
                </a:lnTo>
                <a:lnTo>
                  <a:pt x="6089817" y="255270"/>
                </a:lnTo>
                <a:lnTo>
                  <a:pt x="6121671" y="255270"/>
                </a:lnTo>
                <a:lnTo>
                  <a:pt x="6269385" y="0"/>
                </a:lnTo>
                <a:close/>
              </a:path>
              <a:path w="6746240" h="255270">
                <a:moveTo>
                  <a:pt x="6349021" y="0"/>
                </a:moveTo>
                <a:lnTo>
                  <a:pt x="6317166" y="0"/>
                </a:lnTo>
                <a:lnTo>
                  <a:pt x="6169453" y="255270"/>
                </a:lnTo>
                <a:lnTo>
                  <a:pt x="6200883" y="255270"/>
                </a:lnTo>
                <a:lnTo>
                  <a:pt x="6349021" y="0"/>
                </a:lnTo>
                <a:close/>
              </a:path>
              <a:path w="6746240" h="255270">
                <a:moveTo>
                  <a:pt x="6428285" y="0"/>
                </a:moveTo>
                <a:lnTo>
                  <a:pt x="6396802" y="0"/>
                </a:lnTo>
                <a:lnTo>
                  <a:pt x="6248717" y="255270"/>
                </a:lnTo>
                <a:lnTo>
                  <a:pt x="6280572" y="255270"/>
                </a:lnTo>
                <a:lnTo>
                  <a:pt x="6428285" y="0"/>
                </a:lnTo>
                <a:close/>
              </a:path>
              <a:path w="6746240" h="255270">
                <a:moveTo>
                  <a:pt x="6507921" y="0"/>
                </a:moveTo>
                <a:lnTo>
                  <a:pt x="6476067" y="0"/>
                </a:lnTo>
                <a:lnTo>
                  <a:pt x="6328353" y="255270"/>
                </a:lnTo>
                <a:lnTo>
                  <a:pt x="6359783" y="255270"/>
                </a:lnTo>
                <a:lnTo>
                  <a:pt x="6507921" y="0"/>
                </a:lnTo>
                <a:close/>
              </a:path>
              <a:path w="6746240" h="255270">
                <a:moveTo>
                  <a:pt x="6587186" y="0"/>
                </a:moveTo>
                <a:lnTo>
                  <a:pt x="6555278" y="0"/>
                </a:lnTo>
                <a:lnTo>
                  <a:pt x="6407618" y="255270"/>
                </a:lnTo>
                <a:lnTo>
                  <a:pt x="6439472" y="255270"/>
                </a:lnTo>
                <a:lnTo>
                  <a:pt x="6587186" y="0"/>
                </a:lnTo>
                <a:close/>
              </a:path>
              <a:path w="6746240" h="255270">
                <a:moveTo>
                  <a:pt x="6666822" y="0"/>
                </a:moveTo>
                <a:lnTo>
                  <a:pt x="6634968" y="0"/>
                </a:lnTo>
                <a:lnTo>
                  <a:pt x="6486830" y="255270"/>
                </a:lnTo>
                <a:lnTo>
                  <a:pt x="6518684" y="255270"/>
                </a:lnTo>
                <a:lnTo>
                  <a:pt x="6666822" y="0"/>
                </a:lnTo>
                <a:close/>
              </a:path>
              <a:path w="6746240" h="255270">
                <a:moveTo>
                  <a:pt x="6745662" y="0"/>
                </a:moveTo>
                <a:lnTo>
                  <a:pt x="6714179" y="0"/>
                </a:lnTo>
                <a:lnTo>
                  <a:pt x="6566519" y="255270"/>
                </a:lnTo>
                <a:lnTo>
                  <a:pt x="6597948" y="255270"/>
                </a:lnTo>
                <a:lnTo>
                  <a:pt x="6745662" y="0"/>
                </a:lnTo>
                <a:close/>
              </a:path>
              <a:path w="6746240" h="255270">
                <a:moveTo>
                  <a:pt x="74295" y="0"/>
                </a:moveTo>
                <a:lnTo>
                  <a:pt x="42433" y="0"/>
                </a:lnTo>
                <a:lnTo>
                  <a:pt x="0" y="73660"/>
                </a:lnTo>
                <a:lnTo>
                  <a:pt x="0" y="128270"/>
                </a:lnTo>
                <a:lnTo>
                  <a:pt x="74295" y="0"/>
                </a:lnTo>
                <a:close/>
              </a:path>
            </a:pathLst>
          </a:custGeom>
          <a:solidFill>
            <a:srgbClr val="F8B0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85791" y="6468809"/>
            <a:ext cx="82763" cy="11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13098" y="6468809"/>
            <a:ext cx="102325" cy="112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50334" y="657567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261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25560" y="6545829"/>
            <a:ext cx="12065" cy="24130"/>
          </a:xfrm>
          <a:custGeom>
            <a:avLst/>
            <a:gdLst/>
            <a:ahLst/>
            <a:cxnLst/>
            <a:rect l="l" t="t" r="r" b="b"/>
            <a:pathLst>
              <a:path w="12065" h="24129">
                <a:moveTo>
                  <a:pt x="0" y="24131"/>
                </a:moveTo>
                <a:lnTo>
                  <a:pt x="12035" y="24131"/>
                </a:lnTo>
                <a:lnTo>
                  <a:pt x="12035" y="0"/>
                </a:lnTo>
                <a:lnTo>
                  <a:pt x="0" y="0"/>
                </a:lnTo>
                <a:lnTo>
                  <a:pt x="0" y="2413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65984" y="6528048"/>
            <a:ext cx="12065" cy="41910"/>
          </a:xfrm>
          <a:custGeom>
            <a:avLst/>
            <a:gdLst/>
            <a:ahLst/>
            <a:cxnLst/>
            <a:rect l="l" t="t" r="r" b="b"/>
            <a:pathLst>
              <a:path w="12065" h="41909">
                <a:moveTo>
                  <a:pt x="0" y="41912"/>
                </a:moveTo>
                <a:lnTo>
                  <a:pt x="12039" y="41912"/>
                </a:lnTo>
                <a:lnTo>
                  <a:pt x="12039" y="0"/>
                </a:lnTo>
                <a:lnTo>
                  <a:pt x="0" y="0"/>
                </a:lnTo>
                <a:lnTo>
                  <a:pt x="0" y="4191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65984" y="6517887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60"/>
                </a:moveTo>
                <a:lnTo>
                  <a:pt x="47259" y="10160"/>
                </a:lnTo>
                <a:lnTo>
                  <a:pt x="472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65984" y="6479785"/>
            <a:ext cx="12065" cy="38100"/>
          </a:xfrm>
          <a:custGeom>
            <a:avLst/>
            <a:gdLst/>
            <a:ahLst/>
            <a:cxnLst/>
            <a:rect l="l" t="t" r="r" b="b"/>
            <a:pathLst>
              <a:path w="12065" h="38100">
                <a:moveTo>
                  <a:pt x="0" y="38102"/>
                </a:moveTo>
                <a:lnTo>
                  <a:pt x="12039" y="38102"/>
                </a:lnTo>
                <a:lnTo>
                  <a:pt x="12039" y="0"/>
                </a:lnTo>
                <a:lnTo>
                  <a:pt x="0" y="0"/>
                </a:lnTo>
                <a:lnTo>
                  <a:pt x="0" y="3810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24678" y="647978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1591"/>
                </a:moveTo>
                <a:lnTo>
                  <a:pt x="12035" y="21591"/>
                </a:lnTo>
                <a:lnTo>
                  <a:pt x="12035" y="0"/>
                </a:lnTo>
                <a:lnTo>
                  <a:pt x="0" y="0"/>
                </a:lnTo>
                <a:lnTo>
                  <a:pt x="0" y="2159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50334" y="6474070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378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76430" y="6468207"/>
            <a:ext cx="111649" cy="112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37144" y="6570239"/>
            <a:ext cx="45720" cy="11430"/>
          </a:xfrm>
          <a:custGeom>
            <a:avLst/>
            <a:gdLst/>
            <a:ahLst/>
            <a:cxnLst/>
            <a:rect l="l" t="t" r="r" b="b"/>
            <a:pathLst>
              <a:path w="45720" h="11429">
                <a:moveTo>
                  <a:pt x="45133" y="0"/>
                </a:moveTo>
                <a:lnTo>
                  <a:pt x="0" y="0"/>
                </a:lnTo>
                <a:lnTo>
                  <a:pt x="0" y="10833"/>
                </a:lnTo>
                <a:lnTo>
                  <a:pt x="45133" y="10833"/>
                </a:lnTo>
                <a:lnTo>
                  <a:pt x="4513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59730" y="647964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596"/>
                </a:lnTo>
              </a:path>
            </a:pathLst>
          </a:custGeom>
          <a:ln w="12035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2471" y="6479785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5" h="25400">
                <a:moveTo>
                  <a:pt x="0" y="25401"/>
                </a:moveTo>
                <a:lnTo>
                  <a:pt x="11754" y="25401"/>
                </a:lnTo>
                <a:lnTo>
                  <a:pt x="11754" y="0"/>
                </a:lnTo>
                <a:lnTo>
                  <a:pt x="0" y="0"/>
                </a:lnTo>
                <a:lnTo>
                  <a:pt x="0" y="2540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12471" y="6474070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518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95235" y="6479642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5" h="25400">
                <a:moveTo>
                  <a:pt x="11754" y="0"/>
                </a:moveTo>
                <a:lnTo>
                  <a:pt x="0" y="0"/>
                </a:lnTo>
                <a:lnTo>
                  <a:pt x="0" y="24980"/>
                </a:lnTo>
                <a:lnTo>
                  <a:pt x="11754" y="24980"/>
                </a:lnTo>
                <a:lnTo>
                  <a:pt x="1175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8512" y="6570239"/>
            <a:ext cx="45085" cy="11430"/>
          </a:xfrm>
          <a:custGeom>
            <a:avLst/>
            <a:gdLst/>
            <a:ahLst/>
            <a:cxnLst/>
            <a:rect l="l" t="t" r="r" b="b"/>
            <a:pathLst>
              <a:path w="45084" h="11429">
                <a:moveTo>
                  <a:pt x="44852" y="0"/>
                </a:moveTo>
                <a:lnTo>
                  <a:pt x="0" y="0"/>
                </a:lnTo>
                <a:lnTo>
                  <a:pt x="0" y="10833"/>
                </a:lnTo>
                <a:lnTo>
                  <a:pt x="44852" y="10833"/>
                </a:lnTo>
                <a:lnTo>
                  <a:pt x="4485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70938" y="647964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596"/>
                </a:lnTo>
              </a:path>
            </a:pathLst>
          </a:custGeom>
          <a:ln w="12356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48512" y="6468809"/>
            <a:ext cx="45085" cy="11430"/>
          </a:xfrm>
          <a:custGeom>
            <a:avLst/>
            <a:gdLst/>
            <a:ahLst/>
            <a:cxnLst/>
            <a:rect l="l" t="t" r="r" b="b"/>
            <a:pathLst>
              <a:path w="45084" h="11429">
                <a:moveTo>
                  <a:pt x="44852" y="0"/>
                </a:moveTo>
                <a:lnTo>
                  <a:pt x="0" y="0"/>
                </a:lnTo>
                <a:lnTo>
                  <a:pt x="0" y="10833"/>
                </a:lnTo>
                <a:lnTo>
                  <a:pt x="44852" y="10833"/>
                </a:lnTo>
                <a:lnTo>
                  <a:pt x="4485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33683" y="6468809"/>
            <a:ext cx="110766" cy="11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88057" y="6468809"/>
            <a:ext cx="83686" cy="112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7785" y="6570239"/>
            <a:ext cx="45720" cy="11430"/>
          </a:xfrm>
          <a:custGeom>
            <a:avLst/>
            <a:gdLst/>
            <a:ahLst/>
            <a:cxnLst/>
            <a:rect l="l" t="t" r="r" b="b"/>
            <a:pathLst>
              <a:path w="45720" h="11429">
                <a:moveTo>
                  <a:pt x="45413" y="0"/>
                </a:moveTo>
                <a:lnTo>
                  <a:pt x="0" y="0"/>
                </a:lnTo>
                <a:lnTo>
                  <a:pt x="0" y="10833"/>
                </a:lnTo>
                <a:lnTo>
                  <a:pt x="45413" y="10833"/>
                </a:lnTo>
                <a:lnTo>
                  <a:pt x="4541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30492" y="647964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596"/>
                </a:lnTo>
              </a:path>
            </a:pathLst>
          </a:custGeom>
          <a:ln w="12356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83073" y="647978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401"/>
                </a:moveTo>
                <a:lnTo>
                  <a:pt x="12075" y="25401"/>
                </a:lnTo>
                <a:lnTo>
                  <a:pt x="12075" y="0"/>
                </a:lnTo>
                <a:lnTo>
                  <a:pt x="0" y="0"/>
                </a:lnTo>
                <a:lnTo>
                  <a:pt x="0" y="2540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83073" y="647407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4839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65877" y="6479642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5" h="25400">
                <a:moveTo>
                  <a:pt x="12035" y="0"/>
                </a:moveTo>
                <a:lnTo>
                  <a:pt x="0" y="0"/>
                </a:lnTo>
                <a:lnTo>
                  <a:pt x="0" y="24980"/>
                </a:lnTo>
                <a:lnTo>
                  <a:pt x="12035" y="24980"/>
                </a:lnTo>
                <a:lnTo>
                  <a:pt x="120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18231" y="6570239"/>
            <a:ext cx="44450" cy="11430"/>
          </a:xfrm>
          <a:custGeom>
            <a:avLst/>
            <a:gdLst/>
            <a:ahLst/>
            <a:cxnLst/>
            <a:rect l="l" t="t" r="r" b="b"/>
            <a:pathLst>
              <a:path w="44450" h="11429">
                <a:moveTo>
                  <a:pt x="44250" y="0"/>
                </a:moveTo>
                <a:lnTo>
                  <a:pt x="0" y="0"/>
                </a:lnTo>
                <a:lnTo>
                  <a:pt x="0" y="10833"/>
                </a:lnTo>
                <a:lnTo>
                  <a:pt x="44250" y="10833"/>
                </a:lnTo>
                <a:lnTo>
                  <a:pt x="4425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83543" y="6570239"/>
            <a:ext cx="44450" cy="11430"/>
          </a:xfrm>
          <a:custGeom>
            <a:avLst/>
            <a:gdLst/>
            <a:ahLst/>
            <a:cxnLst/>
            <a:rect l="l" t="t" r="r" b="b"/>
            <a:pathLst>
              <a:path w="44450" h="11429">
                <a:moveTo>
                  <a:pt x="44210" y="0"/>
                </a:moveTo>
                <a:lnTo>
                  <a:pt x="0" y="0"/>
                </a:lnTo>
                <a:lnTo>
                  <a:pt x="0" y="10833"/>
                </a:lnTo>
                <a:lnTo>
                  <a:pt x="44210" y="10833"/>
                </a:lnTo>
                <a:lnTo>
                  <a:pt x="4421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33877" y="6517887"/>
            <a:ext cx="78105" cy="10160"/>
          </a:xfrm>
          <a:custGeom>
            <a:avLst/>
            <a:gdLst/>
            <a:ahLst/>
            <a:cxnLst/>
            <a:rect l="l" t="t" r="r" b="b"/>
            <a:pathLst>
              <a:path w="78104" h="10159">
                <a:moveTo>
                  <a:pt x="0" y="10160"/>
                </a:moveTo>
                <a:lnTo>
                  <a:pt x="77949" y="10160"/>
                </a:lnTo>
                <a:lnTo>
                  <a:pt x="7794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39894" y="6479785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90174"/>
                </a:moveTo>
                <a:lnTo>
                  <a:pt x="0" y="0"/>
                </a:lnTo>
                <a:lnTo>
                  <a:pt x="0" y="9017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05809" y="647964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90596"/>
                </a:moveTo>
                <a:lnTo>
                  <a:pt x="0" y="0"/>
                </a:lnTo>
                <a:lnTo>
                  <a:pt x="0" y="9059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18231" y="6468809"/>
            <a:ext cx="44450" cy="11430"/>
          </a:xfrm>
          <a:custGeom>
            <a:avLst/>
            <a:gdLst/>
            <a:ahLst/>
            <a:cxnLst/>
            <a:rect l="l" t="t" r="r" b="b"/>
            <a:pathLst>
              <a:path w="44450" h="11429">
                <a:moveTo>
                  <a:pt x="44250" y="0"/>
                </a:moveTo>
                <a:lnTo>
                  <a:pt x="0" y="0"/>
                </a:lnTo>
                <a:lnTo>
                  <a:pt x="0" y="10833"/>
                </a:lnTo>
                <a:lnTo>
                  <a:pt x="44250" y="10833"/>
                </a:lnTo>
                <a:lnTo>
                  <a:pt x="4425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83543" y="6468809"/>
            <a:ext cx="44450" cy="11430"/>
          </a:xfrm>
          <a:custGeom>
            <a:avLst/>
            <a:gdLst/>
            <a:ahLst/>
            <a:cxnLst/>
            <a:rect l="l" t="t" r="r" b="b"/>
            <a:pathLst>
              <a:path w="44450" h="11429">
                <a:moveTo>
                  <a:pt x="44210" y="0"/>
                </a:moveTo>
                <a:lnTo>
                  <a:pt x="0" y="0"/>
                </a:lnTo>
                <a:lnTo>
                  <a:pt x="0" y="10833"/>
                </a:lnTo>
                <a:lnTo>
                  <a:pt x="44210" y="10833"/>
                </a:lnTo>
                <a:lnTo>
                  <a:pt x="4421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67189" y="657567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297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242451" y="6545829"/>
            <a:ext cx="12065" cy="24130"/>
          </a:xfrm>
          <a:custGeom>
            <a:avLst/>
            <a:gdLst/>
            <a:ahLst/>
            <a:cxnLst/>
            <a:rect l="l" t="t" r="r" b="b"/>
            <a:pathLst>
              <a:path w="12065" h="24129">
                <a:moveTo>
                  <a:pt x="0" y="24131"/>
                </a:moveTo>
                <a:lnTo>
                  <a:pt x="12035" y="24131"/>
                </a:lnTo>
                <a:lnTo>
                  <a:pt x="12035" y="0"/>
                </a:lnTo>
                <a:lnTo>
                  <a:pt x="0" y="0"/>
                </a:lnTo>
                <a:lnTo>
                  <a:pt x="0" y="2413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82836" y="6517887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60"/>
                </a:moveTo>
                <a:lnTo>
                  <a:pt x="47259" y="10160"/>
                </a:lnTo>
                <a:lnTo>
                  <a:pt x="472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88853" y="6479785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90174"/>
                </a:moveTo>
                <a:lnTo>
                  <a:pt x="0" y="0"/>
                </a:lnTo>
                <a:lnTo>
                  <a:pt x="0" y="9017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41529" y="647978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1591"/>
                </a:moveTo>
                <a:lnTo>
                  <a:pt x="11754" y="21591"/>
                </a:lnTo>
                <a:lnTo>
                  <a:pt x="11754" y="0"/>
                </a:lnTo>
                <a:lnTo>
                  <a:pt x="0" y="0"/>
                </a:lnTo>
                <a:lnTo>
                  <a:pt x="0" y="2159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67189" y="647407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093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62205" y="6468809"/>
            <a:ext cx="110766" cy="112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10602" y="657567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257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86144" y="6545829"/>
            <a:ext cx="12065" cy="24130"/>
          </a:xfrm>
          <a:custGeom>
            <a:avLst/>
            <a:gdLst/>
            <a:ahLst/>
            <a:cxnLst/>
            <a:rect l="l" t="t" r="r" b="b"/>
            <a:pathLst>
              <a:path w="12065" h="24129">
                <a:moveTo>
                  <a:pt x="0" y="24131"/>
                </a:moveTo>
                <a:lnTo>
                  <a:pt x="11714" y="24131"/>
                </a:lnTo>
                <a:lnTo>
                  <a:pt x="11714" y="0"/>
                </a:lnTo>
                <a:lnTo>
                  <a:pt x="0" y="0"/>
                </a:lnTo>
                <a:lnTo>
                  <a:pt x="0" y="2413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26248" y="6517887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60"/>
                </a:moveTo>
                <a:lnTo>
                  <a:pt x="47540" y="10160"/>
                </a:lnTo>
                <a:lnTo>
                  <a:pt x="4754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32265" y="6479785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90174"/>
                </a:moveTo>
                <a:lnTo>
                  <a:pt x="0" y="0"/>
                </a:lnTo>
                <a:lnTo>
                  <a:pt x="0" y="9017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84941" y="647978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1591"/>
                </a:moveTo>
                <a:lnTo>
                  <a:pt x="12035" y="21591"/>
                </a:lnTo>
                <a:lnTo>
                  <a:pt x="12035" y="0"/>
                </a:lnTo>
                <a:lnTo>
                  <a:pt x="0" y="0"/>
                </a:lnTo>
                <a:lnTo>
                  <a:pt x="0" y="2159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10602" y="6474070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374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37616" y="6468809"/>
            <a:ext cx="106233" cy="11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805832" y="6570239"/>
            <a:ext cx="45720" cy="11430"/>
          </a:xfrm>
          <a:custGeom>
            <a:avLst/>
            <a:gdLst/>
            <a:ahLst/>
            <a:cxnLst/>
            <a:rect l="l" t="t" r="r" b="b"/>
            <a:pathLst>
              <a:path w="45720" h="11429">
                <a:moveTo>
                  <a:pt x="45453" y="0"/>
                </a:moveTo>
                <a:lnTo>
                  <a:pt x="0" y="0"/>
                </a:lnTo>
                <a:lnTo>
                  <a:pt x="0" y="10833"/>
                </a:lnTo>
                <a:lnTo>
                  <a:pt x="45453" y="10833"/>
                </a:lnTo>
                <a:lnTo>
                  <a:pt x="4545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828559" y="647964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596"/>
                </a:lnTo>
              </a:path>
            </a:pathLst>
          </a:custGeom>
          <a:ln w="12316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81159" y="6479785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5" h="25400">
                <a:moveTo>
                  <a:pt x="0" y="25401"/>
                </a:moveTo>
                <a:lnTo>
                  <a:pt x="12035" y="25401"/>
                </a:lnTo>
                <a:lnTo>
                  <a:pt x="12035" y="0"/>
                </a:lnTo>
                <a:lnTo>
                  <a:pt x="0" y="0"/>
                </a:lnTo>
                <a:lnTo>
                  <a:pt x="0" y="2540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781159" y="647407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4799" y="0"/>
                </a:lnTo>
              </a:path>
            </a:pathLst>
          </a:custGeom>
          <a:ln w="11430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863923" y="6479642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5" h="25400">
                <a:moveTo>
                  <a:pt x="12035" y="0"/>
                </a:moveTo>
                <a:lnTo>
                  <a:pt x="0" y="0"/>
                </a:lnTo>
                <a:lnTo>
                  <a:pt x="0" y="24980"/>
                </a:lnTo>
                <a:lnTo>
                  <a:pt x="12035" y="24980"/>
                </a:lnTo>
                <a:lnTo>
                  <a:pt x="120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61620" y="280542"/>
            <a:ext cx="43300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EDB111"/>
                </a:solidFill>
              </a:rPr>
              <a:t>TWO-FACTOR </a:t>
            </a:r>
            <a:r>
              <a:rPr dirty="0" sz="2400" spc="160">
                <a:solidFill>
                  <a:srgbClr val="EDB111"/>
                </a:solidFill>
              </a:rPr>
              <a:t>PROJECT</a:t>
            </a:r>
            <a:r>
              <a:rPr dirty="0" sz="2400" spc="500">
                <a:solidFill>
                  <a:srgbClr val="EDB111"/>
                </a:solidFill>
              </a:rPr>
              <a:t> </a:t>
            </a:r>
            <a:r>
              <a:rPr dirty="0" sz="2400" spc="150">
                <a:solidFill>
                  <a:srgbClr val="EDB111"/>
                </a:solidFill>
              </a:rPr>
              <a:t>GOALS</a:t>
            </a:r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685800" y="1752600"/>
            <a:ext cx="8145780" cy="3675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78205"/>
          </a:xfrm>
          <a:custGeom>
            <a:avLst/>
            <a:gdLst/>
            <a:ahLst/>
            <a:cxnLst/>
            <a:rect l="l" t="t" r="r" b="b"/>
            <a:pathLst>
              <a:path w="9144000" h="878205">
                <a:moveTo>
                  <a:pt x="0" y="877824"/>
                </a:moveTo>
                <a:lnTo>
                  <a:pt x="9144000" y="877824"/>
                </a:lnTo>
                <a:lnTo>
                  <a:pt x="9144000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223265"/>
            <a:ext cx="854964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TWO-FACTOR </a:t>
            </a:r>
            <a:r>
              <a:rPr dirty="0" sz="2400" spc="160">
                <a:solidFill>
                  <a:srgbClr val="EDB111"/>
                </a:solidFill>
                <a:latin typeface="Calibri"/>
                <a:cs typeface="Calibri"/>
              </a:rPr>
              <a:t>PROJECT</a:t>
            </a:r>
            <a:r>
              <a:rPr dirty="0" sz="2400" spc="55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40">
                <a:solidFill>
                  <a:srgbClr val="EDB111"/>
                </a:solidFill>
                <a:latin typeface="Calibri"/>
                <a:cs typeface="Calibri"/>
              </a:rPr>
              <a:t>GOAL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Maintain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integrity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Institute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computing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Build a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framework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OIT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campus unit</a:t>
            </a:r>
            <a:r>
              <a:rPr dirty="0" sz="24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Provide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two-factor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authentication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2400" spc="-30">
                <a:solidFill>
                  <a:srgbClr val="252525"/>
                </a:solidFill>
                <a:latin typeface="Calibri"/>
                <a:cs typeface="Calibri"/>
              </a:rPr>
              <a:t>faculty, </a:t>
            </a:r>
            <a:r>
              <a:rPr dirty="0" sz="2400" spc="-40">
                <a:solidFill>
                  <a:srgbClr val="252525"/>
                </a:solidFill>
                <a:latin typeface="Calibri"/>
                <a:cs typeface="Calibri"/>
              </a:rPr>
              <a:t>staff,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4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Leverage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familiar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access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method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with added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multifactor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capability  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ease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change</a:t>
            </a: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impact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8219"/>
          </a:xfrm>
          <a:custGeom>
            <a:avLst/>
            <a:gdLst/>
            <a:ahLst/>
            <a:cxnLst/>
            <a:rect l="l" t="t" r="r" b="b"/>
            <a:pathLst>
              <a:path w="9144000" h="998219">
                <a:moveTo>
                  <a:pt x="0" y="998220"/>
                </a:moveTo>
                <a:lnTo>
                  <a:pt x="9144000" y="998220"/>
                </a:lnTo>
                <a:lnTo>
                  <a:pt x="9144000" y="0"/>
                </a:lnTo>
                <a:lnTo>
                  <a:pt x="0" y="0"/>
                </a:lnTo>
                <a:lnTo>
                  <a:pt x="0" y="99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283845"/>
            <a:ext cx="5220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EDB111"/>
                </a:solidFill>
                <a:latin typeface="Calibri"/>
                <a:cs typeface="Calibri"/>
              </a:rPr>
              <a:t>CAS </a:t>
            </a:r>
            <a:r>
              <a:rPr dirty="0" sz="2400">
                <a:solidFill>
                  <a:srgbClr val="EDB111"/>
                </a:solidFill>
                <a:latin typeface="Calibri"/>
                <a:cs typeface="Calibri"/>
              </a:rPr>
              <a:t>+ </a:t>
            </a:r>
            <a:r>
              <a:rPr dirty="0" sz="2400" spc="155">
                <a:solidFill>
                  <a:srgbClr val="EDB111"/>
                </a:solidFill>
                <a:latin typeface="Calibri"/>
                <a:cs typeface="Calibri"/>
              </a:rPr>
              <a:t>TWO-FACTOR </a:t>
            </a:r>
            <a:r>
              <a:rPr dirty="0" sz="2400" spc="160">
                <a:solidFill>
                  <a:srgbClr val="EDB111"/>
                </a:solidFill>
                <a:latin typeface="Calibri"/>
                <a:cs typeface="Calibri"/>
              </a:rPr>
              <a:t>PROJECT</a:t>
            </a:r>
            <a:r>
              <a:rPr dirty="0" sz="2400" spc="-80">
                <a:solidFill>
                  <a:srgbClr val="EDB111"/>
                </a:solidFill>
                <a:latin typeface="Calibri"/>
                <a:cs typeface="Calibri"/>
              </a:rPr>
              <a:t> </a:t>
            </a:r>
            <a:r>
              <a:rPr dirty="0" sz="2400" spc="150">
                <a:solidFill>
                  <a:srgbClr val="EDB111"/>
                </a:solidFill>
                <a:latin typeface="Calibri"/>
                <a:cs typeface="Calibri"/>
              </a:rPr>
              <a:t>SCOPE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219" y="1186052"/>
            <a:ext cx="23329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/>
              <a:t>Slow </a:t>
            </a:r>
            <a:r>
              <a:rPr dirty="0" sz="2600"/>
              <a:t>and</a:t>
            </a:r>
            <a:r>
              <a:rPr dirty="0" sz="2600" spc="-65"/>
              <a:t> </a:t>
            </a:r>
            <a:r>
              <a:rPr dirty="0" sz="2600" spc="-5"/>
              <a:t>Steady!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490219" y="1584234"/>
            <a:ext cx="7810500" cy="45618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47879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478790" algn="l"/>
                <a:tab pos="479425" algn="l"/>
                <a:tab pos="1223645" algn="l"/>
              </a:tabLst>
            </a:pPr>
            <a:r>
              <a:rPr dirty="0" sz="2400" spc="-15">
                <a:solidFill>
                  <a:srgbClr val="252525"/>
                </a:solidFill>
                <a:latin typeface="Calibri"/>
                <a:cs typeface="Calibri"/>
              </a:rPr>
              <a:t>First:	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Experienced Duo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lvl="1" marL="1155700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15">
                <a:latin typeface="Calibri"/>
                <a:cs typeface="Calibri"/>
              </a:rPr>
              <a:t>Leverage </a:t>
            </a:r>
            <a:r>
              <a:rPr dirty="0" sz="2400" spc="-10">
                <a:latin typeface="Calibri"/>
                <a:cs typeface="Calibri"/>
              </a:rPr>
              <a:t>existing tools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support used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 lvl="2" marL="1612900" indent="-229235">
              <a:lnSpc>
                <a:spcPct val="100000"/>
              </a:lnSpc>
              <a:spcBef>
                <a:spcPts val="869"/>
              </a:spcBef>
              <a:buFont typeface="Arial"/>
              <a:buChar char="–"/>
              <a:tabLst>
                <a:tab pos="1613535" algn="l"/>
              </a:tabLst>
            </a:pPr>
            <a:r>
              <a:rPr dirty="0" sz="2000" spc="-5">
                <a:latin typeface="Calibri"/>
                <a:cs typeface="Calibri"/>
              </a:rPr>
              <a:t>Cas</a:t>
            </a:r>
            <a:endParaRPr sz="2000">
              <a:latin typeface="Calibri"/>
              <a:cs typeface="Calibri"/>
            </a:endParaRPr>
          </a:p>
          <a:p>
            <a:pPr lvl="2" marL="1612900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dirty="0" sz="2000" spc="-10">
                <a:latin typeface="Calibri"/>
                <a:cs typeface="Calibri"/>
              </a:rPr>
              <a:t>Passport</a:t>
            </a:r>
            <a:endParaRPr sz="2000">
              <a:latin typeface="Calibri"/>
              <a:cs typeface="Calibri"/>
            </a:endParaRPr>
          </a:p>
          <a:p>
            <a:pPr lvl="2" marL="1612900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dirty="0" sz="2000" spc="-20">
                <a:latin typeface="Calibri"/>
                <a:cs typeface="Calibri"/>
              </a:rPr>
              <a:t>Technology </a:t>
            </a:r>
            <a:r>
              <a:rPr dirty="0" sz="2000">
                <a:latin typeface="Calibri"/>
                <a:cs typeface="Calibri"/>
              </a:rPr>
              <a:t>Support </a:t>
            </a:r>
            <a:r>
              <a:rPr dirty="0" sz="2000" spc="-10">
                <a:latin typeface="Calibri"/>
                <a:cs typeface="Calibri"/>
              </a:rPr>
              <a:t>Center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(TSC)</a:t>
            </a:r>
            <a:endParaRPr sz="2000">
              <a:latin typeface="Calibri"/>
              <a:cs typeface="Calibri"/>
            </a:endParaRPr>
          </a:p>
          <a:p>
            <a:pPr lvl="2" marL="1612900" indent="-229235">
              <a:lnSpc>
                <a:spcPct val="100000"/>
              </a:lnSpc>
              <a:spcBef>
                <a:spcPts val="245"/>
              </a:spcBef>
              <a:buFont typeface="Arial"/>
              <a:buChar char="–"/>
              <a:tabLst>
                <a:tab pos="1613535" algn="l"/>
              </a:tabLst>
            </a:pPr>
            <a:r>
              <a:rPr dirty="0" sz="2000">
                <a:latin typeface="Calibri"/>
                <a:cs typeface="Calibri"/>
              </a:rPr>
              <a:t>Duo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administrators</a:t>
            </a:r>
            <a:endParaRPr sz="2000">
              <a:latin typeface="Calibri"/>
              <a:cs typeface="Calibri"/>
            </a:endParaRPr>
          </a:p>
          <a:p>
            <a:pPr marL="12700" marR="374015">
              <a:lnSpc>
                <a:spcPts val="2810"/>
              </a:lnSpc>
              <a:spcBef>
                <a:spcPts val="625"/>
              </a:spcBef>
            </a:pPr>
            <a:r>
              <a:rPr dirty="0" sz="260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opportunities </a:t>
            </a:r>
            <a:r>
              <a:rPr dirty="0" sz="2600" spc="-25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600" spc="-10">
                <a:solidFill>
                  <a:srgbClr val="252525"/>
                </a:solidFill>
                <a:latin typeface="Calibri"/>
                <a:cs typeface="Calibri"/>
              </a:rPr>
              <a:t>improved </a:t>
            </a: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deployment </a:t>
            </a:r>
            <a:r>
              <a:rPr dirty="0" sz="260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dirty="0" sz="2600" spc="-10">
                <a:solidFill>
                  <a:srgbClr val="252525"/>
                </a:solidFill>
                <a:latin typeface="Calibri"/>
                <a:cs typeface="Calibri"/>
              </a:rPr>
              <a:t>next  </a:t>
            </a:r>
            <a:r>
              <a:rPr dirty="0" sz="2600" spc="-5">
                <a:solidFill>
                  <a:srgbClr val="252525"/>
                </a:solidFill>
                <a:latin typeface="Calibri"/>
                <a:cs typeface="Calibri"/>
              </a:rPr>
              <a:t>phase</a:t>
            </a:r>
            <a:endParaRPr sz="2600">
              <a:latin typeface="Calibri"/>
              <a:cs typeface="Calibri"/>
            </a:endParaRPr>
          </a:p>
          <a:p>
            <a:pPr marL="478790" indent="-28702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dirty="0" sz="2200" spc="-15">
                <a:solidFill>
                  <a:srgbClr val="252525"/>
                </a:solidFill>
                <a:latin typeface="Calibri"/>
                <a:cs typeface="Calibri"/>
              </a:rPr>
              <a:t>President’s </a:t>
            </a:r>
            <a:r>
              <a:rPr dirty="0" sz="2200" spc="-10">
                <a:solidFill>
                  <a:srgbClr val="252525"/>
                </a:solidFill>
                <a:latin typeface="Calibri"/>
                <a:cs typeface="Calibri"/>
              </a:rPr>
              <a:t>Office </a:t>
            </a:r>
            <a:r>
              <a:rPr dirty="0" sz="2200" spc="-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2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Calibri"/>
                <a:cs typeface="Calibri"/>
              </a:rPr>
              <a:t>Cabinet</a:t>
            </a:r>
            <a:endParaRPr sz="2200">
              <a:latin typeface="Calibri"/>
              <a:cs typeface="Calibri"/>
            </a:endParaRPr>
          </a:p>
          <a:p>
            <a:pPr marL="478790" indent="-2870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dirty="0" sz="2200" spc="-10">
                <a:solidFill>
                  <a:srgbClr val="252525"/>
                </a:solidFill>
                <a:latin typeface="Calibri"/>
                <a:cs typeface="Calibri"/>
              </a:rPr>
              <a:t>Development</a:t>
            </a:r>
            <a:r>
              <a:rPr dirty="0" sz="22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Calibri"/>
                <a:cs typeface="Calibri"/>
              </a:rPr>
              <a:t>Office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Campus Deployment </a:t>
            </a:r>
            <a:r>
              <a:rPr dirty="0" sz="2400" spc="-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Administrative </a:t>
            </a:r>
            <a:r>
              <a:rPr dirty="0" sz="2400" spc="-5">
                <a:solidFill>
                  <a:srgbClr val="252525"/>
                </a:solidFill>
                <a:latin typeface="Calibri"/>
                <a:cs typeface="Calibri"/>
              </a:rPr>
              <a:t>Departments </a:t>
            </a:r>
            <a:r>
              <a:rPr dirty="0" sz="240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2400" spc="-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Calibri"/>
                <a:cs typeface="Calibri"/>
              </a:rPr>
              <a:t>Phases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Burroughs, Lorrie D</dc:creator>
  <dc:title>PowerPoint Presentation</dc:title>
  <dcterms:created xsi:type="dcterms:W3CDTF">2022-02-02T16:48:59Z</dcterms:created>
  <dcterms:modified xsi:type="dcterms:W3CDTF">2022-02-02T16:48:59Z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2022-02-02T00:00:00Z</vt:filetime>
  </property>
</Properties>
</file>