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6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CF64B21-46B7-4411-8C30-56015058E31F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BD90F41-BEBF-46C6-A219-652DC53D2D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372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4B21-46B7-4411-8C30-56015058E31F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0F41-BEBF-46C6-A219-652DC53D2D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60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4B21-46B7-4411-8C30-56015058E31F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0F41-BEBF-46C6-A219-652DC53D2D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749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4B21-46B7-4411-8C30-56015058E31F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0F41-BEBF-46C6-A219-652DC53D2D2C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1657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4B21-46B7-4411-8C30-56015058E31F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0F41-BEBF-46C6-A219-652DC53D2D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679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4B21-46B7-4411-8C30-56015058E31F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0F41-BEBF-46C6-A219-652DC53D2D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8211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4B21-46B7-4411-8C30-56015058E31F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0F41-BEBF-46C6-A219-652DC53D2D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565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4B21-46B7-4411-8C30-56015058E31F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0F41-BEBF-46C6-A219-652DC53D2D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471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4B21-46B7-4411-8C30-56015058E31F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0F41-BEBF-46C6-A219-652DC53D2D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53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4B21-46B7-4411-8C30-56015058E31F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0F41-BEBF-46C6-A219-652DC53D2D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25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4B21-46B7-4411-8C30-56015058E31F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0F41-BEBF-46C6-A219-652DC53D2D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06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4B21-46B7-4411-8C30-56015058E31F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0F41-BEBF-46C6-A219-652DC53D2D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1144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4B21-46B7-4411-8C30-56015058E31F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0F41-BEBF-46C6-A219-652DC53D2D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3591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4B21-46B7-4411-8C30-56015058E31F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0F41-BEBF-46C6-A219-652DC53D2D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14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4B21-46B7-4411-8C30-56015058E31F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0F41-BEBF-46C6-A219-652DC53D2D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5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4B21-46B7-4411-8C30-56015058E31F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0F41-BEBF-46C6-A219-652DC53D2D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01633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4B21-46B7-4411-8C30-56015058E31F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0F41-BEBF-46C6-A219-652DC53D2D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203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64B21-46B7-4411-8C30-56015058E31F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90F41-BEBF-46C6-A219-652DC53D2D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838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Science </a:t>
            </a:r>
            <a:r>
              <a:rPr lang="pt-BR" dirty="0" err="1" smtClean="0"/>
              <a:t>Challenge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6612" y="3491760"/>
            <a:ext cx="10515600" cy="760821"/>
          </a:xfrm>
        </p:spPr>
        <p:txBody>
          <a:bodyPr/>
          <a:lstStyle/>
          <a:p>
            <a:r>
              <a:rPr lang="pt-BR" dirty="0" smtClean="0"/>
              <a:t>Metodologia empregada no projeto</a:t>
            </a:r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214258" y="5936070"/>
            <a:ext cx="768531" cy="7608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/>
              <a:t>Maio 2018</a:t>
            </a: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836612" y="2569092"/>
            <a:ext cx="10515600" cy="760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Desenvolvido por </a:t>
            </a:r>
            <a:r>
              <a:rPr lang="pt-BR" dirty="0" err="1" smtClean="0"/>
              <a:t>Lorant</a:t>
            </a:r>
            <a:r>
              <a:rPr lang="pt-BR" dirty="0" smtClean="0"/>
              <a:t> </a:t>
            </a:r>
            <a:r>
              <a:rPr lang="pt-BR" dirty="0" smtClean="0"/>
              <a:t>Romano.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093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Processo Alternativo 3">
            <a:extLst>
              <a:ext uri="{FF2B5EF4-FFF2-40B4-BE49-F238E27FC236}">
                <a16:creationId xmlns:a16="http://schemas.microsoft.com/office/drawing/2014/main" id="{C0A6FDFD-8581-4A7B-B8D0-62DFF86F81C7}"/>
              </a:ext>
            </a:extLst>
          </p:cNvPr>
          <p:cNvSpPr/>
          <p:nvPr/>
        </p:nvSpPr>
        <p:spPr>
          <a:xfrm>
            <a:off x="4651513" y="265041"/>
            <a:ext cx="1914942" cy="76862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Data Science </a:t>
            </a:r>
            <a:r>
              <a:rPr lang="pt-BR" dirty="0" err="1"/>
              <a:t>Challenge</a:t>
            </a:r>
            <a:endParaRPr lang="pt-BR" dirty="0"/>
          </a:p>
        </p:txBody>
      </p:sp>
      <p:sp>
        <p:nvSpPr>
          <p:cNvPr id="6" name="Fluxograma: Processo Alternativo 5">
            <a:extLst>
              <a:ext uri="{FF2B5EF4-FFF2-40B4-BE49-F238E27FC236}">
                <a16:creationId xmlns:a16="http://schemas.microsoft.com/office/drawing/2014/main" id="{93746BD8-9B81-4FD8-8AFC-A22217C5A2C1}"/>
              </a:ext>
            </a:extLst>
          </p:cNvPr>
          <p:cNvSpPr/>
          <p:nvPr/>
        </p:nvSpPr>
        <p:spPr>
          <a:xfrm>
            <a:off x="1495844" y="1399753"/>
            <a:ext cx="2123659" cy="6990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EDA</a:t>
            </a:r>
          </a:p>
          <a:p>
            <a:pPr algn="ctr"/>
            <a:r>
              <a:rPr lang="pt-BR" dirty="0"/>
              <a:t>(</a:t>
            </a:r>
            <a:r>
              <a:rPr lang="pt-BR" sz="1400" dirty="0" err="1"/>
              <a:t>Exploratory</a:t>
            </a:r>
            <a:r>
              <a:rPr lang="pt-BR" sz="1400" dirty="0"/>
              <a:t> Data </a:t>
            </a:r>
            <a:r>
              <a:rPr lang="pt-BR" sz="1400" dirty="0" err="1"/>
              <a:t>Analisys</a:t>
            </a:r>
            <a:r>
              <a:rPr lang="pt-BR" sz="1400" dirty="0"/>
              <a:t>)</a:t>
            </a:r>
            <a:endParaRPr lang="pt-BR" dirty="0"/>
          </a:p>
        </p:txBody>
      </p:sp>
      <p:sp>
        <p:nvSpPr>
          <p:cNvPr id="17" name="Fluxograma: Processo Alternativo 16">
            <a:extLst>
              <a:ext uri="{FF2B5EF4-FFF2-40B4-BE49-F238E27FC236}">
                <a16:creationId xmlns:a16="http://schemas.microsoft.com/office/drawing/2014/main" id="{2C8204D5-A93E-4A0D-84DE-FFD51A0BFD4F}"/>
              </a:ext>
            </a:extLst>
          </p:cNvPr>
          <p:cNvSpPr/>
          <p:nvPr/>
        </p:nvSpPr>
        <p:spPr>
          <a:xfrm>
            <a:off x="7825390" y="5788707"/>
            <a:ext cx="1921568" cy="64442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Avaliação</a:t>
            </a:r>
            <a:endParaRPr lang="pt-BR" dirty="0"/>
          </a:p>
        </p:txBody>
      </p:sp>
      <p:sp>
        <p:nvSpPr>
          <p:cNvPr id="19" name="Fluxograma: Processo Alternativo 18">
            <a:extLst>
              <a:ext uri="{FF2B5EF4-FFF2-40B4-BE49-F238E27FC236}">
                <a16:creationId xmlns:a16="http://schemas.microsoft.com/office/drawing/2014/main" id="{08357F83-07C5-4880-BAB7-3C7F265D1764}"/>
              </a:ext>
            </a:extLst>
          </p:cNvPr>
          <p:cNvSpPr/>
          <p:nvPr/>
        </p:nvSpPr>
        <p:spPr>
          <a:xfrm>
            <a:off x="4011277" y="5682714"/>
            <a:ext cx="2445854" cy="8564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DEPLOYMENT</a:t>
            </a:r>
          </a:p>
        </p:txBody>
      </p:sp>
      <p:sp>
        <p:nvSpPr>
          <p:cNvPr id="26" name="Fluxograma: Processo Alternativo 25">
            <a:extLst>
              <a:ext uri="{FF2B5EF4-FFF2-40B4-BE49-F238E27FC236}">
                <a16:creationId xmlns:a16="http://schemas.microsoft.com/office/drawing/2014/main" id="{CE322408-898D-4ECE-B869-86C753E800B2}"/>
              </a:ext>
            </a:extLst>
          </p:cNvPr>
          <p:cNvSpPr/>
          <p:nvPr/>
        </p:nvSpPr>
        <p:spPr>
          <a:xfrm>
            <a:off x="415075" y="4864360"/>
            <a:ext cx="1600186" cy="450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Correlation</a:t>
            </a:r>
            <a:endParaRPr lang="pt-BR" dirty="0"/>
          </a:p>
        </p:txBody>
      </p:sp>
      <p:sp>
        <p:nvSpPr>
          <p:cNvPr id="27" name="Fluxograma: Processo Alternativo 26">
            <a:extLst>
              <a:ext uri="{FF2B5EF4-FFF2-40B4-BE49-F238E27FC236}">
                <a16:creationId xmlns:a16="http://schemas.microsoft.com/office/drawing/2014/main" id="{4268A336-3EA0-405B-8F37-F84B5DCFE0A0}"/>
              </a:ext>
            </a:extLst>
          </p:cNvPr>
          <p:cNvSpPr/>
          <p:nvPr/>
        </p:nvSpPr>
        <p:spPr>
          <a:xfrm>
            <a:off x="7724344" y="1399753"/>
            <a:ext cx="2123659" cy="6990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Pré</a:t>
            </a:r>
            <a:r>
              <a:rPr lang="pt-BR" dirty="0"/>
              <a:t>-</a:t>
            </a:r>
            <a:r>
              <a:rPr lang="pt-BR" dirty="0" smtClean="0"/>
              <a:t>Processamento</a:t>
            </a:r>
            <a:endParaRPr lang="pt-BR" dirty="0"/>
          </a:p>
        </p:txBody>
      </p:sp>
      <p:sp>
        <p:nvSpPr>
          <p:cNvPr id="28" name="Fluxograma: Processo Alternativo 27">
            <a:extLst>
              <a:ext uri="{FF2B5EF4-FFF2-40B4-BE49-F238E27FC236}">
                <a16:creationId xmlns:a16="http://schemas.microsoft.com/office/drawing/2014/main" id="{944A1536-5E2D-4C08-A07B-88B5DA4C7167}"/>
              </a:ext>
            </a:extLst>
          </p:cNvPr>
          <p:cNvSpPr/>
          <p:nvPr/>
        </p:nvSpPr>
        <p:spPr>
          <a:xfrm>
            <a:off x="10633226" y="334624"/>
            <a:ext cx="1245692" cy="6990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Excluir</a:t>
            </a:r>
            <a:endParaRPr lang="pt-BR" dirty="0"/>
          </a:p>
        </p:txBody>
      </p:sp>
      <p:sp>
        <p:nvSpPr>
          <p:cNvPr id="29" name="Fluxograma: Processo Alternativo 28">
            <a:extLst>
              <a:ext uri="{FF2B5EF4-FFF2-40B4-BE49-F238E27FC236}">
                <a16:creationId xmlns:a16="http://schemas.microsoft.com/office/drawing/2014/main" id="{9D2AE6F2-AE55-4BB7-92E1-6C03E06953F9}"/>
              </a:ext>
            </a:extLst>
          </p:cNvPr>
          <p:cNvSpPr/>
          <p:nvPr/>
        </p:nvSpPr>
        <p:spPr>
          <a:xfrm>
            <a:off x="10641507" y="1399753"/>
            <a:ext cx="1321855" cy="6990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Preencher</a:t>
            </a:r>
            <a:endParaRPr lang="pt-BR" dirty="0"/>
          </a:p>
        </p:txBody>
      </p:sp>
      <p:sp>
        <p:nvSpPr>
          <p:cNvPr id="30" name="Fluxograma: Processo Alternativo 29">
            <a:extLst>
              <a:ext uri="{FF2B5EF4-FFF2-40B4-BE49-F238E27FC236}">
                <a16:creationId xmlns:a16="http://schemas.microsoft.com/office/drawing/2014/main" id="{3E721580-FDA3-47DB-A3E5-BD569AC68D36}"/>
              </a:ext>
            </a:extLst>
          </p:cNvPr>
          <p:cNvSpPr/>
          <p:nvPr/>
        </p:nvSpPr>
        <p:spPr>
          <a:xfrm>
            <a:off x="2853973" y="2499691"/>
            <a:ext cx="2123659" cy="6990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Analise </a:t>
            </a:r>
            <a:r>
              <a:rPr lang="pt-BR" dirty="0" err="1" smtClean="0"/>
              <a:t>Univariável</a:t>
            </a:r>
            <a:endParaRPr lang="pt-BR" dirty="0"/>
          </a:p>
        </p:txBody>
      </p:sp>
      <p:sp>
        <p:nvSpPr>
          <p:cNvPr id="31" name="Fluxograma: Processo Alternativo 30">
            <a:extLst>
              <a:ext uri="{FF2B5EF4-FFF2-40B4-BE49-F238E27FC236}">
                <a16:creationId xmlns:a16="http://schemas.microsoft.com/office/drawing/2014/main" id="{62F38DEF-16CF-4C8D-A786-387A4F357A16}"/>
              </a:ext>
            </a:extLst>
          </p:cNvPr>
          <p:cNvSpPr/>
          <p:nvPr/>
        </p:nvSpPr>
        <p:spPr>
          <a:xfrm>
            <a:off x="145772" y="2499691"/>
            <a:ext cx="2123659" cy="6990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Analise </a:t>
            </a:r>
            <a:r>
              <a:rPr lang="pt-BR" dirty="0" err="1" smtClean="0"/>
              <a:t>Multivariável</a:t>
            </a:r>
            <a:endParaRPr lang="pt-BR" dirty="0"/>
          </a:p>
        </p:txBody>
      </p:sp>
      <p:sp>
        <p:nvSpPr>
          <p:cNvPr id="32" name="Fluxograma: Processo Alternativo 31">
            <a:extLst>
              <a:ext uri="{FF2B5EF4-FFF2-40B4-BE49-F238E27FC236}">
                <a16:creationId xmlns:a16="http://schemas.microsoft.com/office/drawing/2014/main" id="{9F762750-B4F6-4515-AF0C-24E1786DC2B1}"/>
              </a:ext>
            </a:extLst>
          </p:cNvPr>
          <p:cNvSpPr/>
          <p:nvPr/>
        </p:nvSpPr>
        <p:spPr>
          <a:xfrm>
            <a:off x="145772" y="3606251"/>
            <a:ext cx="906113" cy="6990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Pos</a:t>
            </a:r>
            <a:endParaRPr lang="pt-BR" dirty="0"/>
          </a:p>
        </p:txBody>
      </p:sp>
      <p:sp>
        <p:nvSpPr>
          <p:cNvPr id="33" name="Fluxograma: Processo Alternativo 32">
            <a:extLst>
              <a:ext uri="{FF2B5EF4-FFF2-40B4-BE49-F238E27FC236}">
                <a16:creationId xmlns:a16="http://schemas.microsoft.com/office/drawing/2014/main" id="{B2C44067-0713-4668-93ED-13BB30F028E7}"/>
              </a:ext>
            </a:extLst>
          </p:cNvPr>
          <p:cNvSpPr/>
          <p:nvPr/>
        </p:nvSpPr>
        <p:spPr>
          <a:xfrm>
            <a:off x="1363318" y="3606251"/>
            <a:ext cx="1023489" cy="6990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Graph</a:t>
            </a:r>
            <a:endParaRPr lang="pt-BR" dirty="0"/>
          </a:p>
        </p:txBody>
      </p:sp>
      <p:sp>
        <p:nvSpPr>
          <p:cNvPr id="34" name="Fluxograma: Processo Alternativo 33">
            <a:extLst>
              <a:ext uri="{FF2B5EF4-FFF2-40B4-BE49-F238E27FC236}">
                <a16:creationId xmlns:a16="http://schemas.microsoft.com/office/drawing/2014/main" id="{406964D2-6B64-4879-B2B9-506EA24EACF3}"/>
              </a:ext>
            </a:extLst>
          </p:cNvPr>
          <p:cNvSpPr/>
          <p:nvPr/>
        </p:nvSpPr>
        <p:spPr>
          <a:xfrm>
            <a:off x="2717945" y="3606251"/>
            <a:ext cx="906113" cy="6990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Pos</a:t>
            </a:r>
            <a:endParaRPr lang="pt-BR" dirty="0"/>
          </a:p>
        </p:txBody>
      </p:sp>
      <p:sp>
        <p:nvSpPr>
          <p:cNvPr id="35" name="Fluxograma: Processo Alternativo 34">
            <a:extLst>
              <a:ext uri="{FF2B5EF4-FFF2-40B4-BE49-F238E27FC236}">
                <a16:creationId xmlns:a16="http://schemas.microsoft.com/office/drawing/2014/main" id="{267B0794-0B86-42F8-BA66-CB32180319CC}"/>
              </a:ext>
            </a:extLst>
          </p:cNvPr>
          <p:cNvSpPr/>
          <p:nvPr/>
        </p:nvSpPr>
        <p:spPr>
          <a:xfrm>
            <a:off x="4185734" y="3611584"/>
            <a:ext cx="1010508" cy="6990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Graph</a:t>
            </a:r>
            <a:endParaRPr lang="pt-BR" dirty="0"/>
          </a:p>
        </p:txBody>
      </p:sp>
      <p:sp>
        <p:nvSpPr>
          <p:cNvPr id="36" name="Fluxograma: Processo Alternativo 35">
            <a:extLst>
              <a:ext uri="{FF2B5EF4-FFF2-40B4-BE49-F238E27FC236}">
                <a16:creationId xmlns:a16="http://schemas.microsoft.com/office/drawing/2014/main" id="{A6630FDC-E587-4AEB-AE5B-30F94AB271D9}"/>
              </a:ext>
            </a:extLst>
          </p:cNvPr>
          <p:cNvSpPr/>
          <p:nvPr/>
        </p:nvSpPr>
        <p:spPr>
          <a:xfrm>
            <a:off x="7724344" y="3054580"/>
            <a:ext cx="2123659" cy="6990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Modelo</a:t>
            </a:r>
            <a:endParaRPr lang="pt-BR" dirty="0"/>
          </a:p>
        </p:txBody>
      </p:sp>
      <p:sp>
        <p:nvSpPr>
          <p:cNvPr id="37" name="Fluxograma: Processo Alternativo 36">
            <a:extLst>
              <a:ext uri="{FF2B5EF4-FFF2-40B4-BE49-F238E27FC236}">
                <a16:creationId xmlns:a16="http://schemas.microsoft.com/office/drawing/2014/main" id="{1A2B4A03-7281-4219-B459-66E3F8552774}"/>
              </a:ext>
            </a:extLst>
          </p:cNvPr>
          <p:cNvSpPr/>
          <p:nvPr/>
        </p:nvSpPr>
        <p:spPr>
          <a:xfrm>
            <a:off x="5347263" y="4390602"/>
            <a:ext cx="1258949" cy="6990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Regressão</a:t>
            </a:r>
            <a:endParaRPr lang="pt-BR" dirty="0"/>
          </a:p>
        </p:txBody>
      </p:sp>
      <p:sp>
        <p:nvSpPr>
          <p:cNvPr id="40" name="Fluxograma: Processo Alternativo 39">
            <a:extLst>
              <a:ext uri="{FF2B5EF4-FFF2-40B4-BE49-F238E27FC236}">
                <a16:creationId xmlns:a16="http://schemas.microsoft.com/office/drawing/2014/main" id="{7E7D4172-F35B-4404-80A0-14D796052AFD}"/>
              </a:ext>
            </a:extLst>
          </p:cNvPr>
          <p:cNvSpPr/>
          <p:nvPr/>
        </p:nvSpPr>
        <p:spPr>
          <a:xfrm>
            <a:off x="6751982" y="4403061"/>
            <a:ext cx="1258949" cy="6990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KNN</a:t>
            </a:r>
            <a:endParaRPr lang="pt-BR" dirty="0"/>
          </a:p>
        </p:txBody>
      </p:sp>
      <p:sp>
        <p:nvSpPr>
          <p:cNvPr id="41" name="Fluxograma: Processo Alternativo 40">
            <a:extLst>
              <a:ext uri="{FF2B5EF4-FFF2-40B4-BE49-F238E27FC236}">
                <a16:creationId xmlns:a16="http://schemas.microsoft.com/office/drawing/2014/main" id="{035BE43B-1CC3-4366-AE4B-DE55E7C1E6C7}"/>
              </a:ext>
            </a:extLst>
          </p:cNvPr>
          <p:cNvSpPr/>
          <p:nvPr/>
        </p:nvSpPr>
        <p:spPr>
          <a:xfrm>
            <a:off x="8161464" y="4390602"/>
            <a:ext cx="1258949" cy="6990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Arvore de Decisão</a:t>
            </a:r>
            <a:endParaRPr lang="pt-BR" dirty="0"/>
          </a:p>
        </p:txBody>
      </p:sp>
      <p:sp>
        <p:nvSpPr>
          <p:cNvPr id="42" name="Fluxograma: Processo Alternativo 41">
            <a:extLst>
              <a:ext uri="{FF2B5EF4-FFF2-40B4-BE49-F238E27FC236}">
                <a16:creationId xmlns:a16="http://schemas.microsoft.com/office/drawing/2014/main" id="{53F15C7E-679D-4B5F-B150-0DB9F1B7182B}"/>
              </a:ext>
            </a:extLst>
          </p:cNvPr>
          <p:cNvSpPr/>
          <p:nvPr/>
        </p:nvSpPr>
        <p:spPr>
          <a:xfrm>
            <a:off x="9506798" y="4390602"/>
            <a:ext cx="1258949" cy="6990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Random</a:t>
            </a:r>
            <a:r>
              <a:rPr lang="pt-BR" dirty="0" smtClean="0"/>
              <a:t> Forest</a:t>
            </a:r>
            <a:endParaRPr lang="pt-BR" dirty="0"/>
          </a:p>
        </p:txBody>
      </p:sp>
      <p:sp>
        <p:nvSpPr>
          <p:cNvPr id="43" name="Fluxograma: Processo Alternativo 42">
            <a:extLst>
              <a:ext uri="{FF2B5EF4-FFF2-40B4-BE49-F238E27FC236}">
                <a16:creationId xmlns:a16="http://schemas.microsoft.com/office/drawing/2014/main" id="{56224D3F-0568-4935-929A-7899B45792E3}"/>
              </a:ext>
            </a:extLst>
          </p:cNvPr>
          <p:cNvSpPr/>
          <p:nvPr/>
        </p:nvSpPr>
        <p:spPr>
          <a:xfrm>
            <a:off x="10856895" y="4390602"/>
            <a:ext cx="1258949" cy="6990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GBC</a:t>
            </a:r>
            <a:endParaRPr lang="pt-BR" dirty="0"/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52716C16-E7DC-4CEE-8A97-757554DBD32D}"/>
              </a:ext>
            </a:extLst>
          </p:cNvPr>
          <p:cNvCxnSpPr>
            <a:stCxn id="4" idx="2"/>
          </p:cNvCxnSpPr>
          <p:nvPr/>
        </p:nvCxnSpPr>
        <p:spPr>
          <a:xfrm>
            <a:off x="5608984" y="1033670"/>
            <a:ext cx="0" cy="715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5F56B958-4E75-47E8-8B70-CA862C3AE32D}"/>
              </a:ext>
            </a:extLst>
          </p:cNvPr>
          <p:cNvCxnSpPr>
            <a:endCxn id="6" idx="3"/>
          </p:cNvCxnSpPr>
          <p:nvPr/>
        </p:nvCxnSpPr>
        <p:spPr>
          <a:xfrm flipH="1">
            <a:off x="3619503" y="1749276"/>
            <a:ext cx="1989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18E78581-7682-456B-98C2-3BE2BE7C43CF}"/>
              </a:ext>
            </a:extLst>
          </p:cNvPr>
          <p:cNvCxnSpPr>
            <a:endCxn id="27" idx="1"/>
          </p:cNvCxnSpPr>
          <p:nvPr/>
        </p:nvCxnSpPr>
        <p:spPr>
          <a:xfrm>
            <a:off x="5608984" y="1749276"/>
            <a:ext cx="2115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7F60F125-0969-4E06-810D-7DC087DF52D4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557673" y="2098799"/>
            <a:ext cx="1" cy="750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1D150C65-D38B-4F01-AC06-E0D20645DC07}"/>
              </a:ext>
            </a:extLst>
          </p:cNvPr>
          <p:cNvCxnSpPr>
            <a:endCxn id="30" idx="1"/>
          </p:cNvCxnSpPr>
          <p:nvPr/>
        </p:nvCxnSpPr>
        <p:spPr>
          <a:xfrm>
            <a:off x="2486228" y="2849214"/>
            <a:ext cx="367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14DF505A-13C8-49F2-A416-2FC3B21DBE44}"/>
              </a:ext>
            </a:extLst>
          </p:cNvPr>
          <p:cNvCxnSpPr>
            <a:cxnSpLocks/>
            <a:endCxn id="31" idx="3"/>
          </p:cNvCxnSpPr>
          <p:nvPr/>
        </p:nvCxnSpPr>
        <p:spPr>
          <a:xfrm flipH="1">
            <a:off x="2269431" y="2849214"/>
            <a:ext cx="288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9E6DBAD3-D9C5-44F3-BFCF-60D8A00E1D68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1207602" y="3198737"/>
            <a:ext cx="7566" cy="75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EA718CA6-2D14-4C0C-9781-A508C27BF305}"/>
              </a:ext>
            </a:extLst>
          </p:cNvPr>
          <p:cNvCxnSpPr>
            <a:stCxn id="30" idx="2"/>
          </p:cNvCxnSpPr>
          <p:nvPr/>
        </p:nvCxnSpPr>
        <p:spPr>
          <a:xfrm flipH="1">
            <a:off x="3915188" y="3198737"/>
            <a:ext cx="615" cy="75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839463E0-0BBA-4752-923D-490B0617B6EF}"/>
              </a:ext>
            </a:extLst>
          </p:cNvPr>
          <p:cNvCxnSpPr>
            <a:endCxn id="35" idx="1"/>
          </p:cNvCxnSpPr>
          <p:nvPr/>
        </p:nvCxnSpPr>
        <p:spPr>
          <a:xfrm>
            <a:off x="3915188" y="3955774"/>
            <a:ext cx="270546" cy="5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0B7FEFD1-B66D-4D32-8402-B3B2CF8FF79C}"/>
              </a:ext>
            </a:extLst>
          </p:cNvPr>
          <p:cNvCxnSpPr>
            <a:endCxn id="34" idx="3"/>
          </p:cNvCxnSpPr>
          <p:nvPr/>
        </p:nvCxnSpPr>
        <p:spPr>
          <a:xfrm flipH="1">
            <a:off x="3624058" y="3955774"/>
            <a:ext cx="291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BF9939B8-E125-4A7C-8752-CB13F5ED3C7A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207601" y="3955774"/>
            <a:ext cx="155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>
            <a:extLst>
              <a:ext uri="{FF2B5EF4-FFF2-40B4-BE49-F238E27FC236}">
                <a16:creationId xmlns:a16="http://schemas.microsoft.com/office/drawing/2014/main" id="{56028579-DE72-49DD-91E5-886158F9E1FD}"/>
              </a:ext>
            </a:extLst>
          </p:cNvPr>
          <p:cNvCxnSpPr>
            <a:cxnSpLocks/>
            <a:endCxn id="32" idx="3"/>
          </p:cNvCxnSpPr>
          <p:nvPr/>
        </p:nvCxnSpPr>
        <p:spPr>
          <a:xfrm flipH="1">
            <a:off x="1051885" y="3955774"/>
            <a:ext cx="163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>
            <a:extLst>
              <a:ext uri="{FF2B5EF4-FFF2-40B4-BE49-F238E27FC236}">
                <a16:creationId xmlns:a16="http://schemas.microsoft.com/office/drawing/2014/main" id="{30C23DBE-8C04-4A71-B187-464354B5E205}"/>
              </a:ext>
            </a:extLst>
          </p:cNvPr>
          <p:cNvCxnSpPr>
            <a:cxnSpLocks/>
            <a:stCxn id="32" idx="2"/>
            <a:endCxn id="26" idx="0"/>
          </p:cNvCxnSpPr>
          <p:nvPr/>
        </p:nvCxnSpPr>
        <p:spPr>
          <a:xfrm>
            <a:off x="598829" y="4305297"/>
            <a:ext cx="616339" cy="559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A5514FFB-5DA8-4A7B-9E4F-755674C601DB}"/>
              </a:ext>
            </a:extLst>
          </p:cNvPr>
          <p:cNvCxnSpPr>
            <a:stCxn id="33" idx="2"/>
            <a:endCxn id="26" idx="0"/>
          </p:cNvCxnSpPr>
          <p:nvPr/>
        </p:nvCxnSpPr>
        <p:spPr>
          <a:xfrm flipH="1">
            <a:off x="1215168" y="4305297"/>
            <a:ext cx="659895" cy="559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A1C1B965-0A33-49AE-A516-3F810B20F27A}"/>
              </a:ext>
            </a:extLst>
          </p:cNvPr>
          <p:cNvCxnSpPr>
            <a:stCxn id="27" idx="3"/>
            <a:endCxn id="29" idx="1"/>
          </p:cNvCxnSpPr>
          <p:nvPr/>
        </p:nvCxnSpPr>
        <p:spPr>
          <a:xfrm>
            <a:off x="9848003" y="1749276"/>
            <a:ext cx="793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: Angulado 87">
            <a:extLst>
              <a:ext uri="{FF2B5EF4-FFF2-40B4-BE49-F238E27FC236}">
                <a16:creationId xmlns:a16="http://schemas.microsoft.com/office/drawing/2014/main" id="{7D618325-9FE3-4E66-9DEF-418811F2D697}"/>
              </a:ext>
            </a:extLst>
          </p:cNvPr>
          <p:cNvCxnSpPr>
            <a:endCxn id="28" idx="1"/>
          </p:cNvCxnSpPr>
          <p:nvPr/>
        </p:nvCxnSpPr>
        <p:spPr>
          <a:xfrm rot="5400000" flipH="1" flipV="1">
            <a:off x="9906426" y="1022477"/>
            <a:ext cx="1065129" cy="3884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id="{37C3EC83-6528-451E-800E-F2EA8199666D}"/>
              </a:ext>
            </a:extLst>
          </p:cNvPr>
          <p:cNvCxnSpPr>
            <a:stCxn id="27" idx="2"/>
            <a:endCxn id="36" idx="0"/>
          </p:cNvCxnSpPr>
          <p:nvPr/>
        </p:nvCxnSpPr>
        <p:spPr>
          <a:xfrm>
            <a:off x="8786174" y="2098799"/>
            <a:ext cx="0" cy="955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BB0D2141-D77C-4E61-83A6-F3BEF61719A9}"/>
              </a:ext>
            </a:extLst>
          </p:cNvPr>
          <p:cNvCxnSpPr>
            <a:stCxn id="36" idx="2"/>
          </p:cNvCxnSpPr>
          <p:nvPr/>
        </p:nvCxnSpPr>
        <p:spPr>
          <a:xfrm flipH="1">
            <a:off x="8786173" y="3753626"/>
            <a:ext cx="1" cy="202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7AFC9B23-A112-4CD8-999D-E6B20693389A}"/>
              </a:ext>
            </a:extLst>
          </p:cNvPr>
          <p:cNvCxnSpPr/>
          <p:nvPr/>
        </p:nvCxnSpPr>
        <p:spPr>
          <a:xfrm flipH="1">
            <a:off x="5976737" y="3960537"/>
            <a:ext cx="28094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6330B311-E150-4531-A842-DCD0514B9A06}"/>
              </a:ext>
            </a:extLst>
          </p:cNvPr>
          <p:cNvCxnSpPr>
            <a:cxnSpLocks/>
          </p:cNvCxnSpPr>
          <p:nvPr/>
        </p:nvCxnSpPr>
        <p:spPr>
          <a:xfrm flipV="1">
            <a:off x="8786173" y="3957872"/>
            <a:ext cx="2700196" cy="2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>
            <a:extLst>
              <a:ext uri="{FF2B5EF4-FFF2-40B4-BE49-F238E27FC236}">
                <a16:creationId xmlns:a16="http://schemas.microsoft.com/office/drawing/2014/main" id="{0967046A-C9F9-4145-A26E-F5956FA1AC85}"/>
              </a:ext>
            </a:extLst>
          </p:cNvPr>
          <p:cNvCxnSpPr>
            <a:endCxn id="37" idx="0"/>
          </p:cNvCxnSpPr>
          <p:nvPr/>
        </p:nvCxnSpPr>
        <p:spPr>
          <a:xfrm>
            <a:off x="5976737" y="3955774"/>
            <a:ext cx="1" cy="434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7C88887E-3D5E-42A7-99CF-BDDDDAD9F670}"/>
              </a:ext>
            </a:extLst>
          </p:cNvPr>
          <p:cNvCxnSpPr>
            <a:cxnSpLocks/>
          </p:cNvCxnSpPr>
          <p:nvPr/>
        </p:nvCxnSpPr>
        <p:spPr>
          <a:xfrm>
            <a:off x="7381457" y="3957872"/>
            <a:ext cx="0" cy="449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to 102">
            <a:extLst>
              <a:ext uri="{FF2B5EF4-FFF2-40B4-BE49-F238E27FC236}">
                <a16:creationId xmlns:a16="http://schemas.microsoft.com/office/drawing/2014/main" id="{61B0BD38-C850-4D82-AC83-A4DA09C84E39}"/>
              </a:ext>
            </a:extLst>
          </p:cNvPr>
          <p:cNvCxnSpPr>
            <a:endCxn id="41" idx="0"/>
          </p:cNvCxnSpPr>
          <p:nvPr/>
        </p:nvCxnSpPr>
        <p:spPr>
          <a:xfrm>
            <a:off x="8785816" y="3958440"/>
            <a:ext cx="5123" cy="432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>
            <a:extLst>
              <a:ext uri="{FF2B5EF4-FFF2-40B4-BE49-F238E27FC236}">
                <a16:creationId xmlns:a16="http://schemas.microsoft.com/office/drawing/2014/main" id="{E2DE3B72-E96B-454A-9E63-E58FF4163D84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10125861" y="3958440"/>
            <a:ext cx="10412" cy="432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>
            <a:extLst>
              <a:ext uri="{FF2B5EF4-FFF2-40B4-BE49-F238E27FC236}">
                <a16:creationId xmlns:a16="http://schemas.microsoft.com/office/drawing/2014/main" id="{5C0238CA-E249-45E9-BBFD-D987EF3EC543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11475958" y="3953109"/>
            <a:ext cx="10412" cy="437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de Seta Reta 110">
            <a:extLst>
              <a:ext uri="{FF2B5EF4-FFF2-40B4-BE49-F238E27FC236}">
                <a16:creationId xmlns:a16="http://schemas.microsoft.com/office/drawing/2014/main" id="{C8173558-6D2B-4BAB-8461-47CAC8642B44}"/>
              </a:ext>
            </a:extLst>
          </p:cNvPr>
          <p:cNvCxnSpPr>
            <a:stCxn id="40" idx="2"/>
            <a:endCxn id="17" idx="0"/>
          </p:cNvCxnSpPr>
          <p:nvPr/>
        </p:nvCxnSpPr>
        <p:spPr>
          <a:xfrm>
            <a:off x="7381457" y="5102107"/>
            <a:ext cx="1404717" cy="68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de Seta Reta 112">
            <a:extLst>
              <a:ext uri="{FF2B5EF4-FFF2-40B4-BE49-F238E27FC236}">
                <a16:creationId xmlns:a16="http://schemas.microsoft.com/office/drawing/2014/main" id="{910E8780-39AA-4431-9DBD-8CBC3C32ABFC}"/>
              </a:ext>
            </a:extLst>
          </p:cNvPr>
          <p:cNvCxnSpPr>
            <a:stCxn id="41" idx="2"/>
            <a:endCxn id="17" idx="0"/>
          </p:cNvCxnSpPr>
          <p:nvPr/>
        </p:nvCxnSpPr>
        <p:spPr>
          <a:xfrm flipH="1">
            <a:off x="8786174" y="5089648"/>
            <a:ext cx="4765" cy="699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de Seta Reta 114">
            <a:extLst>
              <a:ext uri="{FF2B5EF4-FFF2-40B4-BE49-F238E27FC236}">
                <a16:creationId xmlns:a16="http://schemas.microsoft.com/office/drawing/2014/main" id="{61A2B604-5A21-4D73-9960-C6602AE59E83}"/>
              </a:ext>
            </a:extLst>
          </p:cNvPr>
          <p:cNvCxnSpPr>
            <a:stCxn id="42" idx="2"/>
            <a:endCxn id="17" idx="0"/>
          </p:cNvCxnSpPr>
          <p:nvPr/>
        </p:nvCxnSpPr>
        <p:spPr>
          <a:xfrm flipH="1">
            <a:off x="8786174" y="5089648"/>
            <a:ext cx="1350099" cy="699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de Seta Reta 116">
            <a:extLst>
              <a:ext uri="{FF2B5EF4-FFF2-40B4-BE49-F238E27FC236}">
                <a16:creationId xmlns:a16="http://schemas.microsoft.com/office/drawing/2014/main" id="{47710A9D-EBDB-4213-916A-68B5F1A0D329}"/>
              </a:ext>
            </a:extLst>
          </p:cNvPr>
          <p:cNvCxnSpPr>
            <a:stCxn id="43" idx="2"/>
            <a:endCxn id="17" idx="0"/>
          </p:cNvCxnSpPr>
          <p:nvPr/>
        </p:nvCxnSpPr>
        <p:spPr>
          <a:xfrm flipH="1">
            <a:off x="8786174" y="5089648"/>
            <a:ext cx="2700196" cy="699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de Seta Reta 118">
            <a:extLst>
              <a:ext uri="{FF2B5EF4-FFF2-40B4-BE49-F238E27FC236}">
                <a16:creationId xmlns:a16="http://schemas.microsoft.com/office/drawing/2014/main" id="{F9DA2D92-F935-4A59-8A4A-8413A085D192}"/>
              </a:ext>
            </a:extLst>
          </p:cNvPr>
          <p:cNvCxnSpPr>
            <a:stCxn id="37" idx="2"/>
            <a:endCxn id="17" idx="0"/>
          </p:cNvCxnSpPr>
          <p:nvPr/>
        </p:nvCxnSpPr>
        <p:spPr>
          <a:xfrm>
            <a:off x="5976738" y="5089648"/>
            <a:ext cx="2809436" cy="699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de Seta Reta 120">
            <a:extLst>
              <a:ext uri="{FF2B5EF4-FFF2-40B4-BE49-F238E27FC236}">
                <a16:creationId xmlns:a16="http://schemas.microsoft.com/office/drawing/2014/main" id="{018FFB8C-5079-4634-B336-4E07F79C2A0C}"/>
              </a:ext>
            </a:extLst>
          </p:cNvPr>
          <p:cNvCxnSpPr>
            <a:stCxn id="17" idx="1"/>
            <a:endCxn id="19" idx="3"/>
          </p:cNvCxnSpPr>
          <p:nvPr/>
        </p:nvCxnSpPr>
        <p:spPr>
          <a:xfrm flipH="1">
            <a:off x="6457131" y="6110921"/>
            <a:ext cx="13682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21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Algoritmo Escolhido:</a:t>
            </a:r>
            <a:br>
              <a:rPr lang="pt-BR" dirty="0" smtClean="0"/>
            </a:br>
            <a:r>
              <a:rPr lang="pt-BR" dirty="0" err="1" smtClean="0"/>
              <a:t>Gradient</a:t>
            </a:r>
            <a:r>
              <a:rPr lang="pt-BR" dirty="0" smtClean="0"/>
              <a:t> </a:t>
            </a:r>
            <a:r>
              <a:rPr lang="pt-BR" dirty="0" err="1" smtClean="0"/>
              <a:t>boosting</a:t>
            </a:r>
            <a:r>
              <a:rPr lang="pt-BR" dirty="0" smtClean="0"/>
              <a:t> </a:t>
            </a:r>
            <a:r>
              <a:rPr lang="pt-BR" dirty="0" err="1" smtClean="0"/>
              <a:t>classificator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err="1" smtClean="0"/>
              <a:t>Gradient</a:t>
            </a:r>
            <a:r>
              <a:rPr lang="pt-BR" dirty="0" smtClean="0"/>
              <a:t> </a:t>
            </a:r>
            <a:r>
              <a:rPr lang="pt-BR" dirty="0" err="1" smtClean="0"/>
              <a:t>Boosting</a:t>
            </a:r>
            <a:endParaRPr lang="pt-BR" dirty="0" smtClean="0"/>
          </a:p>
          <a:p>
            <a:r>
              <a:rPr lang="pt-BR" dirty="0" smtClean="0"/>
              <a:t>Os algoritmos </a:t>
            </a:r>
            <a:r>
              <a:rPr lang="pt-BR" dirty="0" err="1" smtClean="0"/>
              <a:t>Gradient</a:t>
            </a:r>
            <a:r>
              <a:rPr lang="pt-BR" dirty="0" smtClean="0"/>
              <a:t> </a:t>
            </a:r>
            <a:r>
              <a:rPr lang="pt-BR" dirty="0" err="1" smtClean="0"/>
              <a:t>boosting</a:t>
            </a:r>
            <a:r>
              <a:rPr lang="pt-BR" dirty="0" smtClean="0"/>
              <a:t> são uma </a:t>
            </a:r>
            <a:r>
              <a:rPr lang="pt-BR" dirty="0" err="1" smtClean="0"/>
              <a:t>familia</a:t>
            </a:r>
            <a:r>
              <a:rPr lang="pt-BR" dirty="0" smtClean="0"/>
              <a:t> de ponderosas técnicas no campo de </a:t>
            </a:r>
            <a:r>
              <a:rPr lang="pt-BR" dirty="0" err="1" smtClean="0"/>
              <a:t>Machine</a:t>
            </a:r>
            <a:r>
              <a:rPr lang="pt-BR" dirty="0" smtClean="0"/>
              <a:t> Learning.</a:t>
            </a:r>
          </a:p>
          <a:p>
            <a:r>
              <a:rPr lang="pt-BR" dirty="0" smtClean="0"/>
              <a:t>O algoritmo foi escolhido por apresentar um considerável sucesso em vários tipos de aplicações praticas. </a:t>
            </a:r>
          </a:p>
          <a:p>
            <a:r>
              <a:rPr lang="pt-BR" dirty="0" smtClean="0"/>
              <a:t>São altamente customizáveis para diversas necessidades como aprender através de diferentes funções de perda (</a:t>
            </a:r>
            <a:r>
              <a:rPr lang="pt-BR" dirty="0" err="1" smtClean="0"/>
              <a:t>Loss</a:t>
            </a:r>
            <a:r>
              <a:rPr lang="pt-BR" dirty="0" smtClean="0"/>
              <a:t> </a:t>
            </a:r>
            <a:r>
              <a:rPr lang="pt-BR" dirty="0" err="1" smtClean="0"/>
              <a:t>Function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21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Sugestões para um melhor modelo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Métodos de input de dados mais sofisticados</a:t>
            </a:r>
          </a:p>
          <a:p>
            <a:r>
              <a:rPr lang="pt-BR" dirty="0" smtClean="0"/>
              <a:t>Acesso a mais dados estruturados</a:t>
            </a:r>
          </a:p>
          <a:p>
            <a:r>
              <a:rPr lang="pt-BR" dirty="0" smtClean="0"/>
              <a:t>Avaliação de mais modelos</a:t>
            </a:r>
          </a:p>
          <a:p>
            <a:r>
              <a:rPr lang="pt-BR" dirty="0" smtClean="0"/>
              <a:t>Target melhor balanceado</a:t>
            </a:r>
          </a:p>
          <a:p>
            <a:r>
              <a:rPr lang="pt-BR" dirty="0" smtClean="0"/>
              <a:t>Tempo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385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130</TotalTime>
  <Words>126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Circuito</vt:lpstr>
      <vt:lpstr>Data Science Challenge</vt:lpstr>
      <vt:lpstr>Apresentação do PowerPoint</vt:lpstr>
      <vt:lpstr>Algoritmo Escolhido: Gradient boosting classificator</vt:lpstr>
      <vt:lpstr>Sugestões para um melhor modelo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Lorant Romano</dc:creator>
  <cp:lastModifiedBy>Lorant Romano</cp:lastModifiedBy>
  <cp:revision>12</cp:revision>
  <dcterms:created xsi:type="dcterms:W3CDTF">2018-05-24T17:40:36Z</dcterms:created>
  <dcterms:modified xsi:type="dcterms:W3CDTF">2018-11-29T01:50:35Z</dcterms:modified>
</cp:coreProperties>
</file>