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7dfcd3a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7dfcd3a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7dfcd3ad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7dfcd3a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7dfcd3a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7dfcd3a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7dfcd3a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7dfcd3a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7dfcd3a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7dfcd3a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7dfcd3a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7dfcd3a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7dfcd3a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7dfcd3a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7dfcd3ad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97dfcd3ad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U.S. Incarceration, Exoneration, and Politics by the Numbers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1099150" y="3818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examine prison statistics?</a:t>
            </a:r>
            <a:endParaRPr baseline="30000"/>
          </a:p>
        </p:txBody>
      </p:sp>
      <p:pic>
        <p:nvPicPr>
          <p:cNvPr id="134" name="Google Shape;134;p14"/>
          <p:cNvPicPr preferRelativeResize="0"/>
          <p:nvPr/>
        </p:nvPicPr>
        <p:blipFill>
          <a:blip r:embed="rId3">
            <a:alphaModFix/>
          </a:blip>
          <a:stretch>
            <a:fillRect/>
          </a:stretch>
        </p:blipFill>
        <p:spPr>
          <a:xfrm>
            <a:off x="2478125" y="1115275"/>
            <a:ext cx="4747750" cy="356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408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Information Obscured, Data Wrangled</a:t>
            </a:r>
            <a:endParaRPr/>
          </a:p>
        </p:txBody>
      </p:sp>
      <p:sp>
        <p:nvSpPr>
          <p:cNvPr id="140" name="Google Shape;140;p15"/>
          <p:cNvSpPr txBox="1"/>
          <p:nvPr>
            <p:ph idx="1" type="body"/>
          </p:nvPr>
        </p:nvSpPr>
        <p:spPr>
          <a:xfrm>
            <a:off x="819150" y="1701975"/>
            <a:ext cx="75057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common problems include: </a:t>
            </a:r>
            <a:endParaRPr/>
          </a:p>
          <a:p>
            <a:pPr indent="-311150" lvl="0" marL="457200" rtl="0" algn="l">
              <a:spcBef>
                <a:spcPts val="1600"/>
              </a:spcBef>
              <a:spcAft>
                <a:spcPts val="0"/>
              </a:spcAft>
              <a:buSzPts val="1300"/>
              <a:buChar char="●"/>
            </a:pPr>
            <a:r>
              <a:rPr lang="en-GB"/>
              <a:t>Nonstandard terminology and labels </a:t>
            </a:r>
            <a:endParaRPr/>
          </a:p>
          <a:p>
            <a:pPr indent="-311150" lvl="0" marL="457200" rtl="0" algn="l">
              <a:spcBef>
                <a:spcPts val="0"/>
              </a:spcBef>
              <a:spcAft>
                <a:spcPts val="0"/>
              </a:spcAft>
              <a:buSzPts val="1300"/>
              <a:buChar char="●"/>
            </a:pPr>
            <a:r>
              <a:rPr lang="en-GB"/>
              <a:t>Differing methodologies and units of measurement </a:t>
            </a:r>
            <a:endParaRPr/>
          </a:p>
          <a:p>
            <a:pPr indent="-311150" lvl="0" marL="457200" rtl="0" algn="l">
              <a:spcBef>
                <a:spcPts val="0"/>
              </a:spcBef>
              <a:spcAft>
                <a:spcPts val="0"/>
              </a:spcAft>
              <a:buSzPts val="1300"/>
              <a:buChar char="●"/>
            </a:pPr>
            <a:r>
              <a:rPr lang="en-GB"/>
              <a:t>Disparate recording periods </a:t>
            </a:r>
            <a:endParaRPr/>
          </a:p>
          <a:p>
            <a:pPr indent="-311150" lvl="0" marL="457200" rtl="0" algn="l">
              <a:spcBef>
                <a:spcPts val="0"/>
              </a:spcBef>
              <a:spcAft>
                <a:spcPts val="0"/>
              </a:spcAft>
              <a:buSzPts val="1300"/>
              <a:buChar char="●"/>
            </a:pPr>
            <a:r>
              <a:rPr lang="en-GB"/>
              <a:t>Obfuscatory data retention (and non-retention) practices </a:t>
            </a:r>
            <a:endParaRPr/>
          </a:p>
          <a:p>
            <a:pPr indent="-311150" lvl="0" marL="457200" rtl="0" algn="l">
              <a:spcBef>
                <a:spcPts val="0"/>
              </a:spcBef>
              <a:spcAft>
                <a:spcPts val="0"/>
              </a:spcAft>
              <a:buSzPts val="1300"/>
              <a:buChar char="●"/>
            </a:pPr>
            <a:r>
              <a:rPr lang="en-GB"/>
              <a:t>Immense scope of the subject matter</a:t>
            </a:r>
            <a:endParaRPr/>
          </a:p>
          <a:p>
            <a:pPr indent="0" lvl="0" marL="0" rtl="0" algn="l">
              <a:spcBef>
                <a:spcPts val="1600"/>
              </a:spcBef>
              <a:spcAft>
                <a:spcPts val="1600"/>
              </a:spcAft>
              <a:buNone/>
            </a:pPr>
            <a:r>
              <a:rPr lang="en-GB"/>
              <a:t>We aggregated data from the Bureau of Justice Statistics, the ProPublica Congress API, and the National Institute of Justice research on exonerations for crimes to begin to explore some of the relationships between the data and the criminal justice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1: The mean prison population has increased from 2012 to 2016</a:t>
            </a:r>
            <a:endParaRPr/>
          </a:p>
        </p:txBody>
      </p:sp>
      <p:pic>
        <p:nvPicPr>
          <p:cNvPr id="146" name="Google Shape;146;p16"/>
          <p:cNvPicPr preferRelativeResize="0"/>
          <p:nvPr/>
        </p:nvPicPr>
        <p:blipFill>
          <a:blip r:embed="rId3">
            <a:alphaModFix/>
          </a:blip>
          <a:stretch>
            <a:fillRect/>
          </a:stretch>
        </p:blipFill>
        <p:spPr>
          <a:xfrm>
            <a:off x="2036463" y="1800200"/>
            <a:ext cx="6534325"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4835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2: The incarcerated population differs according to the state’s Senators’ party affiliation</a:t>
            </a:r>
            <a:endParaRPr/>
          </a:p>
        </p:txBody>
      </p:sp>
      <p:sp>
        <p:nvSpPr>
          <p:cNvPr id="152" name="Google Shape;152;p17"/>
          <p:cNvSpPr txBox="1"/>
          <p:nvPr>
            <p:ph idx="1" type="body"/>
          </p:nvPr>
        </p:nvSpPr>
        <p:spPr>
          <a:xfrm>
            <a:off x="819150" y="1990725"/>
            <a:ext cx="7505700" cy="25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Method</a:t>
            </a:r>
            <a:r>
              <a:rPr lang="en-GB"/>
              <a:t>: ANOVA </a:t>
            </a:r>
            <a:endParaRPr/>
          </a:p>
          <a:p>
            <a:pPr indent="0" lvl="0" marL="0" rtl="0" algn="l">
              <a:spcBef>
                <a:spcPts val="1600"/>
              </a:spcBef>
              <a:spcAft>
                <a:spcPts val="0"/>
              </a:spcAft>
              <a:buNone/>
            </a:pPr>
            <a:r>
              <a:rPr b="1" lang="en-GB"/>
              <a:t>Findings</a:t>
            </a:r>
            <a:r>
              <a:rPr lang="en-GB"/>
              <a:t>: For the 114th Congress, </a:t>
            </a:r>
            <a:endParaRPr/>
          </a:p>
          <a:p>
            <a:pPr indent="-311150" lvl="0" marL="457200" rtl="0" algn="l">
              <a:spcBef>
                <a:spcPts val="1600"/>
              </a:spcBef>
              <a:spcAft>
                <a:spcPts val="0"/>
              </a:spcAft>
              <a:buSzPts val="1300"/>
              <a:buChar char="●"/>
            </a:pPr>
            <a:r>
              <a:rPr lang="en-GB"/>
              <a:t>F value = 2.81 </a:t>
            </a:r>
            <a:endParaRPr/>
          </a:p>
          <a:p>
            <a:pPr indent="-311150" lvl="0" marL="457200" rtl="0" algn="l">
              <a:spcBef>
                <a:spcPts val="0"/>
              </a:spcBef>
              <a:spcAft>
                <a:spcPts val="0"/>
              </a:spcAft>
              <a:buSzPts val="1300"/>
              <a:buChar char="●"/>
            </a:pPr>
            <a:r>
              <a:rPr lang="en-GB"/>
              <a:t>p value = 0.07 </a:t>
            </a:r>
            <a:endParaRPr/>
          </a:p>
          <a:p>
            <a:pPr indent="0" lvl="0" marL="0" rtl="0" algn="l">
              <a:spcBef>
                <a:spcPts val="1600"/>
              </a:spcBef>
              <a:spcAft>
                <a:spcPts val="0"/>
              </a:spcAft>
              <a:buNone/>
            </a:pPr>
            <a:r>
              <a:rPr b="1" lang="en-GB"/>
              <a:t>Result</a:t>
            </a:r>
            <a:r>
              <a:rPr lang="en-GB"/>
              <a:t>: Cannot reject null hypothesis. Further data collection warranted to increase power of hypothesis test.</a:t>
            </a:r>
            <a:endParaRPr/>
          </a:p>
          <a:p>
            <a:pPr indent="-311150" lvl="0" marL="457200" rtl="0" algn="l">
              <a:spcBef>
                <a:spcPts val="1600"/>
              </a:spcBef>
              <a:spcAft>
                <a:spcPts val="0"/>
              </a:spcAft>
              <a:buSzPts val="1300"/>
              <a:buChar char="●"/>
            </a:pPr>
            <a:r>
              <a:rPr lang="en-GB"/>
              <a:t>Use both multiple Congresses and political valence (to increase observations and therefore power)</a:t>
            </a:r>
            <a:endParaRPr/>
          </a:p>
          <a:p>
            <a:pPr indent="-311150" lvl="0" marL="457200" rtl="0" algn="l">
              <a:spcBef>
                <a:spcPts val="0"/>
              </a:spcBef>
              <a:spcAft>
                <a:spcPts val="0"/>
              </a:spcAft>
              <a:buSzPts val="1300"/>
              <a:buChar char="●"/>
            </a:pPr>
            <a:r>
              <a:rPr lang="en-GB"/>
              <a:t>Repeated measures ANOVA (because prison population is expected to be similar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439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3: The exoneration rate for murder correlates with the rate of incarceration for murder</a:t>
            </a:r>
            <a:endParaRPr/>
          </a:p>
        </p:txBody>
      </p:sp>
      <p:pic>
        <p:nvPicPr>
          <p:cNvPr id="158" name="Google Shape;158;p18"/>
          <p:cNvPicPr preferRelativeResize="0"/>
          <p:nvPr/>
        </p:nvPicPr>
        <p:blipFill>
          <a:blip r:embed="rId3">
            <a:alphaModFix/>
          </a:blip>
          <a:stretch>
            <a:fillRect/>
          </a:stretch>
        </p:blipFill>
        <p:spPr>
          <a:xfrm>
            <a:off x="2645488" y="1833300"/>
            <a:ext cx="3853024" cy="303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56100" y="402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4: Eastern states have a lower rate of exonerations than Western states</a:t>
            </a:r>
            <a:endParaRPr/>
          </a:p>
        </p:txBody>
      </p:sp>
      <p:pic>
        <p:nvPicPr>
          <p:cNvPr id="164" name="Google Shape;164;p19"/>
          <p:cNvPicPr preferRelativeResize="0"/>
          <p:nvPr/>
        </p:nvPicPr>
        <p:blipFill>
          <a:blip r:embed="rId3">
            <a:alphaModFix/>
          </a:blip>
          <a:stretch>
            <a:fillRect/>
          </a:stretch>
        </p:blipFill>
        <p:spPr>
          <a:xfrm>
            <a:off x="2798050" y="1442700"/>
            <a:ext cx="3357899" cy="3418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0"/>
          <p:cNvPicPr preferRelativeResize="0"/>
          <p:nvPr/>
        </p:nvPicPr>
        <p:blipFill>
          <a:blip r:embed="rId3">
            <a:alphaModFix/>
          </a:blip>
          <a:stretch>
            <a:fillRect/>
          </a:stretch>
        </p:blipFill>
        <p:spPr>
          <a:xfrm>
            <a:off x="1892201" y="551762"/>
            <a:ext cx="5359575" cy="403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572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Takeaways</a:t>
            </a:r>
            <a:endParaRPr/>
          </a:p>
        </p:txBody>
      </p:sp>
      <p:sp>
        <p:nvSpPr>
          <p:cNvPr id="175" name="Google Shape;175;p21"/>
          <p:cNvSpPr txBox="1"/>
          <p:nvPr>
            <p:ph idx="1" type="body"/>
          </p:nvPr>
        </p:nvSpPr>
        <p:spPr>
          <a:xfrm>
            <a:off x="819150" y="15267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The data on incarcerated and supervised people are </a:t>
            </a:r>
            <a:r>
              <a:rPr b="1" lang="en-GB"/>
              <a:t>messy, widely-dispersed, inconsistent, </a:t>
            </a:r>
            <a:r>
              <a:rPr lang="en-GB"/>
              <a:t>and </a:t>
            </a:r>
            <a:r>
              <a:rPr b="1" lang="en-GB"/>
              <a:t>difficult</a:t>
            </a:r>
            <a:r>
              <a:rPr lang="en-GB"/>
              <a:t> to piece together -- whether unintentionally (e.g., because of the number of institutions involved in the multi-jurisdictional federal system) or by design.</a:t>
            </a:r>
            <a:endParaRPr/>
          </a:p>
          <a:p>
            <a:pPr indent="-311150" lvl="0" marL="457200" rtl="0" algn="l">
              <a:spcBef>
                <a:spcPts val="0"/>
              </a:spcBef>
              <a:spcAft>
                <a:spcPts val="0"/>
              </a:spcAft>
              <a:buSzPts val="1300"/>
              <a:buChar char="●"/>
            </a:pPr>
            <a:r>
              <a:rPr lang="en-GB"/>
              <a:t>The political leanings of a state’s most influential politicians warrants further investigation as a potential factor in the U.S.’s high rates of incarceration.</a:t>
            </a:r>
            <a:endParaRPr/>
          </a:p>
          <a:p>
            <a:pPr indent="-311150" lvl="0" marL="457200" rtl="0" algn="l">
              <a:spcBef>
                <a:spcPts val="0"/>
              </a:spcBef>
              <a:spcAft>
                <a:spcPts val="0"/>
              </a:spcAft>
              <a:buSzPts val="1300"/>
              <a:buChar char="●"/>
            </a:pPr>
            <a:r>
              <a:rPr lang="en-GB"/>
              <a:t>Crude measures of geography alone do not predict overall exoneration rates, which makes sense </a:t>
            </a:r>
            <a:r>
              <a:rPr i="1" lang="en-GB"/>
              <a:t>post hoc</a:t>
            </a:r>
            <a:r>
              <a:rPr lang="en-GB"/>
              <a:t> in that many different innocence commissions, governmental committees, and nongovernmental organizations have been formed in disparate jurisdictions to investigate wrongful conviction (probably more closely aligned with political will than with physical location). </a:t>
            </a:r>
            <a:r>
              <a:rPr b="1" lang="en-GB"/>
              <a:t>Doing one’s homework on domain knowledge really matters here.</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