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5" r:id="rId10"/>
    <p:sldId id="276" r:id="rId11"/>
    <p:sldId id="274" r:id="rId12"/>
    <p:sldId id="277" r:id="rId13"/>
    <p:sldId id="278" r:id="rId14"/>
    <p:sldId id="279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/>
    <p:restoredTop sz="94780"/>
  </p:normalViewPr>
  <p:slideViewPr>
    <p:cSldViewPr snapToGrid="0" snapToObjects="1">
      <p:cViewPr varScale="1">
        <p:scale>
          <a:sx n="118" d="100"/>
          <a:sy n="11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ference/android/view/LayoutInflater.html#inflate(int,%20android.view.ViewGroup,%20boolean)" TargetMode="External"/><Relationship Id="rId3" Type="http://schemas.openxmlformats.org/officeDocument/2006/relationships/hyperlink" Target="http://android-developers.blogspot.com/2009/03/android-layout-tricks-3-optimize-by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urious-creature.org/2009/03/01/android-layout-tricks-3-optimize-part-1/" TargetMode="External"/><Relationship Id="rId3" Type="http://schemas.openxmlformats.org/officeDocument/2006/relationships/hyperlink" Target="http://android-developers.blogspot.com/2009/03/android-layout-tricks-3-optimize-with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界面优化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+mj-ea"/>
              </a:rPr>
              <a:t>--</a:t>
            </a:r>
            <a:r>
              <a:rPr kumimoji="1" lang="zh-CN" altLang="en-US" dirty="0" smtClean="0">
                <a:ea typeface="+mj-ea"/>
              </a:rPr>
              <a:t>骆灿</a:t>
            </a:r>
            <a:r>
              <a:rPr kumimoji="1" lang="en-US" altLang="zh-CN" dirty="0" smtClean="0">
                <a:ea typeface="+mj-ea"/>
              </a:rPr>
              <a:t> </a:t>
            </a:r>
            <a:r>
              <a:rPr kumimoji="1" lang="en-US" altLang="zh-CN" dirty="0" err="1" smtClean="0">
                <a:ea typeface="+mj-ea"/>
              </a:rPr>
              <a:t>lorcan.luo@gmail.com</a:t>
            </a:r>
            <a:endParaRPr kumimoji="1" lang="zh-CN" alt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过度绘制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&lt;merge /&gt; can only be used as the root tag of an XML </a:t>
            </a:r>
            <a:r>
              <a:rPr lang="en-US" altLang="zh-CN" dirty="0" smtClean="0"/>
              <a:t>layout</a:t>
            </a:r>
          </a:p>
          <a:p>
            <a:r>
              <a:rPr lang="en-US" altLang="zh-CN" dirty="0"/>
              <a:t>When inflating a layout starting with a &lt;merge /&gt;, you </a:t>
            </a:r>
            <a:r>
              <a:rPr lang="en-US" altLang="zh-CN" b="1" dirty="0"/>
              <a:t>must</a:t>
            </a:r>
            <a:r>
              <a:rPr lang="en-US" altLang="zh-CN" dirty="0"/>
              <a:t> specify a parent </a:t>
            </a:r>
            <a:r>
              <a:rPr lang="en-US" altLang="zh-CN" dirty="0" err="1"/>
              <a:t>ViewGroup</a:t>
            </a:r>
            <a:r>
              <a:rPr lang="en-US" altLang="zh-CN" dirty="0"/>
              <a:t> and you must </a:t>
            </a:r>
            <a:r>
              <a:rPr lang="en-US" altLang="zh-CN" dirty="0" err="1"/>
              <a:t>setattachToRoot</a:t>
            </a:r>
            <a:r>
              <a:rPr lang="en-US" altLang="zh-CN" dirty="0"/>
              <a:t> to true (see the documentation of the </a:t>
            </a:r>
            <a:r>
              <a:rPr lang="en-US" altLang="zh-CN" dirty="0">
                <a:hlinkClick r:id="rId2"/>
              </a:rPr>
              <a:t>inflate()</a:t>
            </a:r>
            <a:r>
              <a:rPr lang="en-US" altLang="zh-CN" dirty="0"/>
              <a:t> method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hlinkClick r:id="rId3"/>
              </a:rPr>
              <a:t>原文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过度绘制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err="1" smtClean="0"/>
              <a:t>ViewStup</a:t>
            </a:r>
            <a:endParaRPr kumimoji="1" lang="zh-CN" altLang="en-US" dirty="0"/>
          </a:p>
        </p:txBody>
      </p:sp>
      <p:pic>
        <p:nvPicPr>
          <p:cNvPr id="4" name="图片 3" descr="stub_norm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97" y="1842486"/>
            <a:ext cx="5840225" cy="49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过度绘制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err="1" smtClean="0"/>
              <a:t>ViewStub</a:t>
            </a:r>
            <a:endParaRPr kumimoji="1" lang="zh-CN" altLang="en-US" dirty="0"/>
          </a:p>
        </p:txBody>
      </p:sp>
      <p:pic>
        <p:nvPicPr>
          <p:cNvPr id="4" name="图片 3" descr="stub_st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77" y="1744919"/>
            <a:ext cx="5748196" cy="51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过度绘制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It is very important to remember that after the stub is inflated, the stub is </a:t>
            </a:r>
            <a:r>
              <a:rPr lang="en-US" altLang="zh-CN" i="1" dirty="0"/>
              <a:t>removed</a:t>
            </a:r>
            <a:r>
              <a:rPr lang="en-US" altLang="zh-CN" dirty="0"/>
              <a:t> from the view hierarchy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ViewStub</a:t>
            </a:r>
            <a:r>
              <a:rPr lang="en-US" altLang="zh-CN" dirty="0"/>
              <a:t> is that it currently does </a:t>
            </a:r>
            <a:r>
              <a:rPr lang="en-US" altLang="zh-CN" i="1" dirty="0"/>
              <a:t>not</a:t>
            </a:r>
            <a:r>
              <a:rPr lang="en-US" altLang="zh-CN" dirty="0"/>
              <a:t> support the </a:t>
            </a:r>
            <a:r>
              <a:rPr lang="en-US" altLang="zh-CN" dirty="0">
                <a:hlinkClick r:id="rId2"/>
              </a:rPr>
              <a:t>&lt;merge /&gt; tag</a:t>
            </a:r>
            <a:r>
              <a:rPr lang="en-US" altLang="zh-CN" dirty="0" smtClean="0"/>
              <a:t>.</a:t>
            </a:r>
          </a:p>
          <a:p>
            <a:r>
              <a:rPr kumimoji="1" lang="zh-CN" altLang="en-US" dirty="0" smtClean="0">
                <a:hlinkClick r:id="rId3"/>
              </a:rPr>
              <a:t>原文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过度绘制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INCLUDE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内存问题</a:t>
            </a:r>
            <a:r>
              <a:rPr kumimoji="1" lang="en-US" altLang="zh-CN" dirty="0" smtClean="0"/>
              <a:t>-GC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虽然</a:t>
            </a:r>
            <a:r>
              <a:rPr lang="en-US" altLang="zh-CN" dirty="0"/>
              <a:t>Android</a:t>
            </a:r>
            <a:r>
              <a:rPr lang="zh-CN" altLang="en-US" dirty="0"/>
              <a:t>有自动管理内存的机制，但是对内存的不恰当使用仍然容易引起严重的性能问题。</a:t>
            </a:r>
            <a:r>
              <a:rPr lang="zh-CN" altLang="en-US" dirty="0">
                <a:solidFill>
                  <a:srgbClr val="FF0000"/>
                </a:solidFill>
              </a:rPr>
              <a:t>在同一帧里面创建过多的对象是件需要特别引起注意的事情</a:t>
            </a:r>
            <a:r>
              <a:rPr lang="zh-CN" altLang="en-US" dirty="0" smtClean="0"/>
              <a:t>。</a:t>
            </a:r>
          </a:p>
          <a:p>
            <a:endParaRPr kumimoji="1" lang="zh-CN" altLang="en-US" dirty="0"/>
          </a:p>
          <a:p>
            <a:r>
              <a:rPr lang="en-US" altLang="zh-CN" dirty="0"/>
              <a:t>Android</a:t>
            </a:r>
            <a:r>
              <a:rPr lang="zh-CN" altLang="en-US" dirty="0"/>
              <a:t>系统里面有一个</a:t>
            </a:r>
            <a:r>
              <a:rPr lang="en-US" altLang="zh-CN" b="1" dirty="0"/>
              <a:t>Generational Heap Memory</a:t>
            </a:r>
            <a:r>
              <a:rPr lang="zh-CN" altLang="en-US" dirty="0"/>
              <a:t>的模型，系统会根据内存中不同 的内存数据类型分别执行不同的</a:t>
            </a:r>
            <a:r>
              <a:rPr lang="en-US" altLang="zh-CN" dirty="0"/>
              <a:t>GC</a:t>
            </a:r>
            <a:r>
              <a:rPr lang="zh-CN" altLang="en-US" dirty="0"/>
              <a:t>操作。例如，最近刚分配的对象会放在</a:t>
            </a:r>
            <a:r>
              <a:rPr lang="en-US" altLang="zh-CN" dirty="0"/>
              <a:t>Young Generation</a:t>
            </a:r>
            <a:r>
              <a:rPr lang="zh-CN" altLang="en-US" dirty="0"/>
              <a:t>区域，这个区域的对象通常都是会快速被创建并且很快被销毁回收的，同时这个区域的</a:t>
            </a:r>
            <a:r>
              <a:rPr lang="en-US" altLang="zh-CN" dirty="0"/>
              <a:t>GC</a:t>
            </a:r>
            <a:r>
              <a:rPr lang="zh-CN" altLang="en-US" dirty="0"/>
              <a:t>操作速度也是比</a:t>
            </a:r>
            <a:r>
              <a:rPr lang="en-US" altLang="zh-CN" dirty="0"/>
              <a:t>Old Generation</a:t>
            </a:r>
            <a:r>
              <a:rPr lang="zh-CN" altLang="en-US" dirty="0"/>
              <a:t>区域的</a:t>
            </a:r>
            <a:r>
              <a:rPr lang="en-US" altLang="zh-CN" dirty="0"/>
              <a:t>GC</a:t>
            </a:r>
            <a:r>
              <a:rPr lang="zh-CN" altLang="en-US" dirty="0"/>
              <a:t>操作速度更快的。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5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内存问题</a:t>
            </a:r>
            <a:r>
              <a:rPr kumimoji="1" lang="en-US" altLang="zh-CN" dirty="0" smtClean="0"/>
              <a:t>-GC</a:t>
            </a:r>
            <a:endParaRPr kumimoji="1" lang="zh-CN" altLang="en-US" dirty="0"/>
          </a:p>
        </p:txBody>
      </p:sp>
      <p:pic>
        <p:nvPicPr>
          <p:cNvPr id="4" name="内容占位符 3" descr="neicun1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77" y="1801710"/>
            <a:ext cx="6878271" cy="4786659"/>
          </a:xfrm>
        </p:spPr>
      </p:pic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内存问题</a:t>
            </a:r>
            <a:r>
              <a:rPr kumimoji="1" lang="en-US" altLang="zh-CN" dirty="0" smtClean="0"/>
              <a:t>-GC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除了速度差异之外，执行</a:t>
            </a:r>
            <a:r>
              <a:rPr lang="en-US" altLang="zh-CN" dirty="0">
                <a:solidFill>
                  <a:srgbClr val="FF0000"/>
                </a:solidFill>
              </a:rPr>
              <a:t>GC</a:t>
            </a:r>
            <a:r>
              <a:rPr lang="zh-CN" altLang="en-US" dirty="0">
                <a:solidFill>
                  <a:srgbClr val="FF0000"/>
                </a:solidFill>
              </a:rPr>
              <a:t>操作的时候，任何线程的任何操作都会需要暂停，等待</a:t>
            </a:r>
            <a:r>
              <a:rPr lang="en-US" altLang="zh-CN" dirty="0">
                <a:solidFill>
                  <a:srgbClr val="FF0000"/>
                </a:solidFill>
              </a:rPr>
              <a:t>GC</a:t>
            </a:r>
            <a:r>
              <a:rPr lang="zh-CN" altLang="en-US" dirty="0">
                <a:solidFill>
                  <a:srgbClr val="FF0000"/>
                </a:solidFill>
              </a:rPr>
              <a:t>操作完成之后，其他</a:t>
            </a:r>
            <a:r>
              <a:rPr lang="zh-CN" altLang="en-US" dirty="0" smtClean="0">
                <a:solidFill>
                  <a:srgbClr val="FF0000"/>
                </a:solidFill>
              </a:rPr>
              <a:t>操作才</a:t>
            </a:r>
            <a:r>
              <a:rPr lang="zh-CN" altLang="en-US" dirty="0">
                <a:solidFill>
                  <a:srgbClr val="FF0000"/>
                </a:solidFill>
              </a:rPr>
              <a:t>能够继续运行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通常来说，单个的</a:t>
            </a:r>
            <a:r>
              <a:rPr lang="en-US" altLang="zh-CN" dirty="0">
                <a:solidFill>
                  <a:srgbClr val="FF0000"/>
                </a:solidFill>
              </a:rPr>
              <a:t>GC</a:t>
            </a:r>
            <a:r>
              <a:rPr lang="zh-CN" altLang="en-US" dirty="0">
                <a:solidFill>
                  <a:srgbClr val="FF0000"/>
                </a:solidFill>
              </a:rPr>
              <a:t>并不会占用太多时间，但是大量不停的</a:t>
            </a:r>
            <a:r>
              <a:rPr lang="en-US" altLang="zh-CN" dirty="0">
                <a:solidFill>
                  <a:srgbClr val="FF0000"/>
                </a:solidFill>
              </a:rPr>
              <a:t>GC</a:t>
            </a:r>
            <a:r>
              <a:rPr lang="zh-CN" altLang="en-US" dirty="0">
                <a:solidFill>
                  <a:srgbClr val="FF0000"/>
                </a:solidFill>
              </a:rPr>
              <a:t>操作则会显著占用帧间隔时间</a:t>
            </a:r>
            <a:r>
              <a:rPr lang="en-US" altLang="zh-CN" dirty="0">
                <a:solidFill>
                  <a:srgbClr val="FF0000"/>
                </a:solidFill>
              </a:rPr>
              <a:t>(16ms)</a:t>
            </a:r>
            <a:r>
              <a:rPr lang="zh-CN" altLang="en-US" dirty="0">
                <a:solidFill>
                  <a:srgbClr val="FF0000"/>
                </a:solidFill>
              </a:rPr>
              <a:t>。如果在帧间隔时间里面做了过多的</a:t>
            </a:r>
            <a:r>
              <a:rPr lang="en-US" altLang="zh-CN" dirty="0">
                <a:solidFill>
                  <a:srgbClr val="FF0000"/>
                </a:solidFill>
              </a:rPr>
              <a:t>GC</a:t>
            </a:r>
            <a:r>
              <a:rPr lang="zh-CN" altLang="en-US" dirty="0">
                <a:solidFill>
                  <a:srgbClr val="FF0000"/>
                </a:solidFill>
              </a:rPr>
              <a:t>操作，那么自然其他类似计算，渲染等操作的可用时间就变得少了。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导致</a:t>
            </a:r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频繁的原因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Memory Churn</a:t>
            </a:r>
            <a:r>
              <a:rPr lang="zh-CN" altLang="en-US" b="1" dirty="0"/>
              <a:t>内存抖动</a:t>
            </a:r>
            <a:r>
              <a:rPr lang="zh-CN" altLang="en-US" dirty="0"/>
              <a:t>，内存抖动是因为大量的对象被创建又在短时间内马上被</a:t>
            </a:r>
            <a:r>
              <a:rPr lang="zh-CN" altLang="en-US" dirty="0" smtClean="0"/>
              <a:t>释放。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瞬间产生大量的对象会严重占用</a:t>
            </a:r>
            <a:r>
              <a:rPr lang="en-US" altLang="zh-CN" dirty="0"/>
              <a:t>Young Generation</a:t>
            </a:r>
            <a:r>
              <a:rPr lang="zh-CN" altLang="en-US" dirty="0"/>
              <a:t>的内存区域，当达到阀值，剩余空间不够的时候，也会触发</a:t>
            </a:r>
            <a:r>
              <a:rPr lang="en-US" altLang="zh-CN" dirty="0"/>
              <a:t>GC</a:t>
            </a:r>
            <a:r>
              <a:rPr lang="zh-CN" altLang="en-US" dirty="0"/>
              <a:t>。即使每次分配的对象占用了很少的内存，但是他们叠加在一起会增加 </a:t>
            </a:r>
            <a:r>
              <a:rPr lang="en-US" altLang="zh-CN" dirty="0"/>
              <a:t>Heap</a:t>
            </a:r>
            <a:r>
              <a:rPr lang="zh-CN" altLang="en-US" dirty="0"/>
              <a:t>的压力，从而触发更多其他类型的</a:t>
            </a:r>
            <a:r>
              <a:rPr lang="en-US" altLang="zh-CN" dirty="0"/>
              <a:t>GC</a:t>
            </a:r>
            <a:r>
              <a:rPr lang="zh-CN" altLang="en-US" dirty="0"/>
              <a:t>。这个操作有可能会影响到帧率，并使得用户感知到性能问题。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4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内存问题</a:t>
            </a:r>
            <a:r>
              <a:rPr kumimoji="1" lang="en-US" altLang="zh-CN" dirty="0" smtClean="0"/>
              <a:t>-GC</a:t>
            </a:r>
            <a:endParaRPr kumimoji="1" lang="zh-CN" altLang="en-US" dirty="0"/>
          </a:p>
        </p:txBody>
      </p:sp>
      <p:pic>
        <p:nvPicPr>
          <p:cNvPr id="8" name="内容占位符 7" descr="neicun2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23" y="1884947"/>
            <a:ext cx="7139354" cy="4562746"/>
          </a:xfrm>
        </p:spPr>
      </p:pic>
    </p:spTree>
    <p:extLst>
      <p:ext uri="{BB962C8B-B14F-4D97-AF65-F5344CB8AC3E}">
        <p14:creationId xmlns:p14="http://schemas.microsoft.com/office/powerpoint/2010/main" val="7501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16 </a:t>
            </a:r>
            <a:r>
              <a:rPr kumimoji="1" lang="en-US" altLang="zh-CN" dirty="0" err="1" smtClean="0"/>
              <a:t>ms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原则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系统每隔</a:t>
            </a:r>
            <a:r>
              <a:rPr lang="en-US" altLang="zh-CN" dirty="0"/>
              <a:t>16ms</a:t>
            </a:r>
            <a:r>
              <a:rPr lang="zh-CN" altLang="en-US" dirty="0"/>
              <a:t>发出</a:t>
            </a:r>
            <a:r>
              <a:rPr lang="en-US" altLang="zh-CN" dirty="0"/>
              <a:t>VSYNC</a:t>
            </a:r>
            <a:r>
              <a:rPr lang="zh-CN" altLang="en-US" dirty="0"/>
              <a:t>信号，触发对</a:t>
            </a:r>
            <a:r>
              <a:rPr lang="en-US" altLang="zh-CN" dirty="0"/>
              <a:t>UI</a:t>
            </a:r>
            <a:r>
              <a:rPr lang="zh-CN" altLang="en-US" dirty="0"/>
              <a:t>进行渲染</a:t>
            </a:r>
            <a:r>
              <a:rPr lang="zh-CN" altLang="en-US" dirty="0" smtClean="0"/>
              <a:t>， </a:t>
            </a:r>
            <a:r>
              <a:rPr lang="zh-CN" altLang="en-US" dirty="0"/>
              <a:t>如果每次渲染都成功，这样就能够达到流畅的画面所需要的</a:t>
            </a:r>
            <a:r>
              <a:rPr lang="en-US" altLang="zh-CN" dirty="0"/>
              <a:t>60fps</a:t>
            </a:r>
            <a:r>
              <a:rPr lang="zh-CN" altLang="en-US" dirty="0"/>
              <a:t>，为了能够实现</a:t>
            </a:r>
            <a:r>
              <a:rPr lang="en-US" altLang="zh-CN" dirty="0"/>
              <a:t>60fps</a:t>
            </a:r>
            <a:r>
              <a:rPr lang="zh-CN" altLang="en-US" dirty="0"/>
              <a:t>，这意味着程序的大多数操作都必须在</a:t>
            </a:r>
            <a:r>
              <a:rPr lang="en-US" altLang="zh-CN" dirty="0"/>
              <a:t>16ms</a:t>
            </a:r>
            <a:r>
              <a:rPr lang="zh-CN" altLang="en-US" dirty="0"/>
              <a:t>内完成</a:t>
            </a:r>
            <a:r>
              <a:rPr lang="zh-CN" altLang="en-US" dirty="0" smtClean="0"/>
              <a:t>。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43200" y="199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3" name="图片 2" descr="16norm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31" y="3359638"/>
            <a:ext cx="61595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内存问题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dirty="0"/>
              <a:t>Memory Monitor</a:t>
            </a:r>
            <a:endParaRPr kumimoji="1" lang="zh-CN" altLang="en-US" dirty="0"/>
          </a:p>
        </p:txBody>
      </p:sp>
      <p:pic>
        <p:nvPicPr>
          <p:cNvPr id="4" name="图片 3" descr="neicu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29" y="1981198"/>
            <a:ext cx="5079509" cy="452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内存问题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内存泄露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内存泄漏指的是那些程序不再使用的对象无法被</a:t>
            </a:r>
            <a:r>
              <a:rPr lang="en-US" altLang="zh-CN" dirty="0">
                <a:solidFill>
                  <a:srgbClr val="FF0000"/>
                </a:solidFill>
              </a:rPr>
              <a:t>GC</a:t>
            </a:r>
            <a:r>
              <a:rPr lang="zh-CN" altLang="en-US" dirty="0">
                <a:solidFill>
                  <a:srgbClr val="FF0000"/>
                </a:solidFill>
              </a:rPr>
              <a:t>识别，这样就导致这个对象一直留在内存当中，占用了宝贵的内存空间</a:t>
            </a:r>
            <a:r>
              <a:rPr lang="zh-CN" altLang="en-US" dirty="0"/>
              <a:t>。显然，这还使得每级</a:t>
            </a:r>
            <a:r>
              <a:rPr lang="en-US" altLang="zh-CN" dirty="0"/>
              <a:t>Generation</a:t>
            </a:r>
            <a:r>
              <a:rPr lang="zh-CN" altLang="en-US" dirty="0"/>
              <a:t>的内存区域可用空间变小，</a:t>
            </a:r>
            <a:r>
              <a:rPr lang="en-US" altLang="zh-CN" dirty="0"/>
              <a:t>GC</a:t>
            </a:r>
            <a:r>
              <a:rPr lang="zh-CN" altLang="en-US" dirty="0"/>
              <a:t>就会更容易被触发，从而引起性能问题。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6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内存问题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内存泄露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工具：</a:t>
            </a:r>
            <a:r>
              <a:rPr kumimoji="1" lang="en-US" altLang="zh-CN" dirty="0" smtClean="0"/>
              <a:t>Heap Tool  </a:t>
            </a:r>
          </a:p>
        </p:txBody>
      </p:sp>
      <p:pic>
        <p:nvPicPr>
          <p:cNvPr id="4" name="图片 3" descr="heap to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31" y="2516727"/>
            <a:ext cx="6447692" cy="33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内存问题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内存泄露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工具：</a:t>
            </a:r>
            <a:r>
              <a:rPr kumimoji="1" lang="en-US" altLang="zh-CN" dirty="0" smtClean="0"/>
              <a:t>Allocation tracker</a:t>
            </a:r>
            <a:endParaRPr kumimoji="1" lang="zh-CN" altLang="en-US" dirty="0"/>
          </a:p>
        </p:txBody>
      </p:sp>
      <p:pic>
        <p:nvPicPr>
          <p:cNvPr id="4" name="图片 3" descr="Alloction tra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0" y="2424738"/>
            <a:ext cx="5651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内存问题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内存泄露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MAT</a:t>
            </a:r>
            <a:endParaRPr kumimoji="1" lang="zh-CN" altLang="en-US" dirty="0"/>
          </a:p>
          <a:p>
            <a:r>
              <a:rPr kumimoji="1" lang="en-US" altLang="zh-CN" dirty="0" smtClean="0"/>
              <a:t>Windows eclipse  </a:t>
            </a:r>
            <a:r>
              <a:rPr kumimoji="1" lang="zh-CN" altLang="en-US" dirty="0" smtClean="0"/>
              <a:t>可以直接</a:t>
            </a:r>
            <a:r>
              <a:rPr kumimoji="1" lang="en-US" altLang="zh-CN" dirty="0" smtClean="0"/>
              <a:t>dump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Mac 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 </a:t>
            </a:r>
            <a:r>
              <a:rPr lang="en-US" altLang="zh-CN" dirty="0"/>
              <a:t> </a:t>
            </a:r>
            <a:r>
              <a:rPr lang="en-US" altLang="zh-CN" dirty="0" err="1"/>
              <a:t>hprof-conv</a:t>
            </a:r>
            <a:r>
              <a:rPr lang="en-US" altLang="zh-CN" dirty="0"/>
              <a:t> </a:t>
            </a:r>
            <a:r>
              <a:rPr lang="zh-CN" altLang="en-US" dirty="0" smtClean="0"/>
              <a:t>命令。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929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0615" y="2450123"/>
            <a:ext cx="31566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800" dirty="0" smtClean="0"/>
              <a:t>Thanks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6975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16 </a:t>
            </a:r>
            <a:r>
              <a:rPr kumimoji="1" lang="en-US" altLang="zh-CN" dirty="0" err="1" smtClean="0"/>
              <a:t>ms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如果你的某个操作花费时间是</a:t>
            </a:r>
            <a:r>
              <a:rPr lang="en-US" altLang="zh-CN" dirty="0"/>
              <a:t>24ms</a:t>
            </a:r>
            <a:r>
              <a:rPr lang="zh-CN" altLang="en-US" dirty="0"/>
              <a:t>，系统在得到</a:t>
            </a:r>
            <a:r>
              <a:rPr lang="en-US" altLang="zh-CN" dirty="0"/>
              <a:t>VSYNC</a:t>
            </a:r>
            <a:r>
              <a:rPr lang="zh-CN" altLang="en-US" dirty="0"/>
              <a:t>信号的时候就无法进行正常渲染，这样就发生了丢帧现象。那么用户在</a:t>
            </a:r>
            <a:r>
              <a:rPr lang="en-US" altLang="zh-CN" dirty="0"/>
              <a:t>32ms</a:t>
            </a:r>
            <a:r>
              <a:rPr lang="zh-CN" altLang="en-US" dirty="0"/>
              <a:t>内看到的会是同一帧画面。</a:t>
            </a:r>
            <a:endParaRPr kumimoji="1" lang="zh-CN" altLang="en-US" dirty="0"/>
          </a:p>
        </p:txBody>
      </p:sp>
      <p:pic>
        <p:nvPicPr>
          <p:cNvPr id="4" name="图片 3" descr="16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9" y="3141725"/>
            <a:ext cx="5252916" cy="37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导致卡顿的原因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过度绘制：</a:t>
            </a:r>
            <a:r>
              <a:rPr kumimoji="1" lang="en-US" altLang="zh-CN" dirty="0" smtClean="0"/>
              <a:t>Layout </a:t>
            </a:r>
            <a:r>
              <a:rPr kumimoji="1" lang="zh-CN" altLang="en-US" dirty="0" smtClean="0"/>
              <a:t>太复杂，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重叠太多</a:t>
            </a:r>
          </a:p>
          <a:p>
            <a:r>
              <a:rPr kumimoji="1" lang="zh-CN" altLang="en-US" dirty="0" smtClean="0"/>
              <a:t>内存问题：</a:t>
            </a:r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频繁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内存泄露</a:t>
            </a:r>
          </a:p>
          <a:p>
            <a:r>
              <a:rPr kumimoji="1" lang="zh-CN" altLang="en-US" dirty="0" smtClean="0"/>
              <a:t>多线程处理不当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过度绘制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Overdraw(</a:t>
            </a:r>
            <a:r>
              <a:rPr lang="zh-CN" altLang="en-US" dirty="0"/>
              <a:t>过度绘制</a:t>
            </a:r>
            <a:r>
              <a:rPr lang="en-US" altLang="zh-CN" dirty="0"/>
              <a:t>)</a:t>
            </a:r>
            <a:r>
              <a:rPr lang="zh-CN" altLang="en-US" dirty="0"/>
              <a:t>描述的是屏幕上的某个像素在同一帧的时间内被绘制了多次。在多层次的</a:t>
            </a:r>
            <a:r>
              <a:rPr lang="en-US" altLang="zh-CN" dirty="0"/>
              <a:t>UI</a:t>
            </a:r>
            <a:r>
              <a:rPr lang="zh-CN" altLang="en-US" dirty="0"/>
              <a:t>结构里面，如果不可见的</a:t>
            </a:r>
            <a:r>
              <a:rPr lang="en-US" altLang="zh-CN" dirty="0"/>
              <a:t>UI</a:t>
            </a:r>
            <a:r>
              <a:rPr lang="zh-CN" altLang="en-US" dirty="0"/>
              <a:t>也在做绘制的操作，这就会导致某些像素区域被绘制了多次。这就浪费大量的</a:t>
            </a:r>
            <a:r>
              <a:rPr lang="en-US" altLang="zh-CN" dirty="0"/>
              <a:t>CPU</a:t>
            </a:r>
            <a:r>
              <a:rPr lang="zh-CN" altLang="en-US" dirty="0"/>
              <a:t>以及</a:t>
            </a:r>
            <a:r>
              <a:rPr lang="en-US" altLang="zh-CN" dirty="0"/>
              <a:t>GPU</a:t>
            </a:r>
            <a:r>
              <a:rPr lang="zh-CN" altLang="en-US" dirty="0"/>
              <a:t>资源。</a:t>
            </a:r>
            <a:endParaRPr kumimoji="1" lang="zh-CN" altLang="en-US" dirty="0"/>
          </a:p>
        </p:txBody>
      </p:sp>
      <p:pic>
        <p:nvPicPr>
          <p:cNvPr id="4" name="图片 3" descr="overdra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31" y="3183564"/>
            <a:ext cx="4765117" cy="36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过度绘制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err="1" smtClean="0"/>
              <a:t>anroid</a:t>
            </a:r>
            <a:r>
              <a:rPr kumimoji="1" lang="zh-CN" altLang="en-US" dirty="0" smtClean="0"/>
              <a:t>开发者选项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：调试</a:t>
            </a:r>
            <a:r>
              <a:rPr kumimoji="1" lang="en-US" altLang="zh-CN" dirty="0" smtClean="0"/>
              <a:t>GPU</a:t>
            </a:r>
            <a:r>
              <a:rPr kumimoji="1" lang="zh-CN" altLang="en-US" dirty="0" smtClean="0"/>
              <a:t>过度绘制</a:t>
            </a:r>
            <a:endParaRPr kumimoji="1" lang="zh-CN" altLang="en-US" dirty="0"/>
          </a:p>
        </p:txBody>
      </p:sp>
      <p:pic>
        <p:nvPicPr>
          <p:cNvPr id="4" name="图片 3" descr="overdraw tool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4" y="1654284"/>
            <a:ext cx="4688254" cy="52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过度绘制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DDMs Hierarchy View</a:t>
            </a:r>
            <a:endParaRPr kumimoji="1" lang="zh-CN" altLang="en-US" dirty="0"/>
          </a:p>
        </p:txBody>
      </p:sp>
      <p:pic>
        <p:nvPicPr>
          <p:cNvPr id="4" name="图片 3" descr="hierarchy 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780533"/>
            <a:ext cx="5798038" cy="507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过度绘制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err="1" smtClean="0"/>
              <a:t>MeRGY</a:t>
            </a:r>
            <a:endParaRPr kumimoji="1" lang="zh-CN" altLang="en-US" dirty="0"/>
          </a:p>
        </p:txBody>
      </p:sp>
      <p:pic>
        <p:nvPicPr>
          <p:cNvPr id="4" name="图片 3" descr="merge_norm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731" y="618517"/>
            <a:ext cx="5212269" cy="61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过度绘制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err="1" smtClean="0"/>
              <a:t>mergy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merge_me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574" y="937845"/>
            <a:ext cx="5172426" cy="57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1710</TotalTime>
  <Words>701</Words>
  <Application>Microsoft Macintosh PowerPoint</Application>
  <PresentationFormat>宽屏</PresentationFormat>
  <Paragraphs>62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Arial</vt:lpstr>
      <vt:lpstr>Tw Cen MT</vt:lpstr>
      <vt:lpstr>宋体</vt:lpstr>
      <vt:lpstr>水滴</vt:lpstr>
      <vt:lpstr>ANDROID界面优化</vt:lpstr>
      <vt:lpstr>16 ms 原则</vt:lpstr>
      <vt:lpstr>16 ms 原则</vt:lpstr>
      <vt:lpstr>导致卡顿的原因</vt:lpstr>
      <vt:lpstr>过度绘制</vt:lpstr>
      <vt:lpstr>过度绘制</vt:lpstr>
      <vt:lpstr>过度绘制</vt:lpstr>
      <vt:lpstr>过度绘制</vt:lpstr>
      <vt:lpstr>过度绘制</vt:lpstr>
      <vt:lpstr>过度绘制</vt:lpstr>
      <vt:lpstr>过度绘制</vt:lpstr>
      <vt:lpstr>过度绘制</vt:lpstr>
      <vt:lpstr>过度绘制</vt:lpstr>
      <vt:lpstr>过度绘制</vt:lpstr>
      <vt:lpstr>内存问题-GC</vt:lpstr>
      <vt:lpstr>内存问题-GC</vt:lpstr>
      <vt:lpstr>内存问题-GC</vt:lpstr>
      <vt:lpstr>导致GC频繁的原因</vt:lpstr>
      <vt:lpstr>内存问题-GC</vt:lpstr>
      <vt:lpstr>内存问题-gc</vt:lpstr>
      <vt:lpstr>内存问题-内存泄露</vt:lpstr>
      <vt:lpstr>内存问题-内存泄露</vt:lpstr>
      <vt:lpstr>内存问题-内存泄露</vt:lpstr>
      <vt:lpstr>内存问题-内存泄露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ANDROID界面优化</dc:title>
  <dc:creator>Microsoft Office 用户</dc:creator>
  <cp:lastModifiedBy>voirre1174</cp:lastModifiedBy>
  <cp:revision>26</cp:revision>
  <dcterms:created xsi:type="dcterms:W3CDTF">2015-04-14T07:12:34Z</dcterms:created>
  <dcterms:modified xsi:type="dcterms:W3CDTF">2015-09-22T06:04:05Z</dcterms:modified>
</cp:coreProperties>
</file>