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67" r:id="rId2"/>
    <p:sldId id="275" r:id="rId3"/>
    <p:sldId id="277" r:id="rId4"/>
    <p:sldId id="276" r:id="rId5"/>
    <p:sldId id="279" r:id="rId6"/>
    <p:sldId id="278" r:id="rId7"/>
    <p:sldId id="280" r:id="rId8"/>
    <p:sldId id="281" r:id="rId9"/>
    <p:sldId id="282" r:id="rId10"/>
    <p:sldId id="271" r:id="rId11"/>
    <p:sldId id="28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3" userDrawn="1">
          <p15:clr>
            <a:srgbClr val="A4A3A4"/>
          </p15:clr>
        </p15:guide>
        <p15:guide id="2" pos="2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howGuides="1">
      <p:cViewPr>
        <p:scale>
          <a:sx n="75" d="100"/>
          <a:sy n="75" d="100"/>
        </p:scale>
        <p:origin x="1176" y="1212"/>
      </p:cViewPr>
      <p:guideLst>
        <p:guide orient="horz" pos="913"/>
        <p:guide pos="2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480" y="72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5E6C4-5F43-4FF9-96D4-21B8157BE639}" type="datetimeFigureOut">
              <a:rPr lang="de-DE" smtClean="0"/>
              <a:t>01.03.2018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8B182-0F75-451D-B88B-ABD1C205B43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809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BD367-6A7A-405A-BFB1-15817186491F}" type="datetimeFigureOut">
              <a:rPr lang="de-DE" smtClean="0"/>
              <a:t>01.03.2018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413189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B5255-5329-45F9-87F3-A2F9FB4734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676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7800" indent="-1778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55600" indent="-1778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42925" indent="-187325" algn="l" defTabSz="914400" rtl="0" eaLnBrk="1" latinLnBrk="0" hangingPunct="1">
      <a:buFont typeface="Arial" panose="020B0604020202020204" pitchFamily="34" charset="0"/>
      <a:buChar char="•"/>
      <a:tabLst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20725" indent="-1778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98525" indent="-1778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0" y="5669579"/>
            <a:ext cx="793750" cy="7947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8" y="349611"/>
            <a:ext cx="8353425" cy="1855254"/>
          </a:xfrm>
        </p:spPr>
        <p:txBody>
          <a:bodyPr anchor="t"/>
          <a:lstStyle>
            <a:lvl1pPr algn="l">
              <a:lnSpc>
                <a:spcPct val="10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2335013"/>
            <a:ext cx="8353425" cy="1525787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>
          <a:xfrm>
            <a:off x="400043" y="4096779"/>
            <a:ext cx="8348669" cy="700373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8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A66228A-40CC-4875-B5B2-E0DA77FB35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6261914"/>
            <a:ext cx="2168482" cy="16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1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| Presentation Title | Name Surname, Date (Edit by "Insert &gt; Header and Footer")</a:t>
            </a:r>
            <a:endParaRPr lang="en-US" noProof="0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95287" y="817500"/>
            <a:ext cx="8364699" cy="379252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297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| Presentation Title | Name Surname, Date (Edit by "Insert &gt; Header and Footer")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9894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704B3C6-C432-42C5-94A1-8321298516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79" y="4587296"/>
            <a:ext cx="598825" cy="185118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2E82049A-6019-4056-8638-0E7938261DF0}"/>
              </a:ext>
            </a:extLst>
          </p:cNvPr>
          <p:cNvSpPr/>
          <p:nvPr userDrawn="1"/>
        </p:nvSpPr>
        <p:spPr>
          <a:xfrm>
            <a:off x="395288" y="3980131"/>
            <a:ext cx="4572000" cy="37310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10000"/>
              </a:lnSpc>
            </a:pPr>
            <a:r>
              <a:rPr lang="de-DE" b="1" dirty="0"/>
              <a:t>Contact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E7668B4-E772-45DD-8F6B-23E9883B6073}"/>
              </a:ext>
            </a:extLst>
          </p:cNvPr>
          <p:cNvSpPr/>
          <p:nvPr userDrawn="1"/>
        </p:nvSpPr>
        <p:spPr>
          <a:xfrm>
            <a:off x="395288" y="4516739"/>
            <a:ext cx="2700548" cy="189993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20000"/>
              </a:lnSpc>
              <a:tabLst>
                <a:tab pos="715963" algn="l"/>
              </a:tabLst>
            </a:pPr>
            <a:r>
              <a:rPr lang="de-DE" dirty="0"/>
              <a:t>	Deutsches </a:t>
            </a:r>
          </a:p>
          <a:p>
            <a:pPr>
              <a:lnSpc>
                <a:spcPct val="120000"/>
              </a:lnSpc>
            </a:pPr>
            <a:r>
              <a:rPr lang="de-DE" dirty="0"/>
              <a:t>Elektronen-Synchrotron</a:t>
            </a:r>
          </a:p>
          <a:p>
            <a:pPr>
              <a:lnSpc>
                <a:spcPct val="120000"/>
              </a:lnSpc>
            </a:pPr>
            <a:endParaRPr lang="de-DE" dirty="0"/>
          </a:p>
          <a:p>
            <a:pPr>
              <a:lnSpc>
                <a:spcPct val="120000"/>
              </a:lnSpc>
            </a:pPr>
            <a:r>
              <a:rPr lang="de-DE" dirty="0"/>
              <a:t>www.desy.de</a:t>
            </a:r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1383398B-695A-4C6B-980D-9B67FB512D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99891" y="4516739"/>
            <a:ext cx="5148821" cy="1899936"/>
          </a:xfrm>
        </p:spPr>
        <p:txBody>
          <a:bodyPr/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/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050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with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6"/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9143998" cy="3429001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0" y="5669579"/>
            <a:ext cx="793750" cy="7947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8" y="349611"/>
            <a:ext cx="8353425" cy="1099777"/>
          </a:xfrm>
        </p:spPr>
        <p:txBody>
          <a:bodyPr anchor="t"/>
          <a:lstStyle>
            <a:lvl1pPr algn="l">
              <a:lnSpc>
                <a:spcPct val="10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2335013"/>
            <a:ext cx="8353425" cy="889339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>
          <a:xfrm>
            <a:off x="400043" y="4096779"/>
            <a:ext cx="8348669" cy="700373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8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C059C8A-4E30-4CF7-8596-8085B43DF3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6261914"/>
            <a:ext cx="2168482" cy="16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5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cya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8" y="349610"/>
            <a:ext cx="8353425" cy="3511190"/>
          </a:xfrm>
        </p:spPr>
        <p:txBody>
          <a:bodyPr anchor="t"/>
          <a:lstStyle>
            <a:lvl1pPr algn="l">
              <a:lnSpc>
                <a:spcPct val="10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7579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8" y="349610"/>
            <a:ext cx="8353425" cy="3511190"/>
          </a:xfrm>
        </p:spPr>
        <p:txBody>
          <a:bodyPr anchor="t"/>
          <a:lstStyle>
            <a:lvl1pPr algn="l">
              <a:lnSpc>
                <a:spcPct val="100000"/>
              </a:lnSpc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715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| Presentation Title | Name Surname, Date (Edit by "Insert &gt; Header and Footer")</a:t>
            </a:r>
            <a:endParaRPr lang="en-US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95287" y="817500"/>
            <a:ext cx="8364699" cy="379252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340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406426"/>
            <a:ext cx="4105276" cy="501024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| Presentation Title | Name Surname, Date (Edit by "Insert &gt; Header and Footer")</a:t>
            </a:r>
            <a:endParaRPr lang="en-US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95287" y="817500"/>
            <a:ext cx="8364699" cy="379252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4"/>
          </p:nvPr>
        </p:nvSpPr>
        <p:spPr>
          <a:xfrm>
            <a:off x="4643438" y="1406426"/>
            <a:ext cx="4116548" cy="501024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871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| Presentation Title | Name Surname, Date (Edit by "Insert &gt; Header and Footer")</a:t>
            </a:r>
            <a:endParaRPr lang="en-US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95287" y="817500"/>
            <a:ext cx="8364699" cy="379252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>
          <a:xfrm>
            <a:off x="395289" y="1406427"/>
            <a:ext cx="4105276" cy="24543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395289" y="3963533"/>
            <a:ext cx="4105276" cy="24543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4"/>
          </p:nvPr>
        </p:nvSpPr>
        <p:spPr>
          <a:xfrm>
            <a:off x="4643438" y="1449389"/>
            <a:ext cx="4105274" cy="241141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/>
          </p:nvPr>
        </p:nvSpPr>
        <p:spPr>
          <a:xfrm>
            <a:off x="4643439" y="4005263"/>
            <a:ext cx="4105274" cy="2412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7116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| Presentation Title | Name Surname, Date (Edit by "Insert &gt; Header and Footer")</a:t>
            </a:r>
            <a:endParaRPr lang="en-US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95287" y="817500"/>
            <a:ext cx="8364699" cy="379252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>
          <a:xfrm>
            <a:off x="395289" y="1406427"/>
            <a:ext cx="4105276" cy="24543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395289" y="3963533"/>
            <a:ext cx="4105276" cy="24543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Inhaltsplatzhalter 10">
            <a:extLst>
              <a:ext uri="{FF2B5EF4-FFF2-40B4-BE49-F238E27FC236}">
                <a16:creationId xmlns:a16="http://schemas.microsoft.com/office/drawing/2014/main" id="{3940162A-D75D-4335-9E40-1D7B2D50CB1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643438" y="1449389"/>
            <a:ext cx="4105274" cy="2411411"/>
          </a:xfrm>
          <a:solidFill>
            <a:schemeClr val="bg1">
              <a:lumMod val="95000"/>
            </a:schemeClr>
          </a:solidFill>
        </p:spPr>
        <p:txBody>
          <a:bodyPr lIns="72000" tIns="36000" rIns="72000" bIns="36000"/>
          <a:lstStyle>
            <a:lvl1pPr marL="0" indent="0">
              <a:buNone/>
              <a:defRPr/>
            </a:lvl1pPr>
          </a:lstStyle>
          <a:p>
            <a:r>
              <a:rPr lang="de-DE" dirty="0" err="1"/>
              <a:t>Object</a:t>
            </a:r>
            <a:endParaRPr lang="de-DE" dirty="0"/>
          </a:p>
        </p:txBody>
      </p:sp>
      <p:sp>
        <p:nvSpPr>
          <p:cNvPr id="13" name="Inhaltsplatzhalter 11">
            <a:extLst>
              <a:ext uri="{FF2B5EF4-FFF2-40B4-BE49-F238E27FC236}">
                <a16:creationId xmlns:a16="http://schemas.microsoft.com/office/drawing/2014/main" id="{383D9EF4-C943-4128-A189-76FB47C215C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643438" y="4005263"/>
            <a:ext cx="4105274" cy="2412644"/>
          </a:xfrm>
          <a:solidFill>
            <a:schemeClr val="bg1">
              <a:lumMod val="95000"/>
            </a:schemeClr>
          </a:solidFill>
        </p:spPr>
        <p:txBody>
          <a:bodyPr lIns="72000" tIns="36000" rIns="72000" bIns="36000"/>
          <a:lstStyle>
            <a:lvl1pPr marL="0" indent="0">
              <a:buNone/>
              <a:defRPr/>
            </a:lvl1pPr>
          </a:lstStyle>
          <a:p>
            <a:r>
              <a:rPr lang="de-DE" dirty="0" err="1"/>
              <a:t>Object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080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| Presentation Title | Name Surname, Date (Edit by "Insert &gt; Header and Footer")</a:t>
            </a:r>
            <a:endParaRPr lang="en-US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95287" y="817500"/>
            <a:ext cx="8364699" cy="379252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4"/>
          </p:nvPr>
        </p:nvSpPr>
        <p:spPr>
          <a:xfrm>
            <a:off x="395288" y="1449388"/>
            <a:ext cx="8353424" cy="4967287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96943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287" y="349611"/>
            <a:ext cx="8353425" cy="4510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7" y="1406426"/>
            <a:ext cx="8353425" cy="50102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1579" y="6580800"/>
            <a:ext cx="7272810" cy="18684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| Presentation Title | Name Surname, Date (Edit by "Insert &gt; Header and Footer")</a:t>
            </a:r>
          </a:p>
        </p:txBody>
      </p:sp>
      <p:sp>
        <p:nvSpPr>
          <p:cNvPr id="14" name="Textfeld 13"/>
          <p:cNvSpPr txBox="1"/>
          <p:nvPr userDrawn="1"/>
        </p:nvSpPr>
        <p:spPr>
          <a:xfrm>
            <a:off x="8136396" y="6580800"/>
            <a:ext cx="612316" cy="18684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000" b="1" noProof="0" dirty="0"/>
              <a:t>Page </a:t>
            </a:r>
            <a:fld id="{0427E4B2-AC28-443E-BE04-5CD55098A90B}" type="slidenum">
              <a:rPr lang="en-US" sz="1000" b="1" noProof="0" smtClean="0"/>
              <a:pPr algn="r"/>
              <a:t>‹#›</a:t>
            </a:fld>
            <a:endParaRPr lang="en-US" sz="1000" b="1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1A9E512-39DB-45FA-95C7-CE8C891DDC6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12" y="6614019"/>
            <a:ext cx="325552" cy="10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9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72" r:id="rId3"/>
    <p:sldLayoutId id="2147483674" r:id="rId4"/>
    <p:sldLayoutId id="2147483662" r:id="rId5"/>
    <p:sldLayoutId id="2147483668" r:id="rId6"/>
    <p:sldLayoutId id="2147483670" r:id="rId7"/>
    <p:sldLayoutId id="2147483673" r:id="rId8"/>
    <p:sldLayoutId id="2147483669" r:id="rId9"/>
    <p:sldLayoutId id="2147483666" r:id="rId10"/>
    <p:sldLayoutId id="2147483667" r:id="rId11"/>
    <p:sldLayoutId id="2147483675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tabLst>
          <a:tab pos="361950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535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6205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38275" indent="-276225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913" userDrawn="1">
          <p15:clr>
            <a:srgbClr val="F26B43"/>
          </p15:clr>
        </p15:guide>
        <p15:guide id="2" pos="2925" userDrawn="1">
          <p15:clr>
            <a:srgbClr val="F26B43"/>
          </p15:clr>
        </p15:guide>
        <p15:guide id="3" pos="2835" userDrawn="1">
          <p15:clr>
            <a:srgbClr val="F26B43"/>
          </p15:clr>
        </p15:guide>
        <p15:guide id="4" pos="5511" userDrawn="1">
          <p15:clr>
            <a:srgbClr val="F26B43"/>
          </p15:clr>
        </p15:guide>
        <p15:guide id="5" pos="249" userDrawn="1">
          <p15:clr>
            <a:srgbClr val="F26B43"/>
          </p15:clr>
        </p15:guide>
        <p15:guide id="6" orient="horz" pos="4042" userDrawn="1">
          <p15:clr>
            <a:srgbClr val="F26B43"/>
          </p15:clr>
        </p15:guide>
        <p15:guide id="7" orient="horz" pos="2432" userDrawn="1">
          <p15:clr>
            <a:srgbClr val="F26B43"/>
          </p15:clr>
        </p15:guide>
        <p15:guide id="8" orient="horz" pos="252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de-DE" sz="2800" dirty="0">
                <a:solidFill>
                  <a:srgbClr val="00A6EB"/>
                </a:solidFill>
              </a:rPr>
            </a:br>
            <a:r>
              <a:rPr lang="de-DE" sz="2800" dirty="0" err="1">
                <a:solidFill>
                  <a:srgbClr val="00A6EB"/>
                </a:solidFill>
              </a:rPr>
              <a:t>Towards</a:t>
            </a:r>
            <a:r>
              <a:rPr lang="de-DE" sz="2800" dirty="0">
                <a:solidFill>
                  <a:srgbClr val="00A6EB"/>
                </a:solidFill>
              </a:rPr>
              <a:t> </a:t>
            </a:r>
            <a:r>
              <a:rPr lang="de-DE" sz="2800" dirty="0" err="1">
                <a:solidFill>
                  <a:srgbClr val="00A6EB"/>
                </a:solidFill>
              </a:rPr>
              <a:t>effective</a:t>
            </a:r>
            <a:r>
              <a:rPr lang="de-DE" sz="2800" dirty="0">
                <a:solidFill>
                  <a:srgbClr val="00A6EB"/>
                </a:solidFill>
              </a:rPr>
              <a:t> beamline </a:t>
            </a:r>
            <a:r>
              <a:rPr lang="de-DE" sz="2800" dirty="0" err="1">
                <a:solidFill>
                  <a:srgbClr val="00A6EB"/>
                </a:solidFill>
              </a:rPr>
              <a:t>monitoring</a:t>
            </a:r>
            <a:r>
              <a:rPr lang="de-DE" sz="2800" dirty="0">
                <a:solidFill>
                  <a:srgbClr val="00A6EB"/>
                </a:solidFill>
              </a:rPr>
              <a:t> in diverse </a:t>
            </a:r>
            <a:r>
              <a:rPr lang="de-DE" sz="2800" dirty="0" err="1">
                <a:solidFill>
                  <a:srgbClr val="00A6EB"/>
                </a:solidFill>
              </a:rPr>
              <a:t>information</a:t>
            </a:r>
            <a:r>
              <a:rPr lang="de-DE" sz="2800" dirty="0">
                <a:solidFill>
                  <a:srgbClr val="00A6EB"/>
                </a:solidFill>
              </a:rPr>
              <a:t> </a:t>
            </a:r>
            <a:r>
              <a:rPr lang="de-DE" sz="2800" dirty="0" err="1">
                <a:solidFill>
                  <a:srgbClr val="00A6EB"/>
                </a:solidFill>
              </a:rPr>
              <a:t>space</a:t>
            </a:r>
            <a:r>
              <a:rPr lang="de-DE" sz="2800" dirty="0">
                <a:solidFill>
                  <a:srgbClr val="00A6EB"/>
                </a:solidFill>
              </a:rPr>
              <a:t>: </a:t>
            </a:r>
            <a:r>
              <a:rPr lang="de-DE" sz="2800" dirty="0" err="1">
                <a:solidFill>
                  <a:srgbClr val="00A6EB"/>
                </a:solidFill>
              </a:rPr>
              <a:t>RPi</a:t>
            </a:r>
            <a:r>
              <a:rPr lang="de-DE" sz="2800" dirty="0">
                <a:solidFill>
                  <a:srgbClr val="00A6EB"/>
                </a:solidFill>
              </a:rPr>
              <a:t> + Tango + </a:t>
            </a:r>
            <a:r>
              <a:rPr lang="de-DE" sz="2800" dirty="0" err="1">
                <a:solidFill>
                  <a:srgbClr val="00A6EB"/>
                </a:solidFill>
              </a:rPr>
              <a:t>Memcached</a:t>
            </a:r>
            <a:br>
              <a:rPr lang="de-DE" sz="2400" dirty="0">
                <a:solidFill>
                  <a:srgbClr val="00A6EB"/>
                </a:solidFill>
              </a:rPr>
            </a:br>
            <a:endParaRPr lang="en-US" sz="28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K. Glazyrin</a:t>
            </a:r>
          </a:p>
        </p:txBody>
      </p:sp>
    </p:spTree>
    <p:extLst>
      <p:ext uri="{BB962C8B-B14F-4D97-AF65-F5344CB8AC3E}">
        <p14:creationId xmlns:p14="http://schemas.microsoft.com/office/powerpoint/2010/main" val="3861234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76800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1AD2238-86AE-4916-804A-46C9D6FC3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1" y="1472231"/>
            <a:ext cx="5880998" cy="391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13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life of the beamline scientist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Starts in the middle of the night on a weekend</a:t>
            </a:r>
          </a:p>
        </p:txBody>
      </p:sp>
      <p:sp>
        <p:nvSpPr>
          <p:cNvPr id="9" name="Textplatzhalter 8"/>
          <p:cNvSpPr>
            <a:spLocks noGrp="1"/>
          </p:cNvSpPr>
          <p:nvPr>
            <p:ph idx="14"/>
          </p:nvPr>
        </p:nvSpPr>
        <p:spPr>
          <a:xfrm>
            <a:off x="1179750" y="1952580"/>
            <a:ext cx="4116548" cy="379253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b="1" dirty="0"/>
              <a:t>You wake in the middle of the night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E321FD-4EFC-4F39-A9F7-B0E87A717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425929"/>
            <a:ext cx="1752600" cy="1752600"/>
          </a:xfrm>
          <a:prstGeom prst="rect">
            <a:avLst/>
          </a:prstGeom>
        </p:spPr>
      </p:pic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C8F98B0B-1F41-4DA1-B692-681496F81258}"/>
              </a:ext>
            </a:extLst>
          </p:cNvPr>
          <p:cNvSpPr txBox="1">
            <a:spLocks/>
          </p:cNvSpPr>
          <p:nvPr/>
        </p:nvSpPr>
        <p:spPr>
          <a:xfrm>
            <a:off x="1210230" y="2331833"/>
            <a:ext cx="4116548" cy="3792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6195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36195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535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205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8275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b="1" dirty="0"/>
              <a:t>after leaving the beamline at 1am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6DDB14B-58DA-412C-97CC-2A80559800FF}"/>
              </a:ext>
            </a:extLst>
          </p:cNvPr>
          <p:cNvGrpSpPr/>
          <p:nvPr/>
        </p:nvGrpSpPr>
        <p:grpSpPr>
          <a:xfrm>
            <a:off x="2209462" y="3646762"/>
            <a:ext cx="4725076" cy="1752600"/>
            <a:chOff x="1447800" y="3328604"/>
            <a:chExt cx="4725076" cy="1752600"/>
          </a:xfrm>
        </p:grpSpPr>
        <p:sp>
          <p:nvSpPr>
            <p:cNvPr id="12" name="Textplatzhalter 8">
              <a:extLst>
                <a:ext uri="{FF2B5EF4-FFF2-40B4-BE49-F238E27FC236}">
                  <a16:creationId xmlns:a16="http://schemas.microsoft.com/office/drawing/2014/main" id="{528EF337-E318-4B69-A401-0D325E3D2D48}"/>
                </a:ext>
              </a:extLst>
            </p:cNvPr>
            <p:cNvSpPr txBox="1">
              <a:spLocks/>
            </p:cNvSpPr>
            <p:nvPr/>
          </p:nvSpPr>
          <p:spPr>
            <a:xfrm>
              <a:off x="1447800" y="3941705"/>
              <a:ext cx="2514600" cy="836500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361950" indent="-361950" algn="l" defTabSz="914400" rtl="0" eaLnBrk="1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tabLst>
                  <a:tab pos="36195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28650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95350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2050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38275" indent="-27622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Aft>
                  <a:spcPts val="0"/>
                </a:spcAft>
                <a:buFont typeface="Arial" panose="020B0604020202020204" pitchFamily="34" charset="0"/>
                <a:buNone/>
              </a:pPr>
              <a:r>
                <a:rPr lang="en-US" b="1" dirty="0">
                  <a:solidFill>
                    <a:srgbClr val="E35D50"/>
                  </a:solidFill>
                </a:rPr>
                <a:t>Something got wrong</a:t>
              </a:r>
            </a:p>
            <a:p>
              <a:pPr marL="0" indent="0">
                <a:spcAft>
                  <a:spcPts val="0"/>
                </a:spcAft>
                <a:buFont typeface="Arial" panose="020B0604020202020204" pitchFamily="34" charset="0"/>
                <a:buNone/>
              </a:pPr>
              <a:r>
                <a:rPr lang="en-US" b="1" dirty="0">
                  <a:solidFill>
                    <a:srgbClr val="E35D50"/>
                  </a:solidFill>
                </a:rPr>
                <a:t>Users are in panic..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863BC42-060E-4682-8902-429F8685B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3328604"/>
              <a:ext cx="1981876" cy="1752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029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life of the beamline scientist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7B58AD-4DDC-40DA-8B6D-F926637C61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9249" y="2209800"/>
            <a:ext cx="7145499" cy="609600"/>
          </a:xfrm>
        </p:spPr>
        <p:txBody>
          <a:bodyPr/>
          <a:lstStyle/>
          <a:p>
            <a:pPr algn="ctr"/>
            <a:r>
              <a:rPr lang="en-US" sz="2400" dirty="0"/>
              <a:t>is most often about – how to make things work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B4BC8355-3D95-4E3A-BFD1-66ADEE88F554}"/>
              </a:ext>
            </a:extLst>
          </p:cNvPr>
          <p:cNvSpPr txBox="1">
            <a:spLocks/>
          </p:cNvSpPr>
          <p:nvPr/>
        </p:nvSpPr>
        <p:spPr>
          <a:xfrm>
            <a:off x="999249" y="2971800"/>
            <a:ext cx="7145499" cy="1447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361950" algn="l"/>
              </a:tabLst>
              <a:defRPr sz="18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535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205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8275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rgbClr val="E35D50"/>
                </a:solidFill>
              </a:rPr>
              <a:t>What could be wrong, how do I fix it?</a:t>
            </a:r>
          </a:p>
          <a:p>
            <a:pPr algn="ctr"/>
            <a:r>
              <a:rPr lang="en-US" sz="2400" dirty="0">
                <a:solidFill>
                  <a:srgbClr val="E35D50"/>
                </a:solidFill>
              </a:rPr>
              <a:t>What is the next step?</a:t>
            </a:r>
          </a:p>
          <a:p>
            <a:pPr algn="ctr"/>
            <a:r>
              <a:rPr lang="en-US" sz="2400" dirty="0">
                <a:solidFill>
                  <a:srgbClr val="E35D50"/>
                </a:solidFill>
              </a:rPr>
              <a:t>Can I do it remotely?</a:t>
            </a:r>
          </a:p>
          <a:p>
            <a:pPr algn="ctr"/>
            <a:r>
              <a:rPr lang="en-US" sz="2400" dirty="0">
                <a:solidFill>
                  <a:srgbClr val="E35D50"/>
                </a:solidFill>
              </a:rPr>
              <a:t>Etc. etc.</a:t>
            </a:r>
          </a:p>
        </p:txBody>
      </p:sp>
    </p:spTree>
    <p:extLst>
      <p:ext uri="{BB962C8B-B14F-4D97-AF65-F5344CB8AC3E}">
        <p14:creationId xmlns:p14="http://schemas.microsoft.com/office/powerpoint/2010/main" val="319300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7DE3C-2FFC-4AE2-9AC1-5FAF89C6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 – we need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5210AF-9AB8-4F6E-9E86-B1E7C06145D9}"/>
              </a:ext>
            </a:extLst>
          </p:cNvPr>
          <p:cNvSpPr txBox="1"/>
          <p:nvPr/>
        </p:nvSpPr>
        <p:spPr>
          <a:xfrm>
            <a:off x="609599" y="1143000"/>
            <a:ext cx="7454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Overview of information (heterogeneous sources)</a:t>
            </a:r>
          </a:p>
          <a:p>
            <a:endParaRPr lang="en-US" sz="2400" b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37FC2DA-196C-463E-A25C-B091E34045DC}"/>
              </a:ext>
            </a:extLst>
          </p:cNvPr>
          <p:cNvGrpSpPr/>
          <p:nvPr/>
        </p:nvGrpSpPr>
        <p:grpSpPr>
          <a:xfrm>
            <a:off x="858408" y="2124312"/>
            <a:ext cx="7193280" cy="2430409"/>
            <a:chOff x="858408" y="2124312"/>
            <a:chExt cx="7193280" cy="243040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3451762-6D3C-498A-901A-EC2C10DDACA7}"/>
                </a:ext>
              </a:extLst>
            </p:cNvPr>
            <p:cNvSpPr txBox="1"/>
            <p:nvPr/>
          </p:nvSpPr>
          <p:spPr>
            <a:xfrm>
              <a:off x="866028" y="2852187"/>
              <a:ext cx="4724400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AA92"/>
                  </a:solidFill>
                </a:rPr>
                <a:t>Collectors of information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64EDEA-D222-4C78-827F-33CF74BE4B3C}"/>
                </a:ext>
              </a:extLst>
            </p:cNvPr>
            <p:cNvSpPr txBox="1"/>
            <p:nvPr/>
          </p:nvSpPr>
          <p:spPr>
            <a:xfrm>
              <a:off x="866028" y="3309387"/>
              <a:ext cx="4724400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8B6EC9"/>
                  </a:solidFill>
                </a:rPr>
                <a:t>Agents sorting and merging data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A193CE-0EA0-4EDA-94AE-C59924D41344}"/>
                </a:ext>
              </a:extLst>
            </p:cNvPr>
            <p:cNvSpPr txBox="1"/>
            <p:nvPr/>
          </p:nvSpPr>
          <p:spPr>
            <a:xfrm>
              <a:off x="866028" y="3766587"/>
              <a:ext cx="4724400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8B6EC9"/>
                  </a:solidFill>
                </a:rPr>
                <a:t>Agents storing data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689071-6CD9-48BE-A8E2-F97D84161103}"/>
                </a:ext>
              </a:extLst>
            </p:cNvPr>
            <p:cNvSpPr txBox="1"/>
            <p:nvPr/>
          </p:nvSpPr>
          <p:spPr>
            <a:xfrm>
              <a:off x="858408" y="4216167"/>
              <a:ext cx="4724400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8B6EC9"/>
                  </a:solidFill>
                </a:rPr>
                <a:t>Agents representing data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CB7C5D5-2AF9-47EA-9215-4524AD126A41}"/>
                </a:ext>
              </a:extLst>
            </p:cNvPr>
            <p:cNvSpPr txBox="1"/>
            <p:nvPr/>
          </p:nvSpPr>
          <p:spPr>
            <a:xfrm>
              <a:off x="6070488" y="3190741"/>
              <a:ext cx="1981200" cy="33855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Hardware level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0DD361-3C6E-48D8-A1ED-D005E1DDDAA7}"/>
                </a:ext>
              </a:extLst>
            </p:cNvPr>
            <p:cNvSpPr txBox="1"/>
            <p:nvPr/>
          </p:nvSpPr>
          <p:spPr>
            <a:xfrm>
              <a:off x="6070488" y="3742528"/>
              <a:ext cx="1981200" cy="338554"/>
            </a:xfrm>
            <a:prstGeom prst="rect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Software level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64595C-B814-4302-AC7A-C4CE898045DA}"/>
                </a:ext>
              </a:extLst>
            </p:cNvPr>
            <p:cNvSpPr txBox="1"/>
            <p:nvPr/>
          </p:nvSpPr>
          <p:spPr>
            <a:xfrm>
              <a:off x="2992334" y="2124312"/>
              <a:ext cx="28712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Our approach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505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E376-B09B-41BE-B7BF-C7B165DE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Software/Hardware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67880-7367-43AE-B6FB-14C38BF921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Custom Tango Server (operates on plugin level)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0B02C0-FD00-461D-9642-E3503A2A0A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2427" y="1371600"/>
            <a:ext cx="1079484" cy="15268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42C5E3-B454-4C68-B60D-DD78BA0C4CCA}"/>
              </a:ext>
            </a:extLst>
          </p:cNvPr>
          <p:cNvSpPr txBox="1"/>
          <p:nvPr/>
        </p:nvSpPr>
        <p:spPr>
          <a:xfrm>
            <a:off x="2034540" y="1388512"/>
            <a:ext cx="634746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8B6EC9"/>
                </a:solidFill>
              </a:rPr>
              <a:t>Python Server runs plugins (specific tasks) at certain intervals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CB11DA-F1BB-40D5-9513-D1AF62FD0DCA}"/>
              </a:ext>
            </a:extLst>
          </p:cNvPr>
          <p:cNvSpPr txBox="1"/>
          <p:nvPr/>
        </p:nvSpPr>
        <p:spPr>
          <a:xfrm>
            <a:off x="2057400" y="1845712"/>
            <a:ext cx="573786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8B6EC9"/>
                </a:solidFill>
              </a:rPr>
              <a:t>Server does not take care about task </a:t>
            </a:r>
            <a:r>
              <a:rPr lang="en-US" sz="1600" b="1">
                <a:solidFill>
                  <a:srgbClr val="8B6EC9"/>
                </a:solidFill>
              </a:rPr>
              <a:t>of a </a:t>
            </a:r>
            <a:r>
              <a:rPr lang="en-US" sz="1600" b="1" dirty="0">
                <a:solidFill>
                  <a:srgbClr val="8B6EC9"/>
                </a:solidFill>
              </a:rPr>
              <a:t>plugin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E3635B-E0B9-42AF-8BE3-B593698FB2FD}"/>
              </a:ext>
            </a:extLst>
          </p:cNvPr>
          <p:cNvSpPr txBox="1"/>
          <p:nvPr/>
        </p:nvSpPr>
        <p:spPr>
          <a:xfrm>
            <a:off x="2057400" y="2302912"/>
            <a:ext cx="47244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8B6EC9"/>
                </a:solidFill>
              </a:rPr>
              <a:t>Plugin is a STANDALONE program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EDC820-65CE-4DF7-A820-1A0CCADE0636}"/>
              </a:ext>
            </a:extLst>
          </p:cNvPr>
          <p:cNvSpPr txBox="1"/>
          <p:nvPr/>
        </p:nvSpPr>
        <p:spPr>
          <a:xfrm>
            <a:off x="2049780" y="2752492"/>
            <a:ext cx="47244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8B6EC9"/>
                </a:solidFill>
              </a:rPr>
              <a:t>Plugins can collect, merge, transform data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DA6D62-E907-43D3-8B89-CC70C1112B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966" y="3790887"/>
            <a:ext cx="1563490" cy="15382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D4D712-5681-475D-BEAC-D56D235E3F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15" y="3995835"/>
            <a:ext cx="3131969" cy="22143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33DD55F-291F-4B3B-8BCA-0B295CCF2F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778" y="5644794"/>
            <a:ext cx="2314496" cy="7033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59684DC-1C13-4EB5-9B4E-1EAF4CF29D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377713"/>
            <a:ext cx="3131970" cy="105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35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E376-B09B-41BE-B7BF-C7B165DE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Software/Hardware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67880-7367-43AE-B6FB-14C38BF921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287" y="817500"/>
            <a:ext cx="8748713" cy="379252"/>
          </a:xfrm>
        </p:spPr>
        <p:txBody>
          <a:bodyPr/>
          <a:lstStyle/>
          <a:p>
            <a:r>
              <a:rPr lang="en-US" dirty="0"/>
              <a:t>Raspberry PI + Memcached + Tango – cost efficient, scalable, low maintenance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33DD55F-291F-4B3B-8BCA-0B295CCF2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49161"/>
            <a:ext cx="2314496" cy="7033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59684DC-1C13-4EB5-9B4E-1EAF4CF29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51" y="1459073"/>
            <a:ext cx="3131970" cy="10578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6B46F15-3061-4D66-BDEE-72EAA39D6D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17" y="2386840"/>
            <a:ext cx="3003941" cy="195448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DC5AF0E-1288-40DA-97AB-3FFF9444EC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96" y="1759096"/>
            <a:ext cx="1114048" cy="140741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DDCB890-CE9D-4D11-BD1D-A16E967C2D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749" y="3386521"/>
            <a:ext cx="2518997" cy="167933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46AD310-ACD5-4DDB-BB59-33EC8123402F}"/>
              </a:ext>
            </a:extLst>
          </p:cNvPr>
          <p:cNvSpPr txBox="1"/>
          <p:nvPr/>
        </p:nvSpPr>
        <p:spPr>
          <a:xfrm>
            <a:off x="5512909" y="4830843"/>
            <a:ext cx="34010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  <a:lumOff val="25000"/>
                  </a:schemeClr>
                </a:solidFill>
                <a:cs typeface="Times New Roman" pitchFamily="18" charset="0"/>
              </a:rPr>
              <a:t>Memcached is open-source latency free RAM based storage </a:t>
            </a:r>
          </a:p>
          <a:p>
            <a:pPr algn="ctr"/>
            <a:r>
              <a:rPr lang="en-US" sz="1600" b="1" dirty="0">
                <a:solidFill>
                  <a:schemeClr val="tx2">
                    <a:lumMod val="75000"/>
                    <a:lumOff val="25000"/>
                  </a:schemeClr>
                </a:solidFill>
                <a:cs typeface="Times New Roman" pitchFamily="18" charset="0"/>
              </a:rPr>
              <a:t> (ideal – small datasets)</a:t>
            </a:r>
          </a:p>
          <a:p>
            <a:pPr algn="ctr"/>
            <a:endParaRPr lang="en-US" sz="1600" dirty="0" err="1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F1403D-9FCF-4D1B-818D-1F09C04D8DF2}"/>
              </a:ext>
            </a:extLst>
          </p:cNvPr>
          <p:cNvGrpSpPr/>
          <p:nvPr/>
        </p:nvGrpSpPr>
        <p:grpSpPr>
          <a:xfrm>
            <a:off x="1174496" y="4837446"/>
            <a:ext cx="3934090" cy="1001746"/>
            <a:chOff x="1174496" y="4837446"/>
            <a:chExt cx="3934090" cy="100174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ADB13C8-F572-499A-8FBE-D82899DF8386}"/>
                </a:ext>
              </a:extLst>
            </p:cNvPr>
            <p:cNvSpPr txBox="1"/>
            <p:nvPr/>
          </p:nvSpPr>
          <p:spPr>
            <a:xfrm>
              <a:off x="1174496" y="5531415"/>
              <a:ext cx="39340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haspp02oh1:10000/p02/</a:t>
              </a:r>
              <a:r>
                <a:rPr lang="en-US" sz="1400" dirty="0" err="1">
                  <a:solidFill>
                    <a:schemeClr val="accent3">
                      <a:lumMod val="50000"/>
                    </a:schemeClr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dcm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/energy→42670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F13B25A-8E87-491C-9FF6-5FAC5DF9EB66}"/>
                </a:ext>
              </a:extLst>
            </p:cNvPr>
            <p:cNvSpPr txBox="1"/>
            <p:nvPr/>
          </p:nvSpPr>
          <p:spPr>
            <a:xfrm>
              <a:off x="1721418" y="4837446"/>
              <a:ext cx="28402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>
                  <a:solidFill>
                    <a:schemeClr val="accent3">
                      <a:lumMod val="50000"/>
                    </a:schemeClr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Key→Value</a:t>
              </a:r>
              <a:endParaRPr lang="en-US" sz="3600" dirty="0">
                <a:solidFill>
                  <a:schemeClr val="accent3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77C21AB-C1EB-47F0-8DCB-F15A24E37985}"/>
              </a:ext>
            </a:extLst>
          </p:cNvPr>
          <p:cNvSpPr txBox="1"/>
          <p:nvPr/>
        </p:nvSpPr>
        <p:spPr>
          <a:xfrm>
            <a:off x="920420" y="5796392"/>
            <a:ext cx="47387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Larger JSON based data sets for adult GUI programs is not an issue</a:t>
            </a:r>
          </a:p>
        </p:txBody>
      </p:sp>
    </p:spTree>
    <p:extLst>
      <p:ext uri="{BB962C8B-B14F-4D97-AF65-F5344CB8AC3E}">
        <p14:creationId xmlns:p14="http://schemas.microsoft.com/office/powerpoint/2010/main" val="237478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83B4C-A62E-41E2-BF91-462D9B50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level – data representation</a:t>
            </a:r>
          </a:p>
        </p:txBody>
      </p:sp>
      <p:sp>
        <p:nvSpPr>
          <p:cNvPr id="7" name="Text Box 224">
            <a:extLst>
              <a:ext uri="{FF2B5EF4-FFF2-40B4-BE49-F238E27FC236}">
                <a16:creationId xmlns:a16="http://schemas.microsoft.com/office/drawing/2014/main" id="{C35FDE91-09E1-4146-9575-DBA1615D4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1096198"/>
            <a:ext cx="6993111" cy="1729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b="1" dirty="0">
                <a:cs typeface="Times New Roman" pitchFamily="18" charset="0"/>
              </a:rPr>
              <a:t>Within the limited resource of P02.2 beamline of Petra-III we implemented several resource efficient clients:</a:t>
            </a: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  <a:cs typeface="Times New Roman" pitchFamily="18" charset="0"/>
              </a:rPr>
              <a:t>Control hutch monitoring (scientist/user) based on </a:t>
            </a:r>
            <a:r>
              <a:rPr lang="en-US" dirty="0" err="1">
                <a:solidFill>
                  <a:srgbClr val="7030A0"/>
                </a:solidFill>
                <a:cs typeface="Times New Roman" pitchFamily="18" charset="0"/>
              </a:rPr>
              <a:t>conky</a:t>
            </a:r>
            <a:r>
              <a:rPr lang="en-US" dirty="0">
                <a:solidFill>
                  <a:srgbClr val="7030A0"/>
                </a:solidFill>
                <a:cs typeface="Times New Roman" pitchFamily="18" charset="0"/>
              </a:rPr>
              <a:t> </a:t>
            </a: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  <a:cs typeface="Times New Roman" pitchFamily="18" charset="0"/>
              </a:rPr>
              <a:t>Reporting client (Twitter bot) based on </a:t>
            </a:r>
            <a:r>
              <a:rPr lang="en-US" dirty="0" err="1">
                <a:solidFill>
                  <a:srgbClr val="00B050"/>
                </a:solidFill>
                <a:cs typeface="Times New Roman" pitchFamily="18" charset="0"/>
              </a:rPr>
              <a:t>crontab</a:t>
            </a:r>
            <a:r>
              <a:rPr lang="en-US" dirty="0">
                <a:solidFill>
                  <a:srgbClr val="00B050"/>
                </a:solidFill>
                <a:cs typeface="Times New Roman" pitchFamily="18" charset="0"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B1366F-8C07-4567-B7B5-5C55CE322EE2}"/>
              </a:ext>
            </a:extLst>
          </p:cNvPr>
          <p:cNvSpPr/>
          <p:nvPr/>
        </p:nvSpPr>
        <p:spPr>
          <a:xfrm>
            <a:off x="0" y="3124200"/>
            <a:ext cx="6477000" cy="338418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6F904A-AA8C-4C1A-BB53-0B7BA8AAF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3131"/>
            <a:ext cx="2839472" cy="14111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5CE306-95F6-4ED4-AA05-476DDDE06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1915"/>
            <a:ext cx="2839472" cy="14111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08EFF2-5697-4701-BCF9-A113BB11B9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101" y="4819303"/>
            <a:ext cx="3203926" cy="144374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47D095A-11BB-4078-A4B6-5A501774F4FB}"/>
              </a:ext>
            </a:extLst>
          </p:cNvPr>
          <p:cNvGrpSpPr/>
          <p:nvPr/>
        </p:nvGrpSpPr>
        <p:grpSpPr>
          <a:xfrm>
            <a:off x="6855923" y="3121391"/>
            <a:ext cx="2295696" cy="3383207"/>
            <a:chOff x="6855923" y="3121391"/>
            <a:chExt cx="2295696" cy="338320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13F1A24-3436-4A9D-B99D-F04D61AEE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5923" y="4851915"/>
              <a:ext cx="2288077" cy="165268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2788458-DCE3-42E7-899A-494CF469D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0" y="3121391"/>
              <a:ext cx="2293619" cy="1732218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C4744E35-A4C6-425E-9E3F-39B364522FF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842" y="3740591"/>
            <a:ext cx="474739" cy="38612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716DD3-030C-442B-8752-37B8B9322FE9}"/>
              </a:ext>
            </a:extLst>
          </p:cNvPr>
          <p:cNvCxnSpPr>
            <a:cxnSpLocks/>
          </p:cNvCxnSpPr>
          <p:nvPr/>
        </p:nvCxnSpPr>
        <p:spPr>
          <a:xfrm flipH="1">
            <a:off x="2971800" y="4043930"/>
            <a:ext cx="762000" cy="13814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FD815F-8E86-4A15-B784-6B40171D15E7}"/>
              </a:ext>
            </a:extLst>
          </p:cNvPr>
          <p:cNvCxnSpPr>
            <a:cxnSpLocks/>
          </p:cNvCxnSpPr>
          <p:nvPr/>
        </p:nvCxnSpPr>
        <p:spPr>
          <a:xfrm>
            <a:off x="4038600" y="4267200"/>
            <a:ext cx="0" cy="4135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ECEF43-827C-41C2-AFB6-629199A3DF7A}"/>
              </a:ext>
            </a:extLst>
          </p:cNvPr>
          <p:cNvCxnSpPr>
            <a:cxnSpLocks/>
          </p:cNvCxnSpPr>
          <p:nvPr/>
        </p:nvCxnSpPr>
        <p:spPr>
          <a:xfrm flipH="1">
            <a:off x="3124200" y="4207295"/>
            <a:ext cx="767642" cy="47349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FCF084-B099-45C0-B12A-B1734354D5E1}"/>
              </a:ext>
            </a:extLst>
          </p:cNvPr>
          <p:cNvCxnSpPr>
            <a:cxnSpLocks/>
          </p:cNvCxnSpPr>
          <p:nvPr/>
        </p:nvCxnSpPr>
        <p:spPr>
          <a:xfrm>
            <a:off x="6893898" y="2449312"/>
            <a:ext cx="573702" cy="45670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44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83B4C-A62E-41E2-BF91-462D9B50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123642-3E82-47AD-B4B0-C0129B5C5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1752600"/>
            <a:ext cx="66675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7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83B4C-A62E-41E2-BF91-462D9B50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Perspectives</a:t>
            </a:r>
          </a:p>
        </p:txBody>
      </p:sp>
      <p:sp>
        <p:nvSpPr>
          <p:cNvPr id="6" name="Text Box 224">
            <a:extLst>
              <a:ext uri="{FF2B5EF4-FFF2-40B4-BE49-F238E27FC236}">
                <a16:creationId xmlns:a16="http://schemas.microsoft.com/office/drawing/2014/main" id="{CFFDA22A-A320-42E7-9197-AF40E3179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1096198"/>
            <a:ext cx="6993111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b="1" dirty="0">
                <a:cs typeface="Times New Roman" pitchFamily="18" charset="0"/>
              </a:rPr>
              <a:t>Custom plugin based tango server allows `online` data extraction and analysis (i.e. RAM drive)</a:t>
            </a:r>
            <a:endParaRPr lang="en-US" dirty="0">
              <a:solidFill>
                <a:srgbClr val="00B050"/>
              </a:solidFill>
              <a:cs typeface="Times New Roman" pitchFamily="18" charset="0"/>
            </a:endParaRPr>
          </a:p>
        </p:txBody>
      </p:sp>
      <p:sp>
        <p:nvSpPr>
          <p:cNvPr id="7" name="Text Box 224">
            <a:extLst>
              <a:ext uri="{FF2B5EF4-FFF2-40B4-BE49-F238E27FC236}">
                <a16:creationId xmlns:a16="http://schemas.microsoft.com/office/drawing/2014/main" id="{D5E55D02-C95C-4579-8F2F-FE1ED1182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7" y="2123417"/>
            <a:ext cx="7272810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b="1" dirty="0">
                <a:cs typeface="Times New Roman" pitchFamily="18" charset="0"/>
              </a:rPr>
              <a:t>Custom plugin based tango server allows merging of data sets coming from heterogeneous sources (QXRD meta data (Win7) + external data (TCP/IP) → NEXUS) : </a:t>
            </a:r>
            <a:r>
              <a:rPr lang="en-US" b="1" dirty="0">
                <a:solidFill>
                  <a:srgbClr val="00B050"/>
                </a:solidFill>
                <a:cs typeface="Times New Roman" pitchFamily="18" charset="0"/>
              </a:rPr>
              <a:t>Poor man pre-</a:t>
            </a:r>
            <a:r>
              <a:rPr lang="en-US" b="1" dirty="0" err="1">
                <a:solidFill>
                  <a:srgbClr val="00B050"/>
                </a:solidFill>
                <a:cs typeface="Times New Roman" pitchFamily="18" charset="0"/>
              </a:rPr>
              <a:t>HiDRA</a:t>
            </a:r>
            <a:endParaRPr lang="en-US" dirty="0">
              <a:solidFill>
                <a:srgbClr val="00B050"/>
              </a:solidFill>
              <a:cs typeface="Times New Roman" pitchFamily="18" charset="0"/>
            </a:endParaRPr>
          </a:p>
        </p:txBody>
      </p:sp>
      <p:sp>
        <p:nvSpPr>
          <p:cNvPr id="8" name="Text Box 224">
            <a:extLst>
              <a:ext uri="{FF2B5EF4-FFF2-40B4-BE49-F238E27FC236}">
                <a16:creationId xmlns:a16="http://schemas.microsoft.com/office/drawing/2014/main" id="{98A441CC-E6A2-49F5-A64D-0A3FC7F47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3802734"/>
            <a:ext cx="6993111" cy="394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b="1" dirty="0">
                <a:cs typeface="Times New Roman" pitchFamily="18" charset="0"/>
              </a:rPr>
              <a:t>Etc.</a:t>
            </a:r>
            <a:endParaRPr lang="en-US" dirty="0">
              <a:solidFill>
                <a:srgbClr val="00B05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53399"/>
      </p:ext>
    </p:extLst>
  </p:cSld>
  <p:clrMapOvr>
    <a:masterClrMapping/>
  </p:clrMapOvr>
</p:sld>
</file>

<file path=ppt/theme/theme1.xml><?xml version="1.0" encoding="utf-8"?>
<a:theme xmlns:a="http://schemas.openxmlformats.org/drawingml/2006/main" name="DESY">
  <a:themeElements>
    <a:clrScheme name="DESY">
      <a:dk1>
        <a:sysClr val="windowText" lastClr="000000"/>
      </a:dk1>
      <a:lt1>
        <a:sysClr val="window" lastClr="FFFFFF"/>
      </a:lt1>
      <a:dk2>
        <a:srgbClr val="898D8D"/>
      </a:dk2>
      <a:lt2>
        <a:srgbClr val="B2B4B2"/>
      </a:lt2>
      <a:accent1>
        <a:srgbClr val="009FDF"/>
      </a:accent1>
      <a:accent2>
        <a:srgbClr val="F18F1F"/>
      </a:accent2>
      <a:accent3>
        <a:srgbClr val="004B7D"/>
      </a:accent3>
      <a:accent4>
        <a:srgbClr val="898D8D"/>
      </a:accent4>
      <a:accent5>
        <a:srgbClr val="B2B4B2"/>
      </a:accent5>
      <a:accent6>
        <a:srgbClr val="375E77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>
      <a:srgbClr val="8B6EC9"/>
    </a:custClr>
    <a:custClr>
      <a:srgbClr val="E35D50"/>
    </a:custClr>
    <a:custClr>
      <a:srgbClr val="5BC5F1"/>
    </a:custClr>
    <a:custClr>
      <a:srgbClr val="00AA92"/>
    </a:custClr>
  </a:custClrLst>
  <a:extLst>
    <a:ext uri="{05A4C25C-085E-4340-85A3-A5531E510DB2}">
      <thm15:themeFamily xmlns:thm15="http://schemas.microsoft.com/office/thememl/2012/main" name="Präsentation4" id="{F68CE67E-EE19-2845-BED6-FFABD22E2502}" vid="{704B2338-30D7-C340-A1B0-2F3BA1525363}"/>
    </a:ext>
  </a:extLst>
</a:theme>
</file>

<file path=ppt/theme/theme2.xml><?xml version="1.0" encoding="utf-8"?>
<a:theme xmlns:a="http://schemas.openxmlformats.org/drawingml/2006/main" name="Office">
  <a:themeElements>
    <a:clrScheme name="Benutzerdefiniert 104">
      <a:dk1>
        <a:sysClr val="windowText" lastClr="000000"/>
      </a:dk1>
      <a:lt1>
        <a:sysClr val="window" lastClr="FFFFFF"/>
      </a:lt1>
      <a:dk2>
        <a:srgbClr val="898D8D"/>
      </a:dk2>
      <a:lt2>
        <a:srgbClr val="B2B4B2"/>
      </a:lt2>
      <a:accent1>
        <a:srgbClr val="009FDF"/>
      </a:accent1>
      <a:accent2>
        <a:srgbClr val="FF9E1B"/>
      </a:accent2>
      <a:accent3>
        <a:srgbClr val="020A0A"/>
      </a:accent3>
      <a:accent4>
        <a:srgbClr val="898D8D"/>
      </a:accent4>
      <a:accent5>
        <a:srgbClr val="B2B4B2"/>
      </a:accent5>
      <a:accent6>
        <a:srgbClr val="375E77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Benutzerdefiniert 104">
      <a:dk1>
        <a:sysClr val="windowText" lastClr="000000"/>
      </a:dk1>
      <a:lt1>
        <a:sysClr val="window" lastClr="FFFFFF"/>
      </a:lt1>
      <a:dk2>
        <a:srgbClr val="898D8D"/>
      </a:dk2>
      <a:lt2>
        <a:srgbClr val="B2B4B2"/>
      </a:lt2>
      <a:accent1>
        <a:srgbClr val="009FDF"/>
      </a:accent1>
      <a:accent2>
        <a:srgbClr val="FF9E1B"/>
      </a:accent2>
      <a:accent3>
        <a:srgbClr val="020A0A"/>
      </a:accent3>
      <a:accent4>
        <a:srgbClr val="898D8D"/>
      </a:accent4>
      <a:accent5>
        <a:srgbClr val="B2B4B2"/>
      </a:accent5>
      <a:accent6>
        <a:srgbClr val="375E77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DESY_PowerPoint_4x3_en (1)</Template>
  <TotalTime>0</TotalTime>
  <Words>326</Words>
  <Application>Microsoft Office PowerPoint</Application>
  <PresentationFormat>On-screen Show (4:3)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Adobe Gothic Std B</vt:lpstr>
      <vt:lpstr>Arial</vt:lpstr>
      <vt:lpstr>Times New Roman</vt:lpstr>
      <vt:lpstr>DESY</vt:lpstr>
      <vt:lpstr> Towards effective beamline monitoring in diverse information space: RPi + Tango + Memcached </vt:lpstr>
      <vt:lpstr>The life of the beamline scientist</vt:lpstr>
      <vt:lpstr>The life of the beamline scientist</vt:lpstr>
      <vt:lpstr>Decision making – we need</vt:lpstr>
      <vt:lpstr>Software/Hardware level</vt:lpstr>
      <vt:lpstr>Software/Hardware level</vt:lpstr>
      <vt:lpstr>Software level – data representation</vt:lpstr>
      <vt:lpstr>Perspectives</vt:lpstr>
      <vt:lpstr>Perspectives</vt:lpstr>
      <vt:lpstr>Thank you!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Konstantin Glazyrin</dc:creator>
  <cp:lastModifiedBy>Konstantin Glazyrin</cp:lastModifiedBy>
  <cp:revision>33</cp:revision>
  <dcterms:created xsi:type="dcterms:W3CDTF">2018-03-01T14:30:52Z</dcterms:created>
  <dcterms:modified xsi:type="dcterms:W3CDTF">2018-03-01T15:50:17Z</dcterms:modified>
</cp:coreProperties>
</file>