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36"/>
  </p:notesMasterIdLst>
  <p:handoutMasterIdLst>
    <p:handoutMasterId r:id="rId37"/>
  </p:handoutMasterIdLst>
  <p:sldIdLst>
    <p:sldId id="256" r:id="rId2"/>
    <p:sldId id="315" r:id="rId3"/>
    <p:sldId id="261" r:id="rId4"/>
    <p:sldId id="272" r:id="rId5"/>
    <p:sldId id="262" r:id="rId6"/>
    <p:sldId id="320" r:id="rId7"/>
    <p:sldId id="273" r:id="rId8"/>
    <p:sldId id="271" r:id="rId9"/>
    <p:sldId id="283" r:id="rId10"/>
    <p:sldId id="284" r:id="rId11"/>
    <p:sldId id="285" r:id="rId12"/>
    <p:sldId id="286" r:id="rId13"/>
    <p:sldId id="287" r:id="rId14"/>
    <p:sldId id="295" r:id="rId15"/>
    <p:sldId id="310" r:id="rId16"/>
    <p:sldId id="298" r:id="rId17"/>
    <p:sldId id="277" r:id="rId18"/>
    <p:sldId id="280" r:id="rId19"/>
    <p:sldId id="325" r:id="rId20"/>
    <p:sldId id="324" r:id="rId21"/>
    <p:sldId id="311" r:id="rId22"/>
    <p:sldId id="319" r:id="rId23"/>
    <p:sldId id="290" r:id="rId24"/>
    <p:sldId id="258" r:id="rId25"/>
    <p:sldId id="312" r:id="rId26"/>
    <p:sldId id="307" r:id="rId27"/>
    <p:sldId id="321" r:id="rId28"/>
    <p:sldId id="313" r:id="rId29"/>
    <p:sldId id="322" r:id="rId30"/>
    <p:sldId id="323" r:id="rId31"/>
    <p:sldId id="326" r:id="rId32"/>
    <p:sldId id="304" r:id="rId33"/>
    <p:sldId id="308" r:id="rId34"/>
    <p:sldId id="309" r:id="rId35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1B5D3148-3D48-4687-BD08-5CA91DFF17BF}">
          <p14:sldIdLst>
            <p14:sldId id="256"/>
            <p14:sldId id="315"/>
            <p14:sldId id="261"/>
            <p14:sldId id="272"/>
            <p14:sldId id="262"/>
            <p14:sldId id="320"/>
          </p14:sldIdLst>
        </p14:section>
        <p14:section name="CLEAN" id="{66BB2E45-2870-4577-BE32-FDFA49B4C7F9}">
          <p14:sldIdLst>
            <p14:sldId id="273"/>
            <p14:sldId id="271"/>
            <p14:sldId id="283"/>
            <p14:sldId id="284"/>
            <p14:sldId id="285"/>
            <p14:sldId id="286"/>
            <p14:sldId id="287"/>
            <p14:sldId id="295"/>
            <p14:sldId id="310"/>
          </p14:sldIdLst>
        </p14:section>
        <p14:section name="Compressed Sensing" id="{4C1F518D-D902-4438-832B-2D383529D487}">
          <p14:sldIdLst>
            <p14:sldId id="298"/>
            <p14:sldId id="277"/>
            <p14:sldId id="280"/>
            <p14:sldId id="325"/>
            <p14:sldId id="324"/>
          </p14:sldIdLst>
        </p14:section>
        <p14:section name="Abschnitt ohne Titel" id="{08DBAA98-29F2-46AD-A1D0-8A81AF8564F8}">
          <p14:sldIdLst>
            <p14:sldId id="311"/>
            <p14:sldId id="319"/>
            <p14:sldId id="290"/>
            <p14:sldId id="258"/>
            <p14:sldId id="312"/>
            <p14:sldId id="307"/>
            <p14:sldId id="321"/>
            <p14:sldId id="313"/>
            <p14:sldId id="322"/>
            <p14:sldId id="323"/>
            <p14:sldId id="326"/>
            <p14:sldId id="304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767" autoAdjust="0"/>
  </p:normalViewPr>
  <p:slideViewPr>
    <p:cSldViewPr>
      <p:cViewPr>
        <p:scale>
          <a:sx n="78" d="100"/>
          <a:sy n="78" d="100"/>
        </p:scale>
        <p:origin x="-144" y="55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889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From</a:t>
            </a:r>
            <a:r>
              <a:rPr lang="en-GB" baseline="0" dirty="0" smtClean="0"/>
              <a:t> the theory of compressed sensing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435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043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Camera</a:t>
            </a:r>
            <a:r>
              <a:rPr lang="en-GB" baseline="0" dirty="0" smtClean="0"/>
              <a:t> Pixels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Many samples, most contain no information</a:t>
            </a:r>
            <a:endParaRPr lang="en-GB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6562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614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736600" y="1509713"/>
            <a:ext cx="9231800" cy="361950"/>
          </a:xfrm>
        </p:spPr>
        <p:txBody>
          <a:bodyPr/>
          <a:lstStyle/>
          <a:p>
            <a:r>
              <a:rPr lang="de-CH" dirty="0" smtClean="0"/>
              <a:t>P7 Compressed </a:t>
            </a:r>
            <a:r>
              <a:rPr lang="de-CH" dirty="0" err="1" smtClean="0"/>
              <a:t>Sensing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Image </a:t>
            </a:r>
            <a:r>
              <a:rPr lang="de-CH" dirty="0" err="1" smtClean="0"/>
              <a:t>Reconstruction</a:t>
            </a:r>
            <a:endParaRPr lang="de-CH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2700511"/>
            <a:ext cx="8721604" cy="436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2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3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4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60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68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X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12714" r="18626" b="16412"/>
          <a:stretch/>
        </p:blipFill>
        <p:spPr>
          <a:xfrm>
            <a:off x="708718" y="2127922"/>
            <a:ext cx="4536505" cy="4536504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CLEAN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646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4644727"/>
            <a:ext cx="9956800" cy="89529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1" y="3221641"/>
            <a:ext cx="9395668" cy="8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Image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Regularization that captures the image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Incoherent Measurement and Reconstruction spaces.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 as a Compressed Sensing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2600325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Incoherence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85" y="2153110"/>
            <a:ext cx="4763165" cy="476316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55" y="2124447"/>
            <a:ext cx="476316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2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 as a Compressed Sensing Reconstruction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3546500" y="3329223"/>
            <a:ext cx="3715417" cy="36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3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Shannon </a:t>
            </a:r>
            <a:r>
              <a:rPr lang="en-GB" dirty="0" err="1" smtClean="0"/>
              <a:t>Nyquist</a:t>
            </a:r>
            <a:r>
              <a:rPr lang="en-GB" dirty="0" smtClean="0"/>
              <a:t> Sampling Rate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05" y="2197100"/>
            <a:ext cx="4286250" cy="33528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096" y="2408238"/>
            <a:ext cx="4853688" cy="303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6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 as a Compressed Sensing Reconstruction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3546500" y="3329223"/>
            <a:ext cx="3715417" cy="36573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8" y="2246099"/>
            <a:ext cx="9956800" cy="89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62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509713"/>
            <a:ext cx="4508624" cy="361950"/>
          </a:xfrm>
        </p:spPr>
        <p:txBody>
          <a:bodyPr/>
          <a:lstStyle/>
          <a:p>
            <a:r>
              <a:rPr lang="de-DE" dirty="0" smtClean="0"/>
              <a:t>10s VLA Observation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" t="3940" r="3988" b="4122"/>
          <a:stretch/>
        </p:blipFill>
        <p:spPr>
          <a:xfrm>
            <a:off x="708719" y="2087913"/>
            <a:ext cx="4536505" cy="45365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646"/>
            <a:ext cx="4608512" cy="4536504"/>
          </a:xfrm>
          <a:prstGeom prst="rect">
            <a:avLst/>
          </a:prstGeom>
        </p:spPr>
      </p:pic>
      <p:sp>
        <p:nvSpPr>
          <p:cNvPr id="9" name="Titel 4"/>
          <p:cNvSpPr txBox="1">
            <a:spLocks/>
          </p:cNvSpPr>
          <p:nvPr/>
        </p:nvSpPr>
        <p:spPr bwMode="auto">
          <a:xfrm>
            <a:off x="5540660" y="1509713"/>
            <a:ext cx="4508624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smtClean="0"/>
              <a:t>NRAO </a:t>
            </a:r>
            <a:r>
              <a:rPr lang="de-DE" kern="0" dirty="0" err="1"/>
              <a:t>R</a:t>
            </a:r>
            <a:r>
              <a:rPr lang="de-DE" kern="0" dirty="0" err="1" smtClean="0"/>
              <a:t>econstruction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40474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618481"/>
            <a:ext cx="9213850" cy="361950"/>
          </a:xfrm>
        </p:spPr>
        <p:txBody>
          <a:bodyPr/>
          <a:lstStyle/>
          <a:p>
            <a:r>
              <a:rPr lang="en-GB" dirty="0" smtClean="0"/>
              <a:t>Compressed Sensing Image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Objective with Data + Regularization term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Optimizer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Gurobi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Regularization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L0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L1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L2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TV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L1 of </a:t>
            </a:r>
            <a:r>
              <a:rPr lang="en-GB" dirty="0" err="1" smtClean="0"/>
              <a:t>Haar</a:t>
            </a:r>
            <a:r>
              <a:rPr lang="en-GB" dirty="0" smtClean="0"/>
              <a:t> Wavelets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L1 of Starlets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3652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"/>
          <a:stretch/>
        </p:blipFill>
        <p:spPr>
          <a:xfrm>
            <a:off x="4630745" y="1606080"/>
            <a:ext cx="5756515" cy="577103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0"/>
          <a:stretch/>
        </p:blipFill>
        <p:spPr>
          <a:xfrm>
            <a:off x="8430" y="1606587"/>
            <a:ext cx="4862111" cy="5771035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792723"/>
            <a:ext cx="2953916" cy="395288"/>
          </a:xfrm>
        </p:spPr>
        <p:txBody>
          <a:bodyPr/>
          <a:lstStyle/>
          <a:p>
            <a:r>
              <a:rPr lang="en-GB" dirty="0" smtClean="0"/>
              <a:t>CLEAN	</a:t>
            </a:r>
            <a:endParaRPr lang="en-GB" dirty="0"/>
          </a:p>
        </p:txBody>
      </p:sp>
      <p:sp>
        <p:nvSpPr>
          <p:cNvPr id="13" name="Titel 4"/>
          <p:cNvSpPr txBox="1">
            <a:spLocks/>
          </p:cNvSpPr>
          <p:nvPr/>
        </p:nvSpPr>
        <p:spPr bwMode="auto">
          <a:xfrm>
            <a:off x="5359019" y="1843966"/>
            <a:ext cx="2862644" cy="34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L1 Regularization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41985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19" y="739649"/>
            <a:ext cx="10485029" cy="629101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458268" y="180232"/>
            <a:ext cx="2952328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3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458268" y="180232"/>
            <a:ext cx="2952328" cy="316835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19" y="739649"/>
            <a:ext cx="10485029" cy="629101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5" t="28101" r="29610" b="32280"/>
          <a:stretch/>
        </p:blipFill>
        <p:spPr>
          <a:xfrm>
            <a:off x="1441415" y="-291038"/>
            <a:ext cx="3588958" cy="36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0"/>
          <a:stretch/>
        </p:blipFill>
        <p:spPr>
          <a:xfrm>
            <a:off x="78718" y="1470129"/>
            <a:ext cx="4979950" cy="5910902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792723"/>
            <a:ext cx="2953916" cy="395288"/>
          </a:xfrm>
        </p:spPr>
        <p:txBody>
          <a:bodyPr/>
          <a:lstStyle/>
          <a:p>
            <a:r>
              <a:rPr lang="en-GB" dirty="0" smtClean="0"/>
              <a:t>CLEAN	</a:t>
            </a:r>
            <a:endParaRPr lang="en-GB" dirty="0"/>
          </a:p>
        </p:txBody>
      </p:sp>
      <p:sp>
        <p:nvSpPr>
          <p:cNvPr id="13" name="Titel 4"/>
          <p:cNvSpPr txBox="1">
            <a:spLocks/>
          </p:cNvSpPr>
          <p:nvPr/>
        </p:nvSpPr>
        <p:spPr bwMode="auto">
          <a:xfrm>
            <a:off x="5359019" y="1843966"/>
            <a:ext cx="2862644" cy="34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L2 Regularization</a:t>
            </a:r>
            <a:endParaRPr lang="en-GB" kern="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" t="11287" b="7339"/>
          <a:stretch/>
        </p:blipFill>
        <p:spPr>
          <a:xfrm>
            <a:off x="4986660" y="2139062"/>
            <a:ext cx="5678164" cy="48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458268" y="180232"/>
            <a:ext cx="2952328" cy="316835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" y="873665"/>
            <a:ext cx="10365556" cy="621933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5" t="28101" r="29610" b="32280"/>
          <a:stretch/>
        </p:blipFill>
        <p:spPr>
          <a:xfrm>
            <a:off x="1441415" y="-291038"/>
            <a:ext cx="3588958" cy="36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0"/>
          <a:stretch/>
        </p:blipFill>
        <p:spPr>
          <a:xfrm>
            <a:off x="148321" y="1606588"/>
            <a:ext cx="4622315" cy="5486411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792723"/>
            <a:ext cx="2953916" cy="395288"/>
          </a:xfrm>
        </p:spPr>
        <p:txBody>
          <a:bodyPr/>
          <a:lstStyle/>
          <a:p>
            <a:r>
              <a:rPr lang="en-GB" dirty="0" smtClean="0"/>
              <a:t>CLEAN	</a:t>
            </a:r>
            <a:endParaRPr lang="en-GB" dirty="0"/>
          </a:p>
        </p:txBody>
      </p:sp>
      <p:sp>
        <p:nvSpPr>
          <p:cNvPr id="13" name="Titel 4"/>
          <p:cNvSpPr txBox="1">
            <a:spLocks/>
          </p:cNvSpPr>
          <p:nvPr/>
        </p:nvSpPr>
        <p:spPr bwMode="auto">
          <a:xfrm>
            <a:off x="5274692" y="1843966"/>
            <a:ext cx="2862644" cy="34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Starlets</a:t>
            </a:r>
            <a:endParaRPr lang="en-GB" kern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" t="10751" b="6562"/>
          <a:stretch/>
        </p:blipFill>
        <p:spPr>
          <a:xfrm>
            <a:off x="4972857" y="2196455"/>
            <a:ext cx="5270387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458268" y="180232"/>
            <a:ext cx="2952328" cy="316835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1656"/>
            <a:ext cx="10693400" cy="641604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5" t="28101" r="29610" b="32280"/>
          <a:stretch/>
        </p:blipFill>
        <p:spPr>
          <a:xfrm>
            <a:off x="1441415" y="-291038"/>
            <a:ext cx="3588958" cy="36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3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594172" y="1871663"/>
            <a:ext cx="9213850" cy="446405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0" y="2465446"/>
            <a:ext cx="5142134" cy="392030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447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 Resolution?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1" y="2176115"/>
            <a:ext cx="9410129" cy="423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80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72" y="215572"/>
            <a:ext cx="4564105" cy="67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045"/>
            <a:ext cx="10201133" cy="612068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458268" y="180232"/>
            <a:ext cx="2952328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" y="972319"/>
            <a:ext cx="10375676" cy="622540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526803" y="108223"/>
            <a:ext cx="2952328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Inverse Fourier Transform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" t="3940" r="3988" b="4122"/>
          <a:stretch/>
        </p:blipFill>
        <p:spPr>
          <a:xfrm>
            <a:off x="708719" y="2087913"/>
            <a:ext cx="4536505" cy="45365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646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9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Deconvolution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1980432"/>
            <a:ext cx="9213850" cy="4680718"/>
          </a:xfrm>
        </p:spPr>
        <p:txBody>
          <a:bodyPr/>
          <a:lstStyle/>
          <a:p>
            <a:endParaRPr lang="en-GB" sz="5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62" y="3385344"/>
            <a:ext cx="7458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Optimization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Optimizer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dirty="0" smtClean="0"/>
              <a:t>Regularization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18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1" y="3470184"/>
            <a:ext cx="9395668" cy="8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0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04567"/>
            <a:ext cx="3657600" cy="36576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59" y="3204567"/>
            <a:ext cx="3657600" cy="36576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7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04567"/>
            <a:ext cx="3657600" cy="3657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04567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1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2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Powerpoint</Template>
  <TotalTime>0</TotalTime>
  <Words>303</Words>
  <Application>Microsoft Office PowerPoint</Application>
  <PresentationFormat>Benutzerdefiniert</PresentationFormat>
  <Paragraphs>170</Paragraphs>
  <Slides>34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7" baseType="lpstr">
      <vt:lpstr>Wingdings</vt:lpstr>
      <vt:lpstr>Arial</vt:lpstr>
      <vt:lpstr>FHNW-PP</vt:lpstr>
      <vt:lpstr>P7 Compressed Sensing Image Reconstruction</vt:lpstr>
      <vt:lpstr>Shannon Nyquist Sampling Rate</vt:lpstr>
      <vt:lpstr>Image Reconstruction</vt:lpstr>
      <vt:lpstr>Inverse Fourier Transform</vt:lpstr>
      <vt:lpstr>Deconvolution</vt:lpstr>
      <vt:lpstr>Compressed Sensing Reconstruction</vt:lpstr>
      <vt:lpstr>CLEAN</vt:lpstr>
      <vt:lpstr>CLEAN, Iteration 0</vt:lpstr>
      <vt:lpstr>CLEAN, Iteration 1</vt:lpstr>
      <vt:lpstr>CLEAN, Iteration 2</vt:lpstr>
      <vt:lpstr>CLEAN, Iteration 3</vt:lpstr>
      <vt:lpstr>CLEAN, Iteration 4</vt:lpstr>
      <vt:lpstr>CLEAN, Iteration X</vt:lpstr>
      <vt:lpstr>CLEAN</vt:lpstr>
      <vt:lpstr>Compressed Sensing</vt:lpstr>
      <vt:lpstr>Compressed Sensing Image Reconstruction</vt:lpstr>
      <vt:lpstr>CLEAN as a Compressed Sensing Reconstruction</vt:lpstr>
      <vt:lpstr>Incoherence</vt:lpstr>
      <vt:lpstr>CLEAN as a Compressed Sensing Reconstruction</vt:lpstr>
      <vt:lpstr>CLEAN as a Compressed Sensing Reconstruction</vt:lpstr>
      <vt:lpstr>10s VLA Observation</vt:lpstr>
      <vt:lpstr>Compressed Sensing Image Reconstruction</vt:lpstr>
      <vt:lpstr>CLEAN </vt:lpstr>
      <vt:lpstr>PowerPoint-Präsentation</vt:lpstr>
      <vt:lpstr>PowerPoint-Präsentation</vt:lpstr>
      <vt:lpstr>CLEAN </vt:lpstr>
      <vt:lpstr>PowerPoint-Präsentation</vt:lpstr>
      <vt:lpstr>CLEAN </vt:lpstr>
      <vt:lpstr>PowerPoint-Präsentation</vt:lpstr>
      <vt:lpstr>Super Resolution?</vt:lpstr>
      <vt:lpstr>Future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Schwammberger</dc:creator>
  <cp:lastModifiedBy>Jonas Schwammberger</cp:lastModifiedBy>
  <cp:revision>94</cp:revision>
  <dcterms:created xsi:type="dcterms:W3CDTF">2018-08-05T09:32:22Z</dcterms:created>
  <dcterms:modified xsi:type="dcterms:W3CDTF">2018-08-15T18:09:00Z</dcterms:modified>
</cp:coreProperties>
</file>