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13" r:id="rId1"/>
  </p:sldMasterIdLst>
  <p:notesMasterIdLst>
    <p:notesMasterId r:id="rId36"/>
  </p:notesMasterIdLst>
  <p:handoutMasterIdLst>
    <p:handoutMasterId r:id="rId37"/>
  </p:handoutMasterIdLst>
  <p:sldIdLst>
    <p:sldId id="256" r:id="rId2"/>
    <p:sldId id="315" r:id="rId3"/>
    <p:sldId id="261" r:id="rId4"/>
    <p:sldId id="272" r:id="rId5"/>
    <p:sldId id="262" r:id="rId6"/>
    <p:sldId id="320" r:id="rId7"/>
    <p:sldId id="273" r:id="rId8"/>
    <p:sldId id="271" r:id="rId9"/>
    <p:sldId id="283" r:id="rId10"/>
    <p:sldId id="284" r:id="rId11"/>
    <p:sldId id="285" r:id="rId12"/>
    <p:sldId id="286" r:id="rId13"/>
    <p:sldId id="287" r:id="rId14"/>
    <p:sldId id="295" r:id="rId15"/>
    <p:sldId id="298" r:id="rId16"/>
    <p:sldId id="277" r:id="rId17"/>
    <p:sldId id="280" r:id="rId18"/>
    <p:sldId id="325" r:id="rId19"/>
    <p:sldId id="324" r:id="rId20"/>
    <p:sldId id="310" r:id="rId21"/>
    <p:sldId id="311" r:id="rId22"/>
    <p:sldId id="319" r:id="rId23"/>
    <p:sldId id="290" r:id="rId24"/>
    <p:sldId id="258" r:id="rId25"/>
    <p:sldId id="312" r:id="rId26"/>
    <p:sldId id="307" r:id="rId27"/>
    <p:sldId id="321" r:id="rId28"/>
    <p:sldId id="313" r:id="rId29"/>
    <p:sldId id="322" r:id="rId30"/>
    <p:sldId id="323" r:id="rId31"/>
    <p:sldId id="326" r:id="rId32"/>
    <p:sldId id="304" r:id="rId33"/>
    <p:sldId id="308" r:id="rId34"/>
    <p:sldId id="309" r:id="rId35"/>
  </p:sldIdLst>
  <p:sldSz cx="10693400" cy="7561263"/>
  <p:notesSz cx="6858000" cy="9144000"/>
  <p:defaultTextStyle>
    <a:defPPr>
      <a:defRPr lang="de-CH"/>
    </a:defPPr>
    <a:lvl1pPr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bschnitt ohne Titel" id="{1B5D3148-3D48-4687-BD08-5CA91DFF17BF}">
          <p14:sldIdLst>
            <p14:sldId id="256"/>
            <p14:sldId id="315"/>
            <p14:sldId id="261"/>
            <p14:sldId id="272"/>
            <p14:sldId id="262"/>
            <p14:sldId id="320"/>
          </p14:sldIdLst>
        </p14:section>
        <p14:section name="CLEAN" id="{66BB2E45-2870-4577-BE32-FDFA49B4C7F9}">
          <p14:sldIdLst>
            <p14:sldId id="273"/>
            <p14:sldId id="271"/>
            <p14:sldId id="283"/>
            <p14:sldId id="284"/>
            <p14:sldId id="285"/>
            <p14:sldId id="286"/>
            <p14:sldId id="287"/>
            <p14:sldId id="295"/>
          </p14:sldIdLst>
        </p14:section>
        <p14:section name="Compressed Sensing" id="{4C1F518D-D902-4438-832B-2D383529D487}">
          <p14:sldIdLst>
            <p14:sldId id="298"/>
            <p14:sldId id="277"/>
            <p14:sldId id="280"/>
            <p14:sldId id="325"/>
            <p14:sldId id="324"/>
            <p14:sldId id="310"/>
          </p14:sldIdLst>
        </p14:section>
        <p14:section name="Abschnitt ohne Titel" id="{08DBAA98-29F2-46AD-A1D0-8A81AF8564F8}">
          <p14:sldIdLst>
            <p14:sldId id="311"/>
            <p14:sldId id="319"/>
            <p14:sldId id="290"/>
            <p14:sldId id="258"/>
            <p14:sldId id="312"/>
            <p14:sldId id="307"/>
            <p14:sldId id="321"/>
            <p14:sldId id="313"/>
            <p14:sldId id="322"/>
            <p14:sldId id="323"/>
            <p14:sldId id="326"/>
            <p14:sldId id="304"/>
            <p14:sldId id="308"/>
            <p14:sldId id="3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4" autoAdjust="0"/>
    <p:restoredTop sz="94767" autoAdjust="0"/>
  </p:normalViewPr>
  <p:slideViewPr>
    <p:cSldViewPr>
      <p:cViewPr varScale="1">
        <p:scale>
          <a:sx n="141" d="100"/>
          <a:sy n="141" d="100"/>
        </p:scale>
        <p:origin x="1800" y="120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C74B13BA-36C6-4300-B5B6-6C1D152DFF13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8857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Textmasterformate durch Klicken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058061DB-DF71-4765-99A4-14E22DF63CCF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7747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Low</a:t>
            </a:r>
            <a:r>
              <a:rPr lang="en-GB" baseline="0" dirty="0" smtClean="0"/>
              <a:t> resolution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8897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From</a:t>
            </a:r>
            <a:r>
              <a:rPr lang="en-GB" baseline="0" dirty="0" smtClean="0"/>
              <a:t> the theory of compressed sensing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4357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Low</a:t>
            </a:r>
            <a:r>
              <a:rPr lang="en-GB" baseline="0" dirty="0" smtClean="0"/>
              <a:t> resolution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043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Camera</a:t>
            </a:r>
            <a:r>
              <a:rPr lang="en-GB" baseline="0" dirty="0" smtClean="0"/>
              <a:t> Pixels</a:t>
            </a:r>
          </a:p>
          <a:p>
            <a:endParaRPr lang="en-GB" baseline="0" dirty="0" smtClean="0"/>
          </a:p>
          <a:p>
            <a:r>
              <a:rPr lang="en-GB" baseline="0" dirty="0" smtClean="0"/>
              <a:t>Many samples, most contain no information</a:t>
            </a:r>
            <a:endParaRPr lang="en-GB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6562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Low</a:t>
            </a:r>
            <a:r>
              <a:rPr lang="en-GB" baseline="0" dirty="0" smtClean="0"/>
              <a:t> resolution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96145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738188" y="1978025"/>
            <a:ext cx="9213850" cy="28575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aseline="0"/>
            </a:lvl1pPr>
          </a:lstStyle>
          <a:p>
            <a:pPr>
              <a:spcBef>
                <a:spcPct val="0"/>
              </a:spcBef>
            </a:pPr>
            <a:r>
              <a:rPr lang="de-DE" sz="2600" dirty="0" smtClean="0"/>
              <a:t>Untertitel der Präsentation</a:t>
            </a:r>
            <a:endParaRPr lang="de-CH" sz="2600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 der Präsentation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743200"/>
            <a:ext cx="9968400" cy="4140000"/>
          </a:xfrm>
          <a:solidFill>
            <a:schemeClr val="accent1"/>
          </a:solidFill>
        </p:spPr>
        <p:txBody>
          <a:bodyPr wrap="none" lIns="720000" tIns="108000" rIns="720000" bIns="108000" anchor="ctr" anchorCtr="0"/>
          <a:lstStyle>
            <a:lvl1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100" b="0" baseline="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10429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Durch Bild ersetzen (Grösse und Position beibehalten)</a:t>
            </a:r>
            <a:endParaRPr kumimoji="0" lang="de-CH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3276000"/>
            <a:ext cx="738000" cy="3081600"/>
          </a:xfrm>
          <a:solidFill>
            <a:srgbClr val="FFFF00"/>
          </a:solidFill>
        </p:spPr>
        <p:txBody>
          <a:bodyPr/>
          <a:lstStyle>
            <a:lvl5pPr marL="1252537" indent="0">
              <a:buNone/>
              <a:defRPr/>
            </a:lvl5pPr>
          </a:lstStyle>
          <a:p>
            <a:pPr lvl="4"/>
            <a:r>
              <a:rPr lang="de-CH" dirty="0" smtClean="0"/>
              <a:t> 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250316"/>
            <a:ext cx="917450" cy="54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16.08.2018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736600" y="1509713"/>
            <a:ext cx="9213850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738188" y="2197100"/>
            <a:ext cx="9213850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 dirty="0" smtClean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4017834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B0B7B1-7F9E-44E6-8543-140B27F3BBF6}" type="datetime1">
              <a:rPr lang="de-CH" smtClean="0">
                <a:solidFill>
                  <a:srgbClr val="000000"/>
                </a:solidFill>
              </a:rPr>
              <a:t>16.08.2018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37999" y="2843999"/>
            <a:ext cx="9219600" cy="3816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dirty="0" smtClean="0"/>
              <a:t>Durch Bild oder Grafik ersetzen (Grösse und Position beibehalten)</a:t>
            </a:r>
            <a:endParaRPr lang="de-CH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38000" y="1508399"/>
            <a:ext cx="9212400" cy="1119600"/>
          </a:xfrm>
        </p:spPr>
        <p:txBody>
          <a:bodyPr/>
          <a:lstStyle>
            <a:lvl1pPr>
              <a:spcBef>
                <a:spcPts val="900"/>
              </a:spcBef>
              <a:defRPr sz="1700" b="0"/>
            </a:lvl1pPr>
          </a:lstStyle>
          <a:p>
            <a:pPr lvl="0"/>
            <a:r>
              <a:rPr lang="de-CH" dirty="0" smtClean="0"/>
              <a:t>Text durch Klicken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1363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8E427A-9BD4-4A47-A671-CA94BA10FC52}" type="datetime1">
              <a:rPr lang="de-CH" smtClean="0">
                <a:solidFill>
                  <a:srgbClr val="000000"/>
                </a:solidFill>
              </a:rPr>
              <a:t>16.08.2018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37999" y="1512000"/>
            <a:ext cx="9219600" cy="4788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dirty="0" smtClean="0"/>
              <a:t>Durch Bild oder Grafik ersetzen (Grösse und Position beibehalten)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38188" y="6476400"/>
            <a:ext cx="9212400" cy="720000"/>
          </a:xfrm>
        </p:spPr>
        <p:txBody>
          <a:bodyPr/>
          <a:lstStyle>
            <a:lvl1pPr>
              <a:spcBef>
                <a:spcPts val="800"/>
              </a:spcBef>
              <a:defRPr sz="1500" b="0"/>
            </a:lvl1pPr>
          </a:lstStyle>
          <a:p>
            <a:pPr lvl="0"/>
            <a:r>
              <a:rPr lang="de-CH" dirty="0" smtClean="0"/>
              <a:t>Text durch Klicken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6077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7D31B9-878C-46A5-9D4B-DDE2F80ACD24}" type="datetime1">
              <a:rPr lang="de-CH" smtClean="0">
                <a:solidFill>
                  <a:srgbClr val="000000"/>
                </a:solidFill>
              </a:rPr>
              <a:t>16.08.2018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5491163" y="1509713"/>
            <a:ext cx="4459287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5491163" y="2197100"/>
            <a:ext cx="4460875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 dirty="0" smtClean="0"/>
              <a:t>Text durch Klicken hinzufügen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738000" y="1512000"/>
            <a:ext cx="4467600" cy="51516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sz="2000" b="0" dirty="0" smtClean="0"/>
              <a:t>Durch Bild oder Grafik ersetzen (Grösse und Position beibehalten)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804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6600" y="1509713"/>
            <a:ext cx="921385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2197100"/>
            <a:ext cx="9213850" cy="259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 smtClean="0"/>
              <a:t>Mastertextformat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  <a:p>
            <a:pPr lvl="3"/>
            <a:r>
              <a:rPr lang="de-CH" dirty="0" smtClean="0"/>
              <a:t>Vierte Ebene</a:t>
            </a:r>
          </a:p>
          <a:p>
            <a:pPr lvl="4"/>
            <a:r>
              <a:rPr lang="de-CH" dirty="0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1663" y="7197725"/>
            <a:ext cx="865187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fld id="{7177E68C-6167-4437-9E48-D23688EFD255}" type="datetime1">
              <a:rPr lang="de-CH" smtClean="0">
                <a:solidFill>
                  <a:srgbClr val="000000"/>
                </a:solidFill>
              </a:rPr>
              <a:t>16.08.2018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6600" y="7197725"/>
            <a:ext cx="7485063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6850" y="7197725"/>
            <a:ext cx="863600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1042988">
              <a:defRPr sz="1200"/>
            </a:lvl1pPr>
          </a:lstStyle>
          <a:p>
            <a:fld id="{8C812475-90CC-411E-A993-929AF0D0895B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38188" y="7161213"/>
            <a:ext cx="9213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>
              <a:solidFill>
                <a:srgbClr val="00000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250316"/>
            <a:ext cx="917450" cy="54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0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0" r:id="rId2"/>
    <p:sldLayoutId id="2147483727" r:id="rId3"/>
    <p:sldLayoutId id="2147483728" r:id="rId4"/>
    <p:sldLayoutId id="2147483729" r:id="rId5"/>
  </p:sldLayoutIdLst>
  <p:timing>
    <p:tnLst>
      <p:par>
        <p:cTn id="1" dur="indefinite" restart="never" nodeType="tmRoot"/>
      </p:par>
    </p:tnLst>
  </p:timing>
  <p:hf hdr="0"/>
  <p:txStyles>
    <p:titleStyle>
      <a:lvl1pPr algn="l" defTabSz="1042988" rtl="0" eaLnBrk="1" fontAlgn="base" hangingPunct="1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algn="l" defTabSz="1042988" rtl="0" eaLnBrk="1" fontAlgn="base" hangingPunct="1">
        <a:lnSpc>
          <a:spcPct val="115000"/>
        </a:lnSpc>
        <a:spcBef>
          <a:spcPct val="100000"/>
        </a:spcBef>
        <a:spcAft>
          <a:spcPct val="0"/>
        </a:spcAft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352425" indent="-171450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712788" indent="-169863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1073150" indent="-180975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4319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5pPr>
      <a:lvl6pPr marL="18891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3463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28035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2607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736600" y="1509713"/>
            <a:ext cx="9231800" cy="361950"/>
          </a:xfrm>
        </p:spPr>
        <p:txBody>
          <a:bodyPr/>
          <a:lstStyle/>
          <a:p>
            <a:r>
              <a:rPr lang="de-CH" dirty="0" smtClean="0"/>
              <a:t>P7 Compressed </a:t>
            </a:r>
            <a:r>
              <a:rPr lang="de-CH" dirty="0" err="1" smtClean="0"/>
              <a:t>Sensing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Image </a:t>
            </a:r>
            <a:r>
              <a:rPr lang="de-CH" dirty="0" err="1" smtClean="0"/>
              <a:t>Reconstruction</a:t>
            </a:r>
            <a:endParaRPr lang="de-CH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2700511"/>
            <a:ext cx="8721604" cy="436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49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068" y="3219375"/>
            <a:ext cx="3657600" cy="36576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660" y="3219375"/>
            <a:ext cx="3657600" cy="3657600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16.08.2018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10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CLEAN, Iteration 2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692" y="-37093"/>
            <a:ext cx="3310648" cy="3310648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658510" y="3064089"/>
            <a:ext cx="15600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Dirty Image</a:t>
            </a:r>
            <a:endParaRPr lang="en-GB" dirty="0"/>
          </a:p>
        </p:txBody>
      </p:sp>
      <p:sp>
        <p:nvSpPr>
          <p:cNvPr id="11" name="Textfeld 10"/>
          <p:cNvSpPr txBox="1"/>
          <p:nvPr/>
        </p:nvSpPr>
        <p:spPr>
          <a:xfrm>
            <a:off x="5138177" y="3064089"/>
            <a:ext cx="17379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Model Image</a:t>
            </a:r>
            <a:endParaRPr lang="en-GB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092" y="-35793"/>
            <a:ext cx="3310648" cy="331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80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660" y="3219375"/>
            <a:ext cx="3657600" cy="36576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068" y="3219375"/>
            <a:ext cx="3657600" cy="3657600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16.08.2018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11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CLEAN, Iteration 3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692" y="-37093"/>
            <a:ext cx="3310648" cy="3310648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658510" y="3064089"/>
            <a:ext cx="15600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Dirty Image</a:t>
            </a:r>
            <a:endParaRPr lang="en-GB" dirty="0"/>
          </a:p>
        </p:txBody>
      </p:sp>
      <p:sp>
        <p:nvSpPr>
          <p:cNvPr id="11" name="Textfeld 10"/>
          <p:cNvSpPr txBox="1"/>
          <p:nvPr/>
        </p:nvSpPr>
        <p:spPr>
          <a:xfrm>
            <a:off x="5138177" y="3064089"/>
            <a:ext cx="17379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Model Image</a:t>
            </a:r>
            <a:endParaRPr lang="en-GB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092" y="-35793"/>
            <a:ext cx="3310648" cy="331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08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660" y="3219375"/>
            <a:ext cx="3657600" cy="36576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068" y="3219375"/>
            <a:ext cx="3657600" cy="3657600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16.08.2018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CLEAN, Iteration 4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692" y="-37093"/>
            <a:ext cx="3310648" cy="3310648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658510" y="3064089"/>
            <a:ext cx="15600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Dirty Image</a:t>
            </a:r>
            <a:endParaRPr lang="en-GB" dirty="0"/>
          </a:p>
        </p:txBody>
      </p:sp>
      <p:sp>
        <p:nvSpPr>
          <p:cNvPr id="11" name="Textfeld 10"/>
          <p:cNvSpPr txBox="1"/>
          <p:nvPr/>
        </p:nvSpPr>
        <p:spPr>
          <a:xfrm>
            <a:off x="5138177" y="3064089"/>
            <a:ext cx="17379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Model Image</a:t>
            </a:r>
            <a:endParaRPr lang="en-GB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092" y="-35793"/>
            <a:ext cx="3310648" cy="331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2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260" y="3219375"/>
            <a:ext cx="3657600" cy="36576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468" y="3219375"/>
            <a:ext cx="3657600" cy="3657600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16.08.2018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CLEAN, Iteration X</a:t>
            </a:r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692" y="-37093"/>
            <a:ext cx="3310648" cy="3310648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658510" y="3064089"/>
            <a:ext cx="15600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Dirty Image</a:t>
            </a:r>
            <a:endParaRPr lang="en-GB" dirty="0"/>
          </a:p>
        </p:txBody>
      </p:sp>
      <p:sp>
        <p:nvSpPr>
          <p:cNvPr id="11" name="Textfeld 10"/>
          <p:cNvSpPr txBox="1"/>
          <p:nvPr/>
        </p:nvSpPr>
        <p:spPr>
          <a:xfrm>
            <a:off x="5138177" y="3064089"/>
            <a:ext cx="17379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Model Image</a:t>
            </a:r>
            <a:endParaRPr lang="en-GB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092" y="-35793"/>
            <a:ext cx="3310648" cy="331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18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0" t="12714" r="18626" b="16412"/>
          <a:stretch/>
        </p:blipFill>
        <p:spPr>
          <a:xfrm>
            <a:off x="708718" y="2127922"/>
            <a:ext cx="4536505" cy="4536504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16.08.2018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i4ds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CLEAN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89" t="29175" r="29362" b="31201"/>
          <a:stretch/>
        </p:blipFill>
        <p:spPr>
          <a:xfrm>
            <a:off x="5490716" y="2124646"/>
            <a:ext cx="4608512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01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16.08.2018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Compressed Sensing Image Reconstruction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Regularization that captures the image 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Incoherent Measurement and Reconstruction spaces.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86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16.08.2018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 as a Compressed Sensing Reconstruction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725" y="2600325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24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16.08.2018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17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Incoherence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285" y="2153110"/>
            <a:ext cx="4763165" cy="4763165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55" y="2124447"/>
            <a:ext cx="4763165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42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16.08.2018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CLEAN as a Compressed Sensing Reconstruction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89" t="29175" r="29362" b="31201"/>
          <a:stretch/>
        </p:blipFill>
        <p:spPr>
          <a:xfrm>
            <a:off x="3546500" y="3329223"/>
            <a:ext cx="3715417" cy="365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33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16.08.2018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19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CLEAN as a Compressed Sensing Reconstruction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89" t="29175" r="29362" b="31201"/>
          <a:stretch/>
        </p:blipFill>
        <p:spPr>
          <a:xfrm>
            <a:off x="3546500" y="3329223"/>
            <a:ext cx="3715417" cy="365736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08" y="2246099"/>
            <a:ext cx="9956800" cy="89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26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16.08.2018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Nyquist</a:t>
            </a:r>
            <a:r>
              <a:rPr lang="en-GB"/>
              <a:t> Shannon </a:t>
            </a:r>
            <a:r>
              <a:rPr lang="en-GB" dirty="0" smtClean="0"/>
              <a:t>Sampling Rate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05" y="2197100"/>
            <a:ext cx="4286250" cy="33528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096" y="2408238"/>
            <a:ext cx="4853688" cy="303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56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16.08.2018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20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Compressed Sensing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5" y="4644727"/>
            <a:ext cx="9956800" cy="89529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91" y="3221641"/>
            <a:ext cx="9395668" cy="88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3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16.08.2018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i4ds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21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736600" y="1509713"/>
            <a:ext cx="4508624" cy="361950"/>
          </a:xfrm>
        </p:spPr>
        <p:txBody>
          <a:bodyPr/>
          <a:lstStyle/>
          <a:p>
            <a:r>
              <a:rPr lang="de-DE" dirty="0" smtClean="0"/>
              <a:t>10s VLA Observation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5" t="3940" r="3988" b="4122"/>
          <a:stretch/>
        </p:blipFill>
        <p:spPr>
          <a:xfrm>
            <a:off x="708719" y="2087913"/>
            <a:ext cx="4536505" cy="453650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89" t="29175" r="29362" b="31201"/>
          <a:stretch/>
        </p:blipFill>
        <p:spPr>
          <a:xfrm>
            <a:off x="5490716" y="2124646"/>
            <a:ext cx="4608512" cy="4536504"/>
          </a:xfrm>
          <a:prstGeom prst="rect">
            <a:avLst/>
          </a:prstGeom>
        </p:spPr>
      </p:pic>
      <p:sp>
        <p:nvSpPr>
          <p:cNvPr id="9" name="Titel 4"/>
          <p:cNvSpPr txBox="1">
            <a:spLocks/>
          </p:cNvSpPr>
          <p:nvPr/>
        </p:nvSpPr>
        <p:spPr bwMode="auto">
          <a:xfrm>
            <a:off x="5540660" y="1509713"/>
            <a:ext cx="4508624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 i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2pPr>
            <a:lvl3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3pPr>
            <a:lvl4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4pPr>
            <a:lvl5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 smtClean="0"/>
              <a:t>NRAO </a:t>
            </a:r>
            <a:r>
              <a:rPr lang="de-DE" kern="0" dirty="0" err="1"/>
              <a:t>R</a:t>
            </a:r>
            <a:r>
              <a:rPr lang="de-DE" kern="0" dirty="0" err="1" smtClean="0"/>
              <a:t>econstruction</a:t>
            </a: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140474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16.08.2018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736600" y="1618481"/>
            <a:ext cx="9213850" cy="361950"/>
          </a:xfrm>
        </p:spPr>
        <p:txBody>
          <a:bodyPr/>
          <a:lstStyle/>
          <a:p>
            <a:r>
              <a:rPr lang="en-GB" dirty="0" smtClean="0"/>
              <a:t>Compressed Sensing Image Reconstruction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Objective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Optimizer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 smtClean="0">
                <a:sym typeface="Wingdings" panose="05000000000000000000" pitchFamily="2" charset="2"/>
              </a:rPr>
              <a:t>Gurobi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 Regularization</a:t>
            </a:r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L0</a:t>
            </a:r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L1</a:t>
            </a:r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L2</a:t>
            </a:r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TV</a:t>
            </a:r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L1 of </a:t>
            </a:r>
            <a:r>
              <a:rPr lang="en-GB" dirty="0" err="1" smtClean="0"/>
              <a:t>Haar</a:t>
            </a:r>
            <a:r>
              <a:rPr lang="en-GB" dirty="0" smtClean="0"/>
              <a:t> Wavelets</a:t>
            </a:r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L1 of Starlets</a:t>
            </a:r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3652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"/>
          <a:stretch/>
        </p:blipFill>
        <p:spPr>
          <a:xfrm>
            <a:off x="4630745" y="1606080"/>
            <a:ext cx="5756515" cy="577103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50"/>
          <a:stretch/>
        </p:blipFill>
        <p:spPr>
          <a:xfrm>
            <a:off x="8430" y="1606587"/>
            <a:ext cx="4862111" cy="5771035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16.08.2018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736600" y="1792723"/>
            <a:ext cx="2953916" cy="395288"/>
          </a:xfrm>
        </p:spPr>
        <p:txBody>
          <a:bodyPr/>
          <a:lstStyle/>
          <a:p>
            <a:r>
              <a:rPr lang="en-GB" dirty="0" smtClean="0"/>
              <a:t>CLEAN	</a:t>
            </a:r>
            <a:endParaRPr lang="en-GB" dirty="0"/>
          </a:p>
        </p:txBody>
      </p:sp>
      <p:sp>
        <p:nvSpPr>
          <p:cNvPr id="13" name="Titel 4"/>
          <p:cNvSpPr txBox="1">
            <a:spLocks/>
          </p:cNvSpPr>
          <p:nvPr/>
        </p:nvSpPr>
        <p:spPr bwMode="auto">
          <a:xfrm>
            <a:off x="5359019" y="1843966"/>
            <a:ext cx="2862644" cy="344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 i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2pPr>
            <a:lvl3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3pPr>
            <a:lvl4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4pPr>
            <a:lvl5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kern="0" dirty="0" smtClean="0"/>
              <a:t>L1 Regularization</a:t>
            </a:r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419850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16.08.2018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19" y="739649"/>
            <a:ext cx="10485029" cy="629101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1" t="13255" r="18504" b="10695"/>
          <a:stretch/>
        </p:blipFill>
        <p:spPr>
          <a:xfrm>
            <a:off x="1458268" y="180232"/>
            <a:ext cx="2952328" cy="316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13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16.08.2018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1" t="13255" r="18504" b="10695"/>
          <a:stretch/>
        </p:blipFill>
        <p:spPr>
          <a:xfrm>
            <a:off x="1458268" y="180232"/>
            <a:ext cx="2952328" cy="3168351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19" y="739649"/>
            <a:ext cx="10485029" cy="6291018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65" t="28101" r="29610" b="32280"/>
          <a:stretch/>
        </p:blipFill>
        <p:spPr>
          <a:xfrm>
            <a:off x="1441415" y="-291038"/>
            <a:ext cx="3588958" cy="36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83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50"/>
          <a:stretch/>
        </p:blipFill>
        <p:spPr>
          <a:xfrm>
            <a:off x="78718" y="1470129"/>
            <a:ext cx="4979950" cy="5910902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16.08.2018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736600" y="1792723"/>
            <a:ext cx="2953916" cy="395288"/>
          </a:xfrm>
        </p:spPr>
        <p:txBody>
          <a:bodyPr/>
          <a:lstStyle/>
          <a:p>
            <a:r>
              <a:rPr lang="en-GB" dirty="0" smtClean="0"/>
              <a:t>CLEAN	</a:t>
            </a:r>
            <a:endParaRPr lang="en-GB" dirty="0"/>
          </a:p>
        </p:txBody>
      </p:sp>
      <p:sp>
        <p:nvSpPr>
          <p:cNvPr id="13" name="Titel 4"/>
          <p:cNvSpPr txBox="1">
            <a:spLocks/>
          </p:cNvSpPr>
          <p:nvPr/>
        </p:nvSpPr>
        <p:spPr bwMode="auto">
          <a:xfrm>
            <a:off x="5359019" y="1843966"/>
            <a:ext cx="2862644" cy="344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 i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2pPr>
            <a:lvl3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3pPr>
            <a:lvl4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4pPr>
            <a:lvl5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kern="0" dirty="0" smtClean="0"/>
              <a:t>L2 Regularization</a:t>
            </a:r>
            <a:endParaRPr lang="en-GB" kern="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7" t="11287" b="7339"/>
          <a:stretch/>
        </p:blipFill>
        <p:spPr>
          <a:xfrm>
            <a:off x="4986660" y="2139062"/>
            <a:ext cx="5678164" cy="480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7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16.08.2018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27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1" t="13255" r="18504" b="10695"/>
          <a:stretch/>
        </p:blipFill>
        <p:spPr>
          <a:xfrm>
            <a:off x="1458268" y="180232"/>
            <a:ext cx="2952328" cy="316835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24" y="873665"/>
            <a:ext cx="10365556" cy="621933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65" t="28101" r="29610" b="32280"/>
          <a:stretch/>
        </p:blipFill>
        <p:spPr>
          <a:xfrm>
            <a:off x="1441415" y="-291038"/>
            <a:ext cx="3588958" cy="36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2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50"/>
          <a:stretch/>
        </p:blipFill>
        <p:spPr>
          <a:xfrm>
            <a:off x="148321" y="1606588"/>
            <a:ext cx="4622315" cy="5486411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16.08.2018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736600" y="1792723"/>
            <a:ext cx="2953916" cy="395288"/>
          </a:xfrm>
        </p:spPr>
        <p:txBody>
          <a:bodyPr/>
          <a:lstStyle/>
          <a:p>
            <a:r>
              <a:rPr lang="en-GB" dirty="0" smtClean="0"/>
              <a:t>CLEAN	</a:t>
            </a:r>
            <a:endParaRPr lang="en-GB" dirty="0"/>
          </a:p>
        </p:txBody>
      </p:sp>
      <p:sp>
        <p:nvSpPr>
          <p:cNvPr id="13" name="Titel 4"/>
          <p:cNvSpPr txBox="1">
            <a:spLocks/>
          </p:cNvSpPr>
          <p:nvPr/>
        </p:nvSpPr>
        <p:spPr bwMode="auto">
          <a:xfrm>
            <a:off x="5274692" y="1843966"/>
            <a:ext cx="2862644" cy="344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 i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2pPr>
            <a:lvl3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3pPr>
            <a:lvl4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4pPr>
            <a:lvl5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kern="0" dirty="0" smtClean="0"/>
              <a:t>Starlets</a:t>
            </a:r>
            <a:endParaRPr lang="en-GB" kern="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7" t="10751" b="6562"/>
          <a:stretch/>
        </p:blipFill>
        <p:spPr>
          <a:xfrm>
            <a:off x="4972857" y="2196455"/>
            <a:ext cx="5270387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0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16.08.2018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29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1" t="13255" r="18504" b="10695"/>
          <a:stretch/>
        </p:blipFill>
        <p:spPr>
          <a:xfrm>
            <a:off x="1458268" y="180232"/>
            <a:ext cx="2952328" cy="3168351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1656"/>
            <a:ext cx="10693400" cy="641604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65" t="28101" r="29610" b="32280"/>
          <a:stretch/>
        </p:blipFill>
        <p:spPr>
          <a:xfrm>
            <a:off x="1441415" y="-291038"/>
            <a:ext cx="3588958" cy="36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53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16.08.2018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Image Reconstruction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594172" y="1871663"/>
            <a:ext cx="9213850" cy="446405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40" y="2465446"/>
            <a:ext cx="5142134" cy="392030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89" t="29175" r="29362" b="31201"/>
          <a:stretch/>
        </p:blipFill>
        <p:spPr>
          <a:xfrm>
            <a:off x="5490716" y="2124447"/>
            <a:ext cx="4608512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31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16.08.2018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30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Super Resolution?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4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16.08.2018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31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21" y="2176115"/>
            <a:ext cx="9410129" cy="423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08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16.08.2018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i4ds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32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472" y="215572"/>
            <a:ext cx="4564105" cy="671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21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16.08.2018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33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7045"/>
            <a:ext cx="10201133" cy="612068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1" t="13255" r="18504" b="10695"/>
          <a:stretch/>
        </p:blipFill>
        <p:spPr>
          <a:xfrm>
            <a:off x="1458268" y="180232"/>
            <a:ext cx="2952328" cy="316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77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16.08.2018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34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8" y="972319"/>
            <a:ext cx="10375676" cy="622540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1" t="13255" r="18504" b="10695"/>
          <a:stretch/>
        </p:blipFill>
        <p:spPr>
          <a:xfrm>
            <a:off x="1526803" y="108223"/>
            <a:ext cx="2952328" cy="316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08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16.08.2018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i4ds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Inverse Fourier Transform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5" t="3940" r="3988" b="4122"/>
          <a:stretch/>
        </p:blipFill>
        <p:spPr>
          <a:xfrm>
            <a:off x="708719" y="2087913"/>
            <a:ext cx="4536505" cy="453650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89" t="29175" r="29362" b="31201"/>
          <a:stretch/>
        </p:blipFill>
        <p:spPr>
          <a:xfrm>
            <a:off x="5490716" y="2124646"/>
            <a:ext cx="4608512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69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16.08.2018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Deconvolution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738188" y="1980432"/>
            <a:ext cx="9213850" cy="4680718"/>
          </a:xfrm>
        </p:spPr>
        <p:txBody>
          <a:bodyPr/>
          <a:lstStyle/>
          <a:p>
            <a:endParaRPr lang="en-GB" sz="54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662" y="3385344"/>
            <a:ext cx="74580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7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16.08.2018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Compressed Sensing Reconstruction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Optimization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Objective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Optimizer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A </a:t>
            </a:r>
            <a:r>
              <a:rPr lang="en-GB" b="1" dirty="0" smtClean="0"/>
              <a:t>Regularization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54618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16.08.2018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7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91" y="3470184"/>
            <a:ext cx="9395668" cy="88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9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16.08.2018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CLEAN, Iteration 0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692" y="-37093"/>
            <a:ext cx="3310648" cy="331064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068" y="3204567"/>
            <a:ext cx="3657600" cy="36576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659" y="3204567"/>
            <a:ext cx="3657600" cy="365760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658510" y="3064089"/>
            <a:ext cx="15600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Dirty Image</a:t>
            </a:r>
            <a:endParaRPr lang="en-GB" dirty="0"/>
          </a:p>
        </p:txBody>
      </p:sp>
      <p:sp>
        <p:nvSpPr>
          <p:cNvPr id="11" name="Textfeld 10"/>
          <p:cNvSpPr txBox="1"/>
          <p:nvPr/>
        </p:nvSpPr>
        <p:spPr>
          <a:xfrm>
            <a:off x="5138177" y="3064089"/>
            <a:ext cx="17379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Model Image</a:t>
            </a:r>
            <a:endParaRPr lang="en-GB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092" y="-35793"/>
            <a:ext cx="3310648" cy="331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27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068" y="3204567"/>
            <a:ext cx="3657600" cy="365760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660" y="3204567"/>
            <a:ext cx="3657600" cy="3657600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16.08.2018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9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CLEAN, Iteration 1</a:t>
            </a:r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692" y="-37093"/>
            <a:ext cx="3310648" cy="3310648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658510" y="3064089"/>
            <a:ext cx="15600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Dirty Image</a:t>
            </a:r>
            <a:endParaRPr lang="en-GB" dirty="0"/>
          </a:p>
        </p:txBody>
      </p:sp>
      <p:sp>
        <p:nvSpPr>
          <p:cNvPr id="11" name="Textfeld 10"/>
          <p:cNvSpPr txBox="1"/>
          <p:nvPr/>
        </p:nvSpPr>
        <p:spPr>
          <a:xfrm>
            <a:off x="5138177" y="3064089"/>
            <a:ext cx="17379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Model Image</a:t>
            </a:r>
            <a:endParaRPr lang="en-GB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092" y="-35793"/>
            <a:ext cx="3310648" cy="331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32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HNW-PP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 Powerpoint</Template>
  <TotalTime>0</TotalTime>
  <Words>299</Words>
  <Application>Microsoft Office PowerPoint</Application>
  <PresentationFormat>Benutzerdefiniert</PresentationFormat>
  <Paragraphs>171</Paragraphs>
  <Slides>34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7" baseType="lpstr">
      <vt:lpstr>Wingdings</vt:lpstr>
      <vt:lpstr>Arial</vt:lpstr>
      <vt:lpstr>FHNW-PP</vt:lpstr>
      <vt:lpstr>P7 Compressed Sensing Image Reconstruction</vt:lpstr>
      <vt:lpstr>Nyquist Shannon Sampling Rate</vt:lpstr>
      <vt:lpstr>Image Reconstruction</vt:lpstr>
      <vt:lpstr>Inverse Fourier Transform</vt:lpstr>
      <vt:lpstr>Deconvolution</vt:lpstr>
      <vt:lpstr>Compressed Sensing Reconstruction</vt:lpstr>
      <vt:lpstr>CLEAN</vt:lpstr>
      <vt:lpstr>CLEAN, Iteration 0</vt:lpstr>
      <vt:lpstr>CLEAN, Iteration 1</vt:lpstr>
      <vt:lpstr>CLEAN, Iteration 2</vt:lpstr>
      <vt:lpstr>CLEAN, Iteration 3</vt:lpstr>
      <vt:lpstr>CLEAN, Iteration 4</vt:lpstr>
      <vt:lpstr>CLEAN, Iteration X</vt:lpstr>
      <vt:lpstr>CLEAN</vt:lpstr>
      <vt:lpstr>Compressed Sensing Image Reconstruction</vt:lpstr>
      <vt:lpstr>CLEAN as a Compressed Sensing Reconstruction</vt:lpstr>
      <vt:lpstr>Incoherence</vt:lpstr>
      <vt:lpstr>CLEAN as a Compressed Sensing Reconstruction</vt:lpstr>
      <vt:lpstr>CLEAN as a Compressed Sensing Reconstruction</vt:lpstr>
      <vt:lpstr>Compressed Sensing</vt:lpstr>
      <vt:lpstr>10s VLA Observation</vt:lpstr>
      <vt:lpstr>Compressed Sensing Image Reconstruction</vt:lpstr>
      <vt:lpstr>CLEAN </vt:lpstr>
      <vt:lpstr>PowerPoint-Präsentation</vt:lpstr>
      <vt:lpstr>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§</vt:lpstr>
      <vt:lpstr>CLEAN </vt:lpstr>
      <vt:lpstr>PowerPoint-Präsentation</vt:lpstr>
      <vt:lpstr>CLEAN </vt:lpstr>
      <vt:lpstr>PowerPoint-Präsentation</vt:lpstr>
      <vt:lpstr>Super Resolution?</vt:lpstr>
      <vt:lpstr>Future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 Schwammberger</dc:creator>
  <cp:lastModifiedBy>Jonas Schwammberger</cp:lastModifiedBy>
  <cp:revision>98</cp:revision>
  <dcterms:created xsi:type="dcterms:W3CDTF">2018-08-05T09:32:22Z</dcterms:created>
  <dcterms:modified xsi:type="dcterms:W3CDTF">2018-08-16T08:49:08Z</dcterms:modified>
</cp:coreProperties>
</file>