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285" r:id="rId3"/>
    <p:sldId id="264" r:id="rId4"/>
    <p:sldId id="339" r:id="rId5"/>
    <p:sldId id="353" r:id="rId6"/>
    <p:sldId id="357" r:id="rId7"/>
    <p:sldId id="358" r:id="rId8"/>
    <p:sldId id="299" r:id="rId9"/>
    <p:sldId id="297" r:id="rId10"/>
    <p:sldId id="302" r:id="rId11"/>
    <p:sldId id="322" r:id="rId12"/>
    <p:sldId id="338" r:id="rId13"/>
    <p:sldId id="351" r:id="rId14"/>
    <p:sldId id="340" r:id="rId15"/>
    <p:sldId id="311" r:id="rId16"/>
    <p:sldId id="341" r:id="rId17"/>
    <p:sldId id="277" r:id="rId18"/>
    <p:sldId id="305" r:id="rId19"/>
    <p:sldId id="278" r:id="rId20"/>
    <p:sldId id="344" r:id="rId21"/>
    <p:sldId id="343" r:id="rId22"/>
    <p:sldId id="279" r:id="rId23"/>
    <p:sldId id="359" r:id="rId24"/>
    <p:sldId id="360" r:id="rId25"/>
    <p:sldId id="355" r:id="rId26"/>
    <p:sldId id="327" r:id="rId27"/>
    <p:sldId id="361" r:id="rId28"/>
    <p:sldId id="281" r:id="rId29"/>
    <p:sldId id="326" r:id="rId30"/>
    <p:sldId id="283" r:id="rId31"/>
    <p:sldId id="284" r:id="rId32"/>
    <p:sldId id="324" r:id="rId33"/>
    <p:sldId id="276" r:id="rId34"/>
    <p:sldId id="306" r:id="rId35"/>
    <p:sldId id="290" r:id="rId36"/>
    <p:sldId id="294" r:id="rId37"/>
    <p:sldId id="296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1BC0A2-7394-4EED-8E92-08B80B40ECC7}">
          <p14:sldIdLst>
            <p14:sldId id="259"/>
            <p14:sldId id="285"/>
            <p14:sldId id="264"/>
            <p14:sldId id="339"/>
            <p14:sldId id="353"/>
            <p14:sldId id="357"/>
            <p14:sldId id="358"/>
            <p14:sldId id="299"/>
            <p14:sldId id="297"/>
            <p14:sldId id="302"/>
            <p14:sldId id="322"/>
            <p14:sldId id="338"/>
          </p14:sldIdLst>
        </p14:section>
        <p14:section name="solution" id="{B1AE1B11-EB4C-463A-84FE-3586096A7B61}">
          <p14:sldIdLst>
            <p14:sldId id="351"/>
            <p14:sldId id="340"/>
            <p14:sldId id="311"/>
            <p14:sldId id="341"/>
            <p14:sldId id="277"/>
            <p14:sldId id="305"/>
            <p14:sldId id="278"/>
            <p14:sldId id="344"/>
            <p14:sldId id="343"/>
            <p14:sldId id="279"/>
            <p14:sldId id="359"/>
            <p14:sldId id="360"/>
            <p14:sldId id="355"/>
            <p14:sldId id="327"/>
          </p14:sldIdLst>
        </p14:section>
        <p14:section name="Future" id="{3CEF7372-6435-4237-8044-370E96AE0564}">
          <p14:sldIdLst>
            <p14:sldId id="361"/>
            <p14:sldId id="281"/>
            <p14:sldId id="326"/>
          </p14:sldIdLst>
        </p14:section>
        <p14:section name="Anhang" id="{7B6C4666-9541-415C-AFAA-195DBCE20305}">
          <p14:sldIdLst>
            <p14:sldId id="283"/>
            <p14:sldId id="284"/>
            <p14:sldId id="324"/>
            <p14:sldId id="276"/>
            <p14:sldId id="306"/>
            <p14:sldId id="290"/>
            <p14:sldId id="294"/>
            <p14:sldId id="29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FC7E-F0A8-4258-BC7E-8354BAF9C719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898-5A8A-48A1-B38C-4640C9092D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 smtClean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27035"/>
            <a:ext cx="1046024" cy="4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gif"/><Relationship Id="rId7" Type="http://schemas.microsoft.com/office/2007/relationships/hdphoto" Target="../media/hdphoto2.wdp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10" Type="http://schemas.openxmlformats.org/officeDocument/2006/relationships/image" Target="../media/image44.gif"/><Relationship Id="rId4" Type="http://schemas.openxmlformats.org/officeDocument/2006/relationships/image" Target="../media/image41.png"/><Relationship Id="rId9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gif"/><Relationship Id="rId3" Type="http://schemas.openxmlformats.org/officeDocument/2006/relationships/image" Target="../media/image40.gif"/><Relationship Id="rId7" Type="http://schemas.microsoft.com/office/2007/relationships/hdphoto" Target="../media/hdphoto3.wdp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48709" y="2949083"/>
            <a:ext cx="10505102" cy="259173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914679" y="1369297"/>
            <a:ext cx="8373163" cy="3282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P8: Exploring </a:t>
            </a:r>
            <a:r>
              <a:rPr lang="en-GB" dirty="0"/>
              <a:t>the Fourier Transform for </a:t>
            </a:r>
            <a:br>
              <a:rPr lang="en-GB" dirty="0"/>
            </a:br>
            <a:r>
              <a:rPr lang="en-GB" dirty="0"/>
              <a:t>Compressed Sensing Reconstructions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/>
              <a:t>the MeerKAT era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5" y="2774211"/>
            <a:ext cx="9452710" cy="32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427621" y="4283242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5305425" y="2159421"/>
            <a:ext cx="6805608" cy="2714501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4353580"/>
            <a:ext cx="2133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21551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93372" y="1711143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4" y="1711143"/>
            <a:ext cx="9591675" cy="1047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Replacing the non-uniform FFT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 Fourier Transform</a:t>
            </a:r>
            <a:endParaRPr lang="en-GB" dirty="0"/>
          </a:p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1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FT: </a:t>
            </a:r>
            <a:r>
              <a:rPr lang="en-GB" b="1" dirty="0" smtClean="0"/>
              <a:t>Direct Fourier Transform</a:t>
            </a:r>
            <a:endParaRPr lang="en-GB" dirty="0"/>
          </a:p>
          <a:p>
            <a:r>
              <a:rPr lang="en-GB" dirty="0" smtClean="0"/>
              <a:t>Optimization Algorithm: </a:t>
            </a:r>
            <a:r>
              <a:rPr lang="en-GB" b="1" dirty="0" smtClean="0"/>
              <a:t>Coordinate Descent</a:t>
            </a:r>
          </a:p>
          <a:p>
            <a:r>
              <a:rPr lang="en-GB" dirty="0" smtClean="0"/>
              <a:t>Regularization</a:t>
            </a:r>
            <a:r>
              <a:rPr lang="en-GB" b="1" dirty="0" smtClean="0"/>
              <a:t>: Starlet Transform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066"/>
            <a:ext cx="8629650" cy="1047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1694"/>
            <a:ext cx="10515600" cy="1325563"/>
          </a:xfrm>
        </p:spPr>
        <p:txBody>
          <a:bodyPr/>
          <a:lstStyle/>
          <a:p>
            <a:r>
              <a:rPr lang="en-GB" dirty="0"/>
              <a:t>Coordinate Descent</a:t>
            </a:r>
          </a:p>
        </p:txBody>
      </p:sp>
    </p:spTree>
    <p:extLst>
      <p:ext uri="{BB962C8B-B14F-4D97-AF65-F5344CB8AC3E}">
        <p14:creationId xmlns:p14="http://schemas.microsoft.com/office/powerpoint/2010/main" val="3693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</a:t>
            </a:r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016"/>
            <a:ext cx="8629650" cy="10477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6642" y="2925183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48" y="3383514"/>
            <a:ext cx="3117703" cy="3111071"/>
          </a:xfrm>
        </p:spPr>
      </p:pic>
    </p:spTree>
    <p:extLst>
      <p:ext uri="{BB962C8B-B14F-4D97-AF65-F5344CB8AC3E}">
        <p14:creationId xmlns:p14="http://schemas.microsoft.com/office/powerpoint/2010/main" val="18920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</a:t>
            </a:r>
            <a:r>
              <a:rPr lang="en-GB" dirty="0" smtClean="0"/>
              <a:t>Descent + Starlets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9" y="4880948"/>
            <a:ext cx="2133600" cy="447675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0" y="4680923"/>
            <a:ext cx="2809875" cy="6477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2350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94" y="628593"/>
            <a:ext cx="6665012" cy="666501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on simulated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329543"/>
            <a:ext cx="5425294" cy="54252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33" y="1329670"/>
            <a:ext cx="5425167" cy="542516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18267" y="1506022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508700" y="1497280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932085" y="3888301"/>
            <a:ext cx="11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Jansky</a:t>
            </a:r>
            <a:r>
              <a:rPr lang="en-GB" sz="1400" dirty="0" smtClean="0"/>
              <a:t>/Beam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28579"/>
            <a:ext cx="10600841" cy="5300419"/>
          </a:xfr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232" r="19004" b="16761"/>
          <a:stretch/>
        </p:blipFill>
        <p:spPr>
          <a:xfrm>
            <a:off x="9179084" y="0"/>
            <a:ext cx="3012916" cy="29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MeerKAT Radio Interferometer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105"/>
            <a:ext cx="9344025" cy="13620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3300/1’100’000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dirty="0" smtClean="0"/>
              <a:t>~0.3%</a:t>
            </a:r>
            <a:endParaRPr lang="en-GB" sz="44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6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105"/>
            <a:ext cx="9344025" cy="13620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3300/1’100’000</a:t>
            </a:r>
          </a:p>
          <a:p>
            <a:pPr algn="ctr"/>
            <a:endParaRPr lang="en-GB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~0.3%</a:t>
            </a:r>
            <a:endParaRPr lang="en-GB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9404890" y="2658716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609667" y="3421719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~250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78812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88" y="808971"/>
            <a:ext cx="6433307" cy="64333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for MeerKAT?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0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8829662" y="2650210"/>
            <a:ext cx="529389" cy="6843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4" y="2734041"/>
            <a:ext cx="2543175" cy="4572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7" y="1938532"/>
            <a:ext cx="457200" cy="581134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14" y="3769412"/>
            <a:ext cx="1038479" cy="638175"/>
          </a:xfrm>
          <a:prstGeom prst="rect">
            <a:avLst/>
          </a:prstGeom>
        </p:spPr>
      </p:pic>
      <p:sp>
        <p:nvSpPr>
          <p:cNvPr id="28" name="Freihandform 27"/>
          <p:cNvSpPr/>
          <p:nvPr/>
        </p:nvSpPr>
        <p:spPr>
          <a:xfrm>
            <a:off x="2611314" y="3174205"/>
            <a:ext cx="2461847" cy="500733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2611314" y="2654001"/>
            <a:ext cx="2461847" cy="439079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5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8829662" y="2650210"/>
            <a:ext cx="529389" cy="6843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4" y="2734041"/>
            <a:ext cx="2543175" cy="457200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7" y="1938532"/>
            <a:ext cx="457200" cy="58113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14" y="3769412"/>
            <a:ext cx="1038479" cy="638175"/>
          </a:xfrm>
          <a:prstGeom prst="rect">
            <a:avLst/>
          </a:prstGeom>
        </p:spPr>
      </p:pic>
      <p:sp>
        <p:nvSpPr>
          <p:cNvPr id="15" name="Freihandform 14"/>
          <p:cNvSpPr/>
          <p:nvPr/>
        </p:nvSpPr>
        <p:spPr>
          <a:xfrm>
            <a:off x="2611314" y="3174205"/>
            <a:ext cx="2461847" cy="500733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ihandform 15"/>
          <p:cNvSpPr/>
          <p:nvPr/>
        </p:nvSpPr>
        <p:spPr>
          <a:xfrm>
            <a:off x="2611314" y="2654001"/>
            <a:ext cx="2461847" cy="439079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sp>
        <p:nvSpPr>
          <p:cNvPr id="4" name="Rechteck 3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040"/>
            <a:ext cx="4619625" cy="6667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62" y="2826896"/>
            <a:ext cx="1552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1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 Fourier Transform</a:t>
            </a:r>
            <a:endParaRPr lang="en-GB" dirty="0"/>
          </a:p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…</a:t>
            </a:r>
          </a:p>
          <a:p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593372" y="1711143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4" y="1711143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 smtClean="0"/>
              <a:t>10 </a:t>
            </a:r>
            <a:r>
              <a:rPr lang="en-GB" sz="4800" dirty="0" err="1"/>
              <a:t>t</a:t>
            </a:r>
            <a:r>
              <a:rPr lang="en-GB" sz="4800" dirty="0" err="1" smtClean="0"/>
              <a:t>b</a:t>
            </a:r>
            <a:r>
              <a:rPr lang="en-GB" sz="4800" dirty="0" smtClean="0"/>
              <a:t>/s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375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4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231682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3561039"/>
            <a:ext cx="9763125" cy="1238250"/>
          </a:xfrm>
          <a:prstGeom prst="rect">
            <a:avLst/>
          </a:prstGeom>
        </p:spPr>
      </p:pic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5" y="2272470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110658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8" y="1964931"/>
            <a:ext cx="5344535" cy="3986417"/>
          </a:xfrm>
        </p:spPr>
      </p:pic>
    </p:spTree>
    <p:extLst>
      <p:ext uri="{BB962C8B-B14F-4D97-AF65-F5344CB8AC3E}">
        <p14:creationId xmlns:p14="http://schemas.microsoft.com/office/powerpoint/2010/main" val="317545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 (but)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4" y="2223389"/>
            <a:ext cx="2797064" cy="279706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" y="2223389"/>
            <a:ext cx="2797064" cy="27970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7" y="2223389"/>
            <a:ext cx="2797064" cy="2797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0" y="2223389"/>
            <a:ext cx="2797064" cy="2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5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6" name="Inhaltsplatzhalt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03" y="3357563"/>
            <a:ext cx="647700" cy="66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0" y="3355819"/>
            <a:ext cx="6477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3" name="Inhaltsplatzhalter 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42154" y="4528523"/>
            <a:ext cx="33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Non-uniform FFT</a:t>
            </a:r>
          </a:p>
          <a:p>
            <a:pPr algn="ctr"/>
            <a:r>
              <a:rPr lang="en-GB" sz="3600" dirty="0" smtClean="0"/>
              <a:t>approximation</a:t>
            </a:r>
            <a:endParaRPr lang="en-GB" sz="36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213602" y="3674341"/>
            <a:ext cx="6223" cy="854182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710013"/>
            <a:ext cx="9667875" cy="1152525"/>
          </a:xfrm>
        </p:spPr>
      </p:pic>
    </p:spTree>
    <p:extLst>
      <p:ext uri="{BB962C8B-B14F-4D97-AF65-F5344CB8AC3E}">
        <p14:creationId xmlns:p14="http://schemas.microsoft.com/office/powerpoint/2010/main" val="699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Non-uniform FFT Cycle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15" y="3123166"/>
            <a:ext cx="2809875" cy="838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20" y="3275566"/>
            <a:ext cx="2114550" cy="685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7289"/>
            <a:ext cx="457200" cy="58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5242372"/>
            <a:ext cx="1123950" cy="638175"/>
          </a:xfrm>
          <a:prstGeom prst="rect">
            <a:avLst/>
          </a:prstGeom>
        </p:spPr>
      </p:pic>
      <p:sp>
        <p:nvSpPr>
          <p:cNvPr id="16" name="Freihandform 15"/>
          <p:cNvSpPr/>
          <p:nvPr/>
        </p:nvSpPr>
        <p:spPr>
          <a:xfrm>
            <a:off x="4477407" y="4004441"/>
            <a:ext cx="3909848" cy="1103596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ihandform 16"/>
          <p:cNvSpPr/>
          <p:nvPr/>
        </p:nvSpPr>
        <p:spPr>
          <a:xfrm>
            <a:off x="4603531" y="2175246"/>
            <a:ext cx="3799490" cy="1056685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9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</p:spTree>
    <p:extLst>
      <p:ext uri="{BB962C8B-B14F-4D97-AF65-F5344CB8AC3E}">
        <p14:creationId xmlns:p14="http://schemas.microsoft.com/office/powerpoint/2010/main" val="8534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97</Paragraphs>
  <Slides>38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</vt:lpstr>
      <vt:lpstr>P8: Exploring the Fourier Transform for  Compressed Sensing Reconstructions  in the MeerKAT era</vt:lpstr>
      <vt:lpstr> MeerKAT Radio Interferometer</vt:lpstr>
      <vt:lpstr>Reconstruction Problem</vt:lpstr>
      <vt:lpstr>Reconstruction Problem</vt:lpstr>
      <vt:lpstr>Reconstruction Problem</vt:lpstr>
      <vt:lpstr>Non-uniform FFT Cycle</vt:lpstr>
      <vt:lpstr>CLEAN and the non-uniform FFT</vt:lpstr>
      <vt:lpstr>CLEAN and the non-uniform FFT</vt:lpstr>
      <vt:lpstr>CLEAN and the non-uniform FFT</vt:lpstr>
      <vt:lpstr>CLEAN and the non-uniform FFT</vt:lpstr>
      <vt:lpstr>Redundancy and Noise</vt:lpstr>
      <vt:lpstr>Replacing the non-uniform FFT</vt:lpstr>
      <vt:lpstr>My Solution</vt:lpstr>
      <vt:lpstr>Coordinate Descent</vt:lpstr>
      <vt:lpstr>Coordinate Descent</vt:lpstr>
      <vt:lpstr>Coordinate Descent + Starlets</vt:lpstr>
      <vt:lpstr>Test on simulated data</vt:lpstr>
      <vt:lpstr>Test on simulated data</vt:lpstr>
      <vt:lpstr>Test on simulated data</vt:lpstr>
      <vt:lpstr>Test on simulated data</vt:lpstr>
      <vt:lpstr>Test on simulated data</vt:lpstr>
      <vt:lpstr>Coordinate Descent for MeerKAT?</vt:lpstr>
      <vt:lpstr>Coordinate Descent for MeerKAT?</vt:lpstr>
      <vt:lpstr>Coordinate Descent for MeerKAT?</vt:lpstr>
      <vt:lpstr>Coordinate Descent for MeerKAT?</vt:lpstr>
      <vt:lpstr>Coordinate Descent for MeerKAT?</vt:lpstr>
      <vt:lpstr>Future of MeerKAT</vt:lpstr>
      <vt:lpstr>Future of MeerKAT</vt:lpstr>
      <vt:lpstr>Future of MeerKAT</vt:lpstr>
      <vt:lpstr>Wide Field of View</vt:lpstr>
      <vt:lpstr>Wide Field of View</vt:lpstr>
      <vt:lpstr>Calibration</vt:lpstr>
      <vt:lpstr>Starlet</vt:lpstr>
      <vt:lpstr>Super Resolution (but)</vt:lpstr>
      <vt:lpstr>Compressed Sensing</vt:lpstr>
      <vt:lpstr>Compressed Sensing (approx.)</vt:lpstr>
      <vt:lpstr>Compressed Sensing (approx.)</vt:lpstr>
      <vt:lpstr>Compressed Sensing (approx.)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Fourier Transform for  Compressed Sensing Reconstructions in the MeerKAT era</dc:title>
  <dc:creator>Jonas Schwammberger</dc:creator>
  <cp:lastModifiedBy>Jonas Schwammberger</cp:lastModifiedBy>
  <cp:revision>79</cp:revision>
  <dcterms:created xsi:type="dcterms:W3CDTF">2019-02-12T08:53:44Z</dcterms:created>
  <dcterms:modified xsi:type="dcterms:W3CDTF">2019-02-13T20:09:09Z</dcterms:modified>
</cp:coreProperties>
</file>