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88" r:id="rId5"/>
    <p:sldId id="260" r:id="rId6"/>
    <p:sldId id="279" r:id="rId7"/>
    <p:sldId id="281" r:id="rId8"/>
    <p:sldId id="295" r:id="rId9"/>
    <p:sldId id="292" r:id="rId10"/>
    <p:sldId id="293" r:id="rId11"/>
    <p:sldId id="296" r:id="rId12"/>
    <p:sldId id="297" r:id="rId13"/>
    <p:sldId id="286" r:id="rId14"/>
    <p:sldId id="261" r:id="rId15"/>
    <p:sldId id="284" r:id="rId16"/>
    <p:sldId id="263" r:id="rId17"/>
    <p:sldId id="264" r:id="rId18"/>
    <p:sldId id="265" r:id="rId19"/>
    <p:sldId id="266" r:id="rId20"/>
    <p:sldId id="267" r:id="rId21"/>
    <p:sldId id="269" r:id="rId22"/>
    <p:sldId id="268" r:id="rId23"/>
    <p:sldId id="271" r:id="rId24"/>
    <p:sldId id="272" r:id="rId25"/>
    <p:sldId id="289" r:id="rId26"/>
    <p:sldId id="290" r:id="rId27"/>
    <p:sldId id="29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4C75DBC-11A0-4255-B05B-F8E9EBE2EA62}">
          <p14:sldIdLst>
            <p14:sldId id="256"/>
            <p14:sldId id="257"/>
            <p14:sldId id="282"/>
            <p14:sldId id="288"/>
            <p14:sldId id="260"/>
            <p14:sldId id="279"/>
            <p14:sldId id="281"/>
            <p14:sldId id="295"/>
            <p14:sldId id="292"/>
            <p14:sldId id="293"/>
            <p14:sldId id="296"/>
            <p14:sldId id="297"/>
          </p14:sldIdLst>
        </p14:section>
        <p14:section name="Variants" id="{B0D6F355-A019-4F96-9E3F-66DCC6C2119C}">
          <p14:sldIdLst>
            <p14:sldId id="286"/>
            <p14:sldId id="261"/>
            <p14:sldId id="284"/>
            <p14:sldId id="263"/>
            <p14:sldId id="264"/>
          </p14:sldIdLst>
        </p14:section>
        <p14:section name="Coordinate Descent" id="{29358D7A-C9CC-4645-9B93-EFF816FFEFAD}">
          <p14:sldIdLst>
            <p14:sldId id="265"/>
            <p14:sldId id="266"/>
            <p14:sldId id="267"/>
            <p14:sldId id="269"/>
            <p14:sldId id="268"/>
          </p14:sldIdLst>
        </p14:section>
        <p14:section name="Outro" id="{FBB23950-CB6A-4F56-89CF-6131E212F381}">
          <p14:sldIdLst>
            <p14:sldId id="271"/>
            <p14:sldId id="272"/>
            <p14:sldId id="289"/>
          </p14:sldIdLst>
        </p14:section>
        <p14:section name="Anhang" id="{E2DF3E05-5048-4DC0-B5B5-8AD6327E245A}">
          <p14:sldIdLst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6A31-3F52-4362-AB67-4C0832452E28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A79-FB88-4AAE-9727-EFBE2F255D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10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6A31-3F52-4362-AB67-4C0832452E28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A79-FB88-4AAE-9727-EFBE2F255D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66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6A31-3F52-4362-AB67-4C0832452E28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A79-FB88-4AAE-9727-EFBE2F255D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62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6A31-3F52-4362-AB67-4C0832452E28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A79-FB88-4AAE-9727-EFBE2F255D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42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6A31-3F52-4362-AB67-4C0832452E28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A79-FB88-4AAE-9727-EFBE2F255D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44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6A31-3F52-4362-AB67-4C0832452E28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A79-FB88-4AAE-9727-EFBE2F255D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35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6A31-3F52-4362-AB67-4C0832452E28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A79-FB88-4AAE-9727-EFBE2F255D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4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6A31-3F52-4362-AB67-4C0832452E28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A79-FB88-4AAE-9727-EFBE2F255D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50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6A31-3F52-4362-AB67-4C0832452E28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A79-FB88-4AAE-9727-EFBE2F255D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9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6A31-3F52-4362-AB67-4C0832452E28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A79-FB88-4AAE-9727-EFBE2F255D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2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6A31-3F52-4362-AB67-4C0832452E28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A79-FB88-4AAE-9727-EFBE2F255D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87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76A31-3F52-4362-AB67-4C0832452E28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A79-FB88-4AAE-9727-EFBE2F255D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63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9601" y="1214438"/>
            <a:ext cx="11040533" cy="2387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Exploring </a:t>
            </a:r>
            <a:r>
              <a:rPr lang="en-GB" dirty="0"/>
              <a:t>the Fourier Transform for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Compressed Sensing Reconstructions </a:t>
            </a:r>
            <a:r>
              <a:rPr lang="en-GB" dirty="0"/>
              <a:t>in the MeerKAT era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415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7485888" y="3021806"/>
            <a:ext cx="1511808" cy="7712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6869"/>
            <a:ext cx="10963275" cy="11144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6473952" y="1825625"/>
            <a:ext cx="1219200" cy="7712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24" y="1825625"/>
            <a:ext cx="41719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0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7485888" y="3021806"/>
            <a:ext cx="1511808" cy="7712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6869"/>
            <a:ext cx="10963275" cy="11144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6473952" y="1825625"/>
            <a:ext cx="1219200" cy="7712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24" y="1825625"/>
            <a:ext cx="4171950" cy="8953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4" y="4330700"/>
            <a:ext cx="44672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5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(approx.)</a:t>
            </a:r>
            <a:endParaRPr lang="en-GB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033" y="1773777"/>
            <a:ext cx="4962525" cy="904875"/>
          </a:xfrm>
          <a:prstGeom prst="rect">
            <a:avLst/>
          </a:prstGeom>
        </p:spPr>
      </p:pic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06" y="3014138"/>
            <a:ext cx="8524875" cy="9810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033" y="4330699"/>
            <a:ext cx="44672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55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Replacing the non-uniform FFT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Projection on a uniform Grid</a:t>
            </a:r>
          </a:p>
          <a:p>
            <a:r>
              <a:rPr lang="en-GB" dirty="0" smtClean="0"/>
              <a:t>Spherical Wave Harmonics</a:t>
            </a:r>
          </a:p>
          <a:p>
            <a:r>
              <a:rPr lang="en-GB" dirty="0" smtClean="0"/>
              <a:t>Direct Fourier Transform</a:t>
            </a:r>
            <a:endParaRPr lang="en-GB" dirty="0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29" y="4001294"/>
            <a:ext cx="95916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88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Projection on a uniform grid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24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Calibration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7" y="2924969"/>
            <a:ext cx="9763125" cy="1238250"/>
          </a:xfrm>
        </p:spPr>
      </p:pic>
    </p:spTree>
    <p:extLst>
      <p:ext uri="{BB962C8B-B14F-4D97-AF65-F5344CB8AC3E}">
        <p14:creationId xmlns:p14="http://schemas.microsoft.com/office/powerpoint/2010/main" val="1250063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Spherical Wave Harmonics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9600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180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 Fourier Transform</a:t>
            </a:r>
            <a:endParaRPr lang="en-GB" dirty="0"/>
          </a:p>
        </p:txBody>
      </p:sp>
      <p:pic>
        <p:nvPicPr>
          <p:cNvPr id="4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2660555"/>
            <a:ext cx="95916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36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Coordinate Descent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226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Starlet transform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05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91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Simulated results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567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Simulated results, mixed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663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Scalability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5000" dirty="0" smtClean="0"/>
              <a:t>??</a:t>
            </a:r>
            <a:endParaRPr lang="en-GB" sz="15000" dirty="0"/>
          </a:p>
        </p:txBody>
      </p:sp>
    </p:spTree>
    <p:extLst>
      <p:ext uri="{BB962C8B-B14F-4D97-AF65-F5344CB8AC3E}">
        <p14:creationId xmlns:p14="http://schemas.microsoft.com/office/powerpoint/2010/main" val="917546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Redundancy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55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356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015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Wide Field of View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67" y="1581679"/>
            <a:ext cx="4392600" cy="4351338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33" y="1581679"/>
            <a:ext cx="4377267" cy="439236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983762" y="5974040"/>
            <a:ext cx="3271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2D Fourier Transform</a:t>
            </a:r>
            <a:endParaRPr lang="en-GB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7147630" y="5974040"/>
            <a:ext cx="2837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With w-correction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90815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Wide Field of View</a:t>
            </a:r>
            <a:endParaRPr lang="en-GB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66" y="2180798"/>
            <a:ext cx="7222067" cy="1025068"/>
          </a:xfrm>
          <a:prstGeom prst="rect">
            <a:avLst/>
          </a:prstGeom>
        </p:spPr>
      </p:pic>
      <p:pic>
        <p:nvPicPr>
          <p:cNvPr id="12" name="Inhaltsplatzhalt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3695977"/>
            <a:ext cx="10515600" cy="915433"/>
          </a:xfrm>
        </p:spPr>
      </p:pic>
    </p:spTree>
    <p:extLst>
      <p:ext uri="{BB962C8B-B14F-4D97-AF65-F5344CB8AC3E}">
        <p14:creationId xmlns:p14="http://schemas.microsoft.com/office/powerpoint/2010/main" val="149767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Compressed Sensing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60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MeerKAT scale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4000 Million+ Visibility Measurements</a:t>
            </a:r>
          </a:p>
          <a:p>
            <a:r>
              <a:rPr lang="en-GB" dirty="0" smtClean="0"/>
              <a:t>60 Million+ </a:t>
            </a:r>
            <a:r>
              <a:rPr lang="en-GB" dirty="0"/>
              <a:t>Pixels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261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 </a:t>
            </a:r>
            <a:r>
              <a:rPr lang="en-GB" dirty="0" smtClean="0"/>
              <a:t>Optimization Problem</a:t>
            </a:r>
            <a:endParaRPr lang="en-GB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2766219"/>
            <a:ext cx="9591675" cy="1047750"/>
          </a:xfrm>
        </p:spPr>
      </p:pic>
    </p:spTree>
    <p:extLst>
      <p:ext uri="{BB962C8B-B14F-4D97-AF65-F5344CB8AC3E}">
        <p14:creationId xmlns:p14="http://schemas.microsoft.com/office/powerpoint/2010/main" val="424069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Constrained</a:t>
            </a:r>
            <a:r>
              <a:rPr lang="en-GB" dirty="0" smtClean="0"/>
              <a:t> </a:t>
            </a:r>
            <a:r>
              <a:rPr lang="en-GB" dirty="0"/>
              <a:t>Optimization Problem</a:t>
            </a:r>
            <a:endParaRPr lang="en-GB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2766219"/>
            <a:ext cx="9591675" cy="1047750"/>
          </a:xfrm>
        </p:spPr>
      </p:pic>
      <p:sp>
        <p:nvSpPr>
          <p:cNvPr id="8" name="Textfeld 7"/>
          <p:cNvSpPr txBox="1"/>
          <p:nvPr/>
        </p:nvSpPr>
        <p:spPr>
          <a:xfrm>
            <a:off x="3278716" y="4435583"/>
            <a:ext cx="3006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/>
              <a:t>Measurements</a:t>
            </a:r>
            <a:endParaRPr lang="en-GB" sz="3600" dirty="0"/>
          </a:p>
        </p:txBody>
      </p:sp>
      <p:sp>
        <p:nvSpPr>
          <p:cNvPr id="9" name="Textfeld 8"/>
          <p:cNvSpPr txBox="1"/>
          <p:nvPr/>
        </p:nvSpPr>
        <p:spPr>
          <a:xfrm>
            <a:off x="7619999" y="1582122"/>
            <a:ext cx="1334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Image</a:t>
            </a:r>
            <a:endParaRPr lang="en-GB" sz="3600" dirty="0"/>
          </a:p>
        </p:txBody>
      </p:sp>
      <p:cxnSp>
        <p:nvCxnSpPr>
          <p:cNvPr id="11" name="Gerade Verbindung mit Pfeil 10"/>
          <p:cNvCxnSpPr>
            <a:stCxn id="9" idx="3"/>
          </p:cNvCxnSpPr>
          <p:nvPr/>
        </p:nvCxnSpPr>
        <p:spPr>
          <a:xfrm>
            <a:off x="8954980" y="1905289"/>
            <a:ext cx="934087" cy="957823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1"/>
          </p:cNvCxnSpPr>
          <p:nvPr/>
        </p:nvCxnSpPr>
        <p:spPr>
          <a:xfrm flipH="1">
            <a:off x="6718987" y="1905288"/>
            <a:ext cx="901012" cy="1002397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8" idx="0"/>
          </p:cNvCxnSpPr>
          <p:nvPr/>
        </p:nvCxnSpPr>
        <p:spPr>
          <a:xfrm flipV="1">
            <a:off x="4782109" y="3581401"/>
            <a:ext cx="18491" cy="854182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01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5962650" y="2766219"/>
            <a:ext cx="514350" cy="8342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Constrained </a:t>
            </a:r>
            <a:r>
              <a:rPr lang="en-GB" dirty="0"/>
              <a:t>Optimization Problem</a:t>
            </a:r>
            <a:endParaRPr lang="en-GB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2766219"/>
            <a:ext cx="9591675" cy="1047750"/>
          </a:xfrm>
        </p:spPr>
      </p:pic>
      <p:sp>
        <p:nvSpPr>
          <p:cNvPr id="8" name="Textfeld 7"/>
          <p:cNvSpPr txBox="1"/>
          <p:nvPr/>
        </p:nvSpPr>
        <p:spPr>
          <a:xfrm>
            <a:off x="3278716" y="4435583"/>
            <a:ext cx="3006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/>
              <a:t>Measurements</a:t>
            </a:r>
            <a:endParaRPr lang="en-GB" sz="3600" dirty="0"/>
          </a:p>
        </p:txBody>
      </p:sp>
      <p:sp>
        <p:nvSpPr>
          <p:cNvPr id="9" name="Textfeld 8"/>
          <p:cNvSpPr txBox="1"/>
          <p:nvPr/>
        </p:nvSpPr>
        <p:spPr>
          <a:xfrm>
            <a:off x="7619999" y="1582122"/>
            <a:ext cx="1334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Image</a:t>
            </a:r>
            <a:endParaRPr lang="en-GB" sz="3600" dirty="0"/>
          </a:p>
        </p:txBody>
      </p:sp>
      <p:cxnSp>
        <p:nvCxnSpPr>
          <p:cNvPr id="11" name="Gerade Verbindung mit Pfeil 10"/>
          <p:cNvCxnSpPr>
            <a:stCxn id="9" idx="3"/>
          </p:cNvCxnSpPr>
          <p:nvPr/>
        </p:nvCxnSpPr>
        <p:spPr>
          <a:xfrm>
            <a:off x="8954980" y="1905289"/>
            <a:ext cx="934087" cy="957823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1"/>
          </p:cNvCxnSpPr>
          <p:nvPr/>
        </p:nvCxnSpPr>
        <p:spPr>
          <a:xfrm flipH="1">
            <a:off x="6718987" y="1905288"/>
            <a:ext cx="901012" cy="1002397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8" idx="0"/>
          </p:cNvCxnSpPr>
          <p:nvPr/>
        </p:nvCxnSpPr>
        <p:spPr>
          <a:xfrm flipV="1">
            <a:off x="4782109" y="3581401"/>
            <a:ext cx="18491" cy="854182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33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24" y="1825625"/>
            <a:ext cx="4171950" cy="8953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6869"/>
            <a:ext cx="109632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10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Breitbild</PresentationFormat>
  <Paragraphs>40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</vt:lpstr>
      <vt:lpstr>Exploring the Fourier Transform for  Compressed Sensing Reconstructions in the MeerKAT era</vt:lpstr>
      <vt:lpstr>CLEAN</vt:lpstr>
      <vt:lpstr>Why Compressed Sensing</vt:lpstr>
      <vt:lpstr>MeerKAT scale</vt:lpstr>
      <vt:lpstr>Constrained Optimization Problem</vt:lpstr>
      <vt:lpstr>Constrained Optimization Problem</vt:lpstr>
      <vt:lpstr>Constrained Optimization Problem</vt:lpstr>
      <vt:lpstr>Deconvolution</vt:lpstr>
      <vt:lpstr>CLEAN</vt:lpstr>
      <vt:lpstr>CLEAN</vt:lpstr>
      <vt:lpstr>CLEAN</vt:lpstr>
      <vt:lpstr>Compressed Sensing (approx.)</vt:lpstr>
      <vt:lpstr>Replacing the non-uniform FFT</vt:lpstr>
      <vt:lpstr>Projection on a uniform grid</vt:lpstr>
      <vt:lpstr>Calibration</vt:lpstr>
      <vt:lpstr>Spherical Wave Harmonics</vt:lpstr>
      <vt:lpstr>Direct Fourier Transform</vt:lpstr>
      <vt:lpstr>Coordinate Descent</vt:lpstr>
      <vt:lpstr>Starlet transform</vt:lpstr>
      <vt:lpstr>Simulated results</vt:lpstr>
      <vt:lpstr>Simulated results, mixed</vt:lpstr>
      <vt:lpstr>Scalability</vt:lpstr>
      <vt:lpstr>Redundancy</vt:lpstr>
      <vt:lpstr>Future</vt:lpstr>
      <vt:lpstr>Future</vt:lpstr>
      <vt:lpstr>Wide Field of View</vt:lpstr>
      <vt:lpstr>Wide Field of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P8 Exploring the Fourier Transform in the MeerKAT era</dc:title>
  <dc:creator>Jonas Schwammberger</dc:creator>
  <cp:lastModifiedBy>Jonas Schwammberger</cp:lastModifiedBy>
  <cp:revision>28</cp:revision>
  <dcterms:created xsi:type="dcterms:W3CDTF">2019-02-11T07:58:23Z</dcterms:created>
  <dcterms:modified xsi:type="dcterms:W3CDTF">2019-02-11T14:32:12Z</dcterms:modified>
</cp:coreProperties>
</file>