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285" r:id="rId3"/>
    <p:sldId id="264" r:id="rId4"/>
    <p:sldId id="339" r:id="rId5"/>
    <p:sldId id="353" r:id="rId6"/>
    <p:sldId id="357" r:id="rId7"/>
    <p:sldId id="358" r:id="rId8"/>
    <p:sldId id="299" r:id="rId9"/>
    <p:sldId id="297" r:id="rId10"/>
    <p:sldId id="302" r:id="rId11"/>
    <p:sldId id="322" r:id="rId12"/>
    <p:sldId id="338" r:id="rId13"/>
    <p:sldId id="340" r:id="rId14"/>
    <p:sldId id="311" r:id="rId15"/>
    <p:sldId id="341" r:id="rId16"/>
    <p:sldId id="277" r:id="rId17"/>
    <p:sldId id="305" r:id="rId18"/>
    <p:sldId id="278" r:id="rId19"/>
    <p:sldId id="344" r:id="rId20"/>
    <p:sldId id="343" r:id="rId21"/>
    <p:sldId id="279" r:id="rId22"/>
    <p:sldId id="362" r:id="rId23"/>
    <p:sldId id="360" r:id="rId24"/>
    <p:sldId id="355" r:id="rId25"/>
    <p:sldId id="327" r:id="rId26"/>
    <p:sldId id="361" r:id="rId27"/>
    <p:sldId id="281" r:id="rId28"/>
    <p:sldId id="326" r:id="rId29"/>
    <p:sldId id="283" r:id="rId30"/>
    <p:sldId id="284" r:id="rId31"/>
    <p:sldId id="324" r:id="rId32"/>
    <p:sldId id="276" r:id="rId33"/>
    <p:sldId id="306" r:id="rId34"/>
    <p:sldId id="290" r:id="rId35"/>
    <p:sldId id="294" r:id="rId36"/>
    <p:sldId id="296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1BC0A2-7394-4EED-8E92-08B80B40ECC7}">
          <p14:sldIdLst>
            <p14:sldId id="259"/>
            <p14:sldId id="285"/>
            <p14:sldId id="264"/>
            <p14:sldId id="339"/>
            <p14:sldId id="353"/>
            <p14:sldId id="357"/>
            <p14:sldId id="358"/>
            <p14:sldId id="299"/>
            <p14:sldId id="297"/>
            <p14:sldId id="302"/>
            <p14:sldId id="322"/>
          </p14:sldIdLst>
        </p14:section>
        <p14:section name="solution" id="{B1AE1B11-EB4C-463A-84FE-3586096A7B61}">
          <p14:sldIdLst>
            <p14:sldId id="338"/>
            <p14:sldId id="340"/>
            <p14:sldId id="311"/>
            <p14:sldId id="341"/>
            <p14:sldId id="277"/>
            <p14:sldId id="305"/>
            <p14:sldId id="278"/>
            <p14:sldId id="344"/>
            <p14:sldId id="343"/>
            <p14:sldId id="279"/>
            <p14:sldId id="362"/>
            <p14:sldId id="360"/>
            <p14:sldId id="355"/>
            <p14:sldId id="327"/>
          </p14:sldIdLst>
        </p14:section>
        <p14:section name="Future" id="{3CEF7372-6435-4237-8044-370E96AE0564}">
          <p14:sldIdLst>
            <p14:sldId id="361"/>
            <p14:sldId id="281"/>
            <p14:sldId id="326"/>
          </p14:sldIdLst>
        </p14:section>
        <p14:section name="Anhang" id="{7B6C4666-9541-415C-AFAA-195DBCE20305}">
          <p14:sldIdLst>
            <p14:sldId id="283"/>
            <p14:sldId id="284"/>
            <p14:sldId id="324"/>
            <p14:sldId id="276"/>
            <p14:sldId id="306"/>
            <p14:sldId id="290"/>
            <p14:sldId id="294"/>
            <p14:sldId id="296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BFC7E-F0A8-4258-BC7E-8354BAF9C719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6E898-5A8A-48A1-B38C-4640C9092D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84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0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841640" y="1794051"/>
            <a:ext cx="10505102" cy="25917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358" dirty="0" smtClean="0"/>
              <a:t>Untertitel der Präsentation</a:t>
            </a:r>
            <a:endParaRPr lang="de-CH" sz="2358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8059"/>
            <a:ext cx="11365397" cy="3754944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459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05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4599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05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33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971304"/>
            <a:ext cx="841425" cy="2794984"/>
          </a:xfrm>
          <a:solidFill>
            <a:srgbClr val="FFFF00"/>
          </a:solidFill>
        </p:spPr>
        <p:txBody>
          <a:bodyPr/>
          <a:lstStyle>
            <a:lvl5pPr marL="1136051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" y="227035"/>
            <a:ext cx="1046024" cy="4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7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E43B-6FBB-4977-BA3B-B3FCA2B4F613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0C86-E7AE-455E-AA41-3F4192CBA2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1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gif"/><Relationship Id="rId7" Type="http://schemas.microsoft.com/office/2007/relationships/hdphoto" Target="../media/hdphoto2.wdp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1.wdp"/><Relationship Id="rId10" Type="http://schemas.openxmlformats.org/officeDocument/2006/relationships/image" Target="../media/image43.gif"/><Relationship Id="rId4" Type="http://schemas.openxmlformats.org/officeDocument/2006/relationships/image" Target="../media/image40.png"/><Relationship Id="rId9" Type="http://schemas.microsoft.com/office/2007/relationships/hdphoto" Target="../media/hdphoto3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gif"/><Relationship Id="rId3" Type="http://schemas.openxmlformats.org/officeDocument/2006/relationships/image" Target="../media/image39.gif"/><Relationship Id="rId7" Type="http://schemas.microsoft.com/office/2007/relationships/hdphoto" Target="../media/hdphoto3.wdp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2.wdp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848709" y="2949083"/>
            <a:ext cx="10505102" cy="259173"/>
          </a:xfrm>
        </p:spPr>
        <p:txBody>
          <a:bodyPr>
            <a:normAutofit fontScale="85000" lnSpcReduction="20000"/>
          </a:bodyPr>
          <a:lstStyle/>
          <a:p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1914679" y="1369297"/>
            <a:ext cx="8373163" cy="32828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P8: Exploring </a:t>
            </a:r>
            <a:r>
              <a:rPr lang="en-GB" dirty="0"/>
              <a:t>the Fourier Transform for </a:t>
            </a:r>
            <a:br>
              <a:rPr lang="en-GB" dirty="0"/>
            </a:br>
            <a:r>
              <a:rPr lang="en-GB" dirty="0"/>
              <a:t>Compressed Sensing Reconstructions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</a:t>
            </a:r>
            <a:r>
              <a:rPr lang="en-GB" dirty="0"/>
              <a:t>the MeerKAT era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5" y="2774211"/>
            <a:ext cx="9452710" cy="32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427621" y="4283242"/>
            <a:ext cx="529389" cy="7579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5305425" y="2159421"/>
            <a:ext cx="6805608" cy="2714501"/>
          </a:xfrm>
          <a:custGeom>
            <a:avLst/>
            <a:gdLst>
              <a:gd name="connsiteX0" fmla="*/ 795453 w 7141117"/>
              <a:gd name="connsiteY0" fmla="*/ 2629555 h 2714501"/>
              <a:gd name="connsiteX1" fmla="*/ 4763020 w 7141117"/>
              <a:gd name="connsiteY1" fmla="*/ 2691548 h 2714501"/>
              <a:gd name="connsiteX2" fmla="*/ 6886287 w 7141117"/>
              <a:gd name="connsiteY2" fmla="*/ 2288593 h 2714501"/>
              <a:gd name="connsiteX3" fmla="*/ 6901786 w 7141117"/>
              <a:gd name="connsiteY3" fmla="*/ 366803 h 2714501"/>
              <a:gd name="connsiteX4" fmla="*/ 5072986 w 7141117"/>
              <a:gd name="connsiteY4" fmla="*/ 25840 h 2714501"/>
              <a:gd name="connsiteX5" fmla="*/ 485487 w 7141117"/>
              <a:gd name="connsiteY5" fmla="*/ 25840 h 2714501"/>
              <a:gd name="connsiteX6" fmla="*/ 67033 w 7141117"/>
              <a:gd name="connsiteY6" fmla="*/ 41338 h 271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1117" h="2714501">
                <a:moveTo>
                  <a:pt x="795453" y="2629555"/>
                </a:moveTo>
                <a:cubicBezTo>
                  <a:pt x="2271667" y="2688965"/>
                  <a:pt x="3747881" y="2748375"/>
                  <a:pt x="4763020" y="2691548"/>
                </a:cubicBezTo>
                <a:cubicBezTo>
                  <a:pt x="5778159" y="2634721"/>
                  <a:pt x="6529826" y="2676051"/>
                  <a:pt x="6886287" y="2288593"/>
                </a:cubicBezTo>
                <a:cubicBezTo>
                  <a:pt x="7242748" y="1901135"/>
                  <a:pt x="7204003" y="743928"/>
                  <a:pt x="6901786" y="366803"/>
                </a:cubicBezTo>
                <a:cubicBezTo>
                  <a:pt x="6599569" y="-10322"/>
                  <a:pt x="6142369" y="82667"/>
                  <a:pt x="5072986" y="25840"/>
                </a:cubicBezTo>
                <a:cubicBezTo>
                  <a:pt x="4003603" y="-30987"/>
                  <a:pt x="1319812" y="23257"/>
                  <a:pt x="485487" y="25840"/>
                </a:cubicBezTo>
                <a:cubicBezTo>
                  <a:pt x="-348838" y="28423"/>
                  <a:pt x="167772" y="72335"/>
                  <a:pt x="67033" y="41338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4353580"/>
            <a:ext cx="2133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21551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Redundancy and Noise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6018541" y="3216995"/>
            <a:ext cx="4752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Direct Fourier Transform</a:t>
            </a:r>
            <a:endParaRPr lang="en-GB" sz="3600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6249670" y="2535181"/>
            <a:ext cx="0" cy="74435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611133" y="3780693"/>
            <a:ext cx="340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Starlet Transform</a:t>
            </a:r>
            <a:endParaRPr lang="en-GB" sz="3600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785338" y="2535181"/>
            <a:ext cx="5866" cy="124551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985"/>
            <a:ext cx="9344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6066"/>
            <a:ext cx="8629650" cy="10477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71694"/>
            <a:ext cx="10515600" cy="1325563"/>
          </a:xfrm>
        </p:spPr>
        <p:txBody>
          <a:bodyPr/>
          <a:lstStyle/>
          <a:p>
            <a:r>
              <a:rPr lang="en-GB" dirty="0"/>
              <a:t>Coordinate Descent</a:t>
            </a:r>
          </a:p>
        </p:txBody>
      </p:sp>
    </p:spTree>
    <p:extLst>
      <p:ext uri="{BB962C8B-B14F-4D97-AF65-F5344CB8AC3E}">
        <p14:creationId xmlns:p14="http://schemas.microsoft.com/office/powerpoint/2010/main" val="3693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</a:t>
            </a:r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016"/>
            <a:ext cx="8629650" cy="10477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6642" y="2925183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48" y="3383514"/>
            <a:ext cx="3117703" cy="3111071"/>
          </a:xfrm>
        </p:spPr>
      </p:pic>
    </p:spTree>
    <p:extLst>
      <p:ext uri="{BB962C8B-B14F-4D97-AF65-F5344CB8AC3E}">
        <p14:creationId xmlns:p14="http://schemas.microsoft.com/office/powerpoint/2010/main" val="18920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</a:t>
            </a:r>
            <a:r>
              <a:rPr lang="en-GB" dirty="0" smtClean="0"/>
              <a:t>Descent + Starlets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9" y="4880948"/>
            <a:ext cx="2133600" cy="447675"/>
          </a:xfrm>
        </p:spPr>
      </p:pic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600"/>
            <a:ext cx="8629650" cy="10477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90" y="4680923"/>
            <a:ext cx="2809875" cy="6477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2350"/>
            <a:ext cx="9344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494" y="628593"/>
            <a:ext cx="6665012" cy="666501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on simulated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2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329543"/>
            <a:ext cx="5425294" cy="54252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33" y="1329670"/>
            <a:ext cx="5425167" cy="542516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418267" y="1506022"/>
            <a:ext cx="79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7508700" y="1497280"/>
            <a:ext cx="20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 rot="16200000">
            <a:off x="10932085" y="3888301"/>
            <a:ext cx="115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Jansky</a:t>
            </a:r>
            <a:r>
              <a:rPr lang="en-GB" sz="1400" dirty="0" smtClean="0"/>
              <a:t>/Beam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428579"/>
            <a:ext cx="10600841" cy="5300419"/>
          </a:xfrm>
        </p:spPr>
      </p:pic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0" t="12232" r="19004" b="16761"/>
          <a:stretch/>
        </p:blipFill>
        <p:spPr>
          <a:xfrm>
            <a:off x="9179084" y="0"/>
            <a:ext cx="3012916" cy="29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096000" y="1861026"/>
            <a:ext cx="506278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918906" y="3555979"/>
            <a:ext cx="38234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/>
              <a:t>3300/1’100’000</a:t>
            </a:r>
          </a:p>
          <a:p>
            <a:pPr algn="ctr"/>
            <a:endParaRPr lang="en-GB" sz="4400" dirty="0" smtClean="0"/>
          </a:p>
          <a:p>
            <a:pPr algn="ctr"/>
            <a:r>
              <a:rPr lang="en-GB" sz="4400" dirty="0" smtClean="0"/>
              <a:t>~0.3%</a:t>
            </a:r>
            <a:endParaRPr lang="en-GB" sz="44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333641" y="2731394"/>
            <a:ext cx="15498" cy="839087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7472"/>
            <a:ext cx="9344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MeerKAT Radio Interferometer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6096000" y="1861026"/>
            <a:ext cx="506278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on simulated data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918906" y="3555979"/>
            <a:ext cx="38234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>
                    <a:lumMod val="50000"/>
                  </a:schemeClr>
                </a:solidFill>
              </a:rPr>
              <a:t>3300/1’100’000</a:t>
            </a:r>
          </a:p>
          <a:p>
            <a:pPr algn="ctr"/>
            <a:endParaRPr lang="en-GB" sz="4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4400" dirty="0" smtClean="0">
                <a:solidFill>
                  <a:schemeClr val="bg1">
                    <a:lumMod val="50000"/>
                  </a:schemeClr>
                </a:solidFill>
              </a:rPr>
              <a:t>~0.3%</a:t>
            </a:r>
            <a:endParaRPr lang="en-GB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333641" y="2731394"/>
            <a:ext cx="15498" cy="839087"/>
          </a:xfrm>
          <a:prstGeom prst="straightConnector1">
            <a:avLst/>
          </a:prstGeom>
          <a:ln w="857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9404890" y="2658716"/>
            <a:ext cx="15498" cy="839087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609667" y="3421719"/>
            <a:ext cx="1321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/>
              <a:t>~250</a:t>
            </a:r>
            <a:endParaRPr lang="en-GB" sz="44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7472"/>
            <a:ext cx="9344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2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188" y="808971"/>
            <a:ext cx="6433307" cy="643330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 for MeerKAT?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100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“small” Dataset 88gb</a:t>
            </a:r>
          </a:p>
          <a:p>
            <a:r>
              <a:rPr lang="en-GB" dirty="0" smtClean="0"/>
              <a:t>4000 Million Visibilities</a:t>
            </a:r>
          </a:p>
          <a:p>
            <a:r>
              <a:rPr lang="en-GB" dirty="0" smtClean="0"/>
              <a:t>60 Million Pixels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220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8829662" y="2650210"/>
            <a:ext cx="529389" cy="68434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04" y="2734041"/>
            <a:ext cx="2543175" cy="457200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7676" cy="4351338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4000 Million Visibilities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M	</a:t>
            </a:r>
            <a:endParaRPr lang="en-GB" b="1" dirty="0">
              <a:sym typeface="Wingdings" panose="05000000000000000000" pitchFamily="2" charset="2"/>
            </a:endParaRPr>
          </a:p>
          <a:p>
            <a:r>
              <a:rPr lang="en-GB" dirty="0" smtClean="0"/>
              <a:t>60 Million Pixels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N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4267" y="5096580"/>
            <a:ext cx="42695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ym typeface="Wingdings" panose="05000000000000000000" pitchFamily="2" charset="2"/>
              </a:rPr>
              <a:t>250+ non-zero entries  s</a:t>
            </a:r>
            <a:endParaRPr lang="en-GB" sz="28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37" y="1938532"/>
            <a:ext cx="457200" cy="58113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14" y="3769412"/>
            <a:ext cx="1038479" cy="638175"/>
          </a:xfrm>
          <a:prstGeom prst="rect">
            <a:avLst/>
          </a:prstGeom>
        </p:spPr>
      </p:pic>
      <p:sp>
        <p:nvSpPr>
          <p:cNvPr id="15" name="Freihandform 14"/>
          <p:cNvSpPr/>
          <p:nvPr/>
        </p:nvSpPr>
        <p:spPr>
          <a:xfrm>
            <a:off x="2611314" y="3174205"/>
            <a:ext cx="2461847" cy="500733"/>
          </a:xfrm>
          <a:custGeom>
            <a:avLst/>
            <a:gdLst>
              <a:gd name="connsiteX0" fmla="*/ 0 w 3909848"/>
              <a:gd name="connsiteY0" fmla="*/ 15766 h 1103596"/>
              <a:gd name="connsiteX1" fmla="*/ 1718441 w 3909848"/>
              <a:gd name="connsiteY1" fmla="*/ 1103587 h 1103596"/>
              <a:gd name="connsiteX2" fmla="*/ 3909848 w 3909848"/>
              <a:gd name="connsiteY2" fmla="*/ 0 h 11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848" h="1103596">
                <a:moveTo>
                  <a:pt x="0" y="15766"/>
                </a:moveTo>
                <a:cubicBezTo>
                  <a:pt x="533400" y="560990"/>
                  <a:pt x="1066800" y="1106215"/>
                  <a:pt x="1718441" y="1103587"/>
                </a:cubicBezTo>
                <a:cubicBezTo>
                  <a:pt x="2370082" y="1100959"/>
                  <a:pt x="3536731" y="155028"/>
                  <a:pt x="3909848" y="0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ihandform 15"/>
          <p:cNvSpPr/>
          <p:nvPr/>
        </p:nvSpPr>
        <p:spPr>
          <a:xfrm>
            <a:off x="2611314" y="2654001"/>
            <a:ext cx="2461847" cy="439079"/>
          </a:xfrm>
          <a:custGeom>
            <a:avLst/>
            <a:gdLst>
              <a:gd name="connsiteX0" fmla="*/ 3799490 w 3799490"/>
              <a:gd name="connsiteY0" fmla="*/ 1056685 h 1056685"/>
              <a:gd name="connsiteX1" fmla="*/ 1781503 w 3799490"/>
              <a:gd name="connsiteY1" fmla="*/ 395 h 1056685"/>
              <a:gd name="connsiteX2" fmla="*/ 0 w 3799490"/>
              <a:gd name="connsiteY2" fmla="*/ 930561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490" h="1056685">
                <a:moveTo>
                  <a:pt x="3799490" y="1056685"/>
                </a:moveTo>
                <a:cubicBezTo>
                  <a:pt x="3107120" y="539050"/>
                  <a:pt x="2414751" y="21416"/>
                  <a:pt x="1781503" y="395"/>
                </a:cubicBezTo>
                <a:cubicBezTo>
                  <a:pt x="1148255" y="-20626"/>
                  <a:pt x="236483" y="801809"/>
                  <a:pt x="0" y="930561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1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7676" cy="4351338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4000 Million Visibilities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M	</a:t>
            </a:r>
            <a:endParaRPr lang="en-GB" b="1" dirty="0">
              <a:sym typeface="Wingdings" panose="05000000000000000000" pitchFamily="2" charset="2"/>
            </a:endParaRPr>
          </a:p>
          <a:p>
            <a:r>
              <a:rPr lang="en-GB" dirty="0" smtClean="0"/>
              <a:t>60 Million Pixels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b="1" dirty="0" smtClean="0">
                <a:sym typeface="Wingdings" panose="05000000000000000000" pitchFamily="2" charset="2"/>
              </a:rPr>
              <a:t>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</a:p>
        </p:txBody>
      </p:sp>
      <p:sp>
        <p:nvSpPr>
          <p:cNvPr id="4" name="Rechteck 3"/>
          <p:cNvSpPr/>
          <p:nvPr/>
        </p:nvSpPr>
        <p:spPr>
          <a:xfrm>
            <a:off x="7224267" y="5096580"/>
            <a:ext cx="426956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ym typeface="Wingdings" panose="05000000000000000000" pitchFamily="2" charset="2"/>
              </a:rPr>
              <a:t>250+ non-zero entries  s</a:t>
            </a:r>
            <a:endParaRPr lang="en-GB" sz="28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7040"/>
            <a:ext cx="4619625" cy="6667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762" y="2826896"/>
            <a:ext cx="15525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5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00" y="1118937"/>
            <a:ext cx="5649077" cy="564907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Descent for MeerKAT?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2" t="9824" r="18139" b="4737"/>
          <a:stretch/>
        </p:blipFill>
        <p:spPr>
          <a:xfrm>
            <a:off x="613021" y="1871908"/>
            <a:ext cx="4644779" cy="42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of MeerKAT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2729839"/>
            <a:ext cx="457200" cy="58113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04" y="4560719"/>
            <a:ext cx="1038479" cy="638175"/>
          </a:xfrm>
          <a:prstGeom prst="rect">
            <a:avLst/>
          </a:prstGeom>
        </p:spPr>
      </p:pic>
      <p:sp>
        <p:nvSpPr>
          <p:cNvPr id="6" name="Freihandform 5"/>
          <p:cNvSpPr/>
          <p:nvPr/>
        </p:nvSpPr>
        <p:spPr>
          <a:xfrm>
            <a:off x="4791804" y="3965512"/>
            <a:ext cx="2461847" cy="500733"/>
          </a:xfrm>
          <a:custGeom>
            <a:avLst/>
            <a:gdLst>
              <a:gd name="connsiteX0" fmla="*/ 0 w 3909848"/>
              <a:gd name="connsiteY0" fmla="*/ 15766 h 1103596"/>
              <a:gd name="connsiteX1" fmla="*/ 1718441 w 3909848"/>
              <a:gd name="connsiteY1" fmla="*/ 1103587 h 1103596"/>
              <a:gd name="connsiteX2" fmla="*/ 3909848 w 3909848"/>
              <a:gd name="connsiteY2" fmla="*/ 0 h 11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848" h="1103596">
                <a:moveTo>
                  <a:pt x="0" y="15766"/>
                </a:moveTo>
                <a:cubicBezTo>
                  <a:pt x="533400" y="560990"/>
                  <a:pt x="1066800" y="1106215"/>
                  <a:pt x="1718441" y="1103587"/>
                </a:cubicBezTo>
                <a:cubicBezTo>
                  <a:pt x="2370082" y="1100959"/>
                  <a:pt x="3536731" y="155028"/>
                  <a:pt x="3909848" y="0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ihandform 6"/>
          <p:cNvSpPr/>
          <p:nvPr/>
        </p:nvSpPr>
        <p:spPr>
          <a:xfrm>
            <a:off x="4791804" y="3445308"/>
            <a:ext cx="2461847" cy="439079"/>
          </a:xfrm>
          <a:custGeom>
            <a:avLst/>
            <a:gdLst>
              <a:gd name="connsiteX0" fmla="*/ 3799490 w 3799490"/>
              <a:gd name="connsiteY0" fmla="*/ 1056685 h 1056685"/>
              <a:gd name="connsiteX1" fmla="*/ 1781503 w 3799490"/>
              <a:gd name="connsiteY1" fmla="*/ 395 h 1056685"/>
              <a:gd name="connsiteX2" fmla="*/ 0 w 3799490"/>
              <a:gd name="connsiteY2" fmla="*/ 930561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490" h="1056685">
                <a:moveTo>
                  <a:pt x="3799490" y="1056685"/>
                </a:moveTo>
                <a:cubicBezTo>
                  <a:pt x="3107120" y="539050"/>
                  <a:pt x="2414751" y="21416"/>
                  <a:pt x="1781503" y="395"/>
                </a:cubicBezTo>
                <a:cubicBezTo>
                  <a:pt x="1148255" y="-20626"/>
                  <a:pt x="236483" y="801809"/>
                  <a:pt x="0" y="930561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414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of MeerKAT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Direct Fourier Transform</a:t>
            </a:r>
            <a:endParaRPr lang="en-GB" dirty="0"/>
          </a:p>
          <a:p>
            <a:r>
              <a:rPr lang="en-GB" dirty="0" smtClean="0"/>
              <a:t>Projection on a uniform grid</a:t>
            </a:r>
          </a:p>
          <a:p>
            <a:r>
              <a:rPr lang="en-GB" dirty="0" smtClean="0"/>
              <a:t>Spherical Wave Harmonics</a:t>
            </a:r>
          </a:p>
          <a:p>
            <a:r>
              <a:rPr lang="en-GB" dirty="0" smtClean="0"/>
              <a:t>…</a:t>
            </a:r>
          </a:p>
          <a:p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593372" y="1711143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4" y="1711143"/>
            <a:ext cx="959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67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of MeerKAT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 smtClean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 smtClean="0"/>
              <a:t>10 </a:t>
            </a:r>
            <a:r>
              <a:rPr lang="en-GB" sz="4800" dirty="0" err="1"/>
              <a:t>t</a:t>
            </a:r>
            <a:r>
              <a:rPr lang="en-GB" sz="4800" dirty="0" err="1" smtClean="0"/>
              <a:t>b</a:t>
            </a:r>
            <a:r>
              <a:rPr lang="en-GB" sz="4800" dirty="0" smtClean="0"/>
              <a:t>/s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537581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7" y="1581679"/>
            <a:ext cx="4392600" cy="435133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1581679"/>
            <a:ext cx="4377267" cy="439236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983762" y="5974040"/>
            <a:ext cx="3271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2D Fourier Transform</a:t>
            </a:r>
            <a:endParaRPr lang="en-GB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7147630" y="5974040"/>
            <a:ext cx="283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With w-correction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04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59035" y="4454632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4856205" y="3600450"/>
            <a:ext cx="6223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Field of View</a:t>
            </a: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6" y="2180798"/>
            <a:ext cx="7222067" cy="1025068"/>
          </a:xfrm>
          <a:prstGeom prst="rect">
            <a:avLst/>
          </a:prstGeom>
        </p:spPr>
      </p:pic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3695977"/>
            <a:ext cx="10515600" cy="915433"/>
          </a:xfrm>
        </p:spPr>
      </p:pic>
    </p:spTree>
    <p:extLst>
      <p:ext uri="{BB962C8B-B14F-4D97-AF65-F5344CB8AC3E}">
        <p14:creationId xmlns:p14="http://schemas.microsoft.com/office/powerpoint/2010/main" val="231682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Calibration</a:t>
            </a:r>
            <a:endParaRPr lang="en-GB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6" y="3561039"/>
            <a:ext cx="9763125" cy="1238250"/>
          </a:xfrm>
          <a:prstGeom prst="rect">
            <a:avLst/>
          </a:prstGeom>
        </p:spPr>
      </p:pic>
      <p:pic>
        <p:nvPicPr>
          <p:cNvPr id="7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5" y="2272470"/>
            <a:ext cx="9591675" cy="1047750"/>
          </a:xfrm>
        </p:spPr>
      </p:pic>
    </p:spTree>
    <p:extLst>
      <p:ext uri="{BB962C8B-B14F-4D97-AF65-F5344CB8AC3E}">
        <p14:creationId xmlns:p14="http://schemas.microsoft.com/office/powerpoint/2010/main" val="1106582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Starlet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8" y="1964931"/>
            <a:ext cx="5344535" cy="3986417"/>
          </a:xfrm>
        </p:spPr>
      </p:pic>
    </p:spTree>
    <p:extLst>
      <p:ext uri="{BB962C8B-B14F-4D97-AF65-F5344CB8AC3E}">
        <p14:creationId xmlns:p14="http://schemas.microsoft.com/office/powerpoint/2010/main" val="3175454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Resolution (but)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04" y="2223389"/>
            <a:ext cx="2797064" cy="279706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1" y="2223389"/>
            <a:ext cx="2797064" cy="27970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97" y="2223389"/>
            <a:ext cx="2797064" cy="27970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0" y="2223389"/>
            <a:ext cx="2797064" cy="27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5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6" name="Inhaltsplatzhalter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03" y="3357563"/>
            <a:ext cx="647700" cy="666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2" name="Inhaltsplatzhalter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0" y="3355819"/>
            <a:ext cx="6477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91" y="1690688"/>
            <a:ext cx="4171950" cy="8953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91" y="4195763"/>
            <a:ext cx="4467225" cy="866775"/>
          </a:xfrm>
          <a:prstGeom prst="rect">
            <a:avLst/>
          </a:prstGeom>
        </p:spPr>
      </p:pic>
      <p:pic>
        <p:nvPicPr>
          <p:cNvPr id="13" name="Inhaltsplatzhalter 9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(approx.)</a:t>
            </a:r>
            <a:endParaRPr lang="en-GB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1573736"/>
            <a:ext cx="4962525" cy="904875"/>
          </a:xfrm>
          <a:prstGeom prst="rect">
            <a:avLst/>
          </a:prstGeom>
        </p:spPr>
      </p:pic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3021242"/>
            <a:ext cx="8524875" cy="9810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8" y="4299703"/>
            <a:ext cx="4467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766219"/>
            <a:ext cx="9591675" cy="1047750"/>
          </a:xfrm>
        </p:spPr>
      </p:pic>
      <p:sp>
        <p:nvSpPr>
          <p:cNvPr id="8" name="Textfeld 7"/>
          <p:cNvSpPr txBox="1"/>
          <p:nvPr/>
        </p:nvSpPr>
        <p:spPr>
          <a:xfrm>
            <a:off x="3359035" y="4454632"/>
            <a:ext cx="300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Measurements</a:t>
            </a:r>
            <a:endParaRPr lang="en-GB" sz="3600" dirty="0"/>
          </a:p>
        </p:txBody>
      </p:sp>
      <p:sp>
        <p:nvSpPr>
          <p:cNvPr id="9" name="Textfeld 8"/>
          <p:cNvSpPr txBox="1"/>
          <p:nvPr/>
        </p:nvSpPr>
        <p:spPr>
          <a:xfrm>
            <a:off x="7619999" y="1582122"/>
            <a:ext cx="133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Image</a:t>
            </a:r>
            <a:endParaRPr lang="en-GB" sz="3600" dirty="0"/>
          </a:p>
        </p:txBody>
      </p:sp>
      <p:cxnSp>
        <p:nvCxnSpPr>
          <p:cNvPr id="11" name="Gerade Verbindung mit Pfeil 10"/>
          <p:cNvCxnSpPr>
            <a:stCxn id="9" idx="3"/>
          </p:cNvCxnSpPr>
          <p:nvPr/>
        </p:nvCxnSpPr>
        <p:spPr>
          <a:xfrm>
            <a:off x="8954980" y="1905289"/>
            <a:ext cx="934087" cy="957823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1"/>
          </p:cNvCxnSpPr>
          <p:nvPr/>
        </p:nvCxnSpPr>
        <p:spPr>
          <a:xfrm flipH="1">
            <a:off x="6718987" y="1905288"/>
            <a:ext cx="901012" cy="100239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" idx="0"/>
          </p:cNvCxnSpPr>
          <p:nvPr/>
        </p:nvCxnSpPr>
        <p:spPr>
          <a:xfrm flipH="1" flipV="1">
            <a:off x="4856205" y="3600450"/>
            <a:ext cx="6223" cy="85418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6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962650" y="2766219"/>
            <a:ext cx="514350" cy="8342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Reconstruction Problem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542154" y="4528523"/>
            <a:ext cx="335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smtClean="0"/>
              <a:t>Non-uniform FFT</a:t>
            </a:r>
          </a:p>
          <a:p>
            <a:pPr algn="ctr"/>
            <a:r>
              <a:rPr lang="en-GB" sz="3600" dirty="0" smtClean="0"/>
              <a:t>approximation</a:t>
            </a:r>
            <a:endParaRPr lang="en-GB" sz="3600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213602" y="3674341"/>
            <a:ext cx="6223" cy="854182"/>
          </a:xfrm>
          <a:prstGeom prst="straightConnector1">
            <a:avLst/>
          </a:prstGeom>
          <a:ln w="857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710013"/>
            <a:ext cx="9667875" cy="1152525"/>
          </a:xfrm>
        </p:spPr>
      </p:pic>
    </p:spTree>
    <p:extLst>
      <p:ext uri="{BB962C8B-B14F-4D97-AF65-F5344CB8AC3E}">
        <p14:creationId xmlns:p14="http://schemas.microsoft.com/office/powerpoint/2010/main" val="6994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Non-uniform FFT Cycle</a:t>
            </a:r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315" y="3123166"/>
            <a:ext cx="2809875" cy="838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20" y="3275566"/>
            <a:ext cx="2114550" cy="6858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7289"/>
            <a:ext cx="457200" cy="5811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5242372"/>
            <a:ext cx="1123950" cy="638175"/>
          </a:xfrm>
          <a:prstGeom prst="rect">
            <a:avLst/>
          </a:prstGeom>
        </p:spPr>
      </p:pic>
      <p:sp>
        <p:nvSpPr>
          <p:cNvPr id="16" name="Freihandform 15"/>
          <p:cNvSpPr/>
          <p:nvPr/>
        </p:nvSpPr>
        <p:spPr>
          <a:xfrm>
            <a:off x="4477407" y="4004441"/>
            <a:ext cx="3909848" cy="1103596"/>
          </a:xfrm>
          <a:custGeom>
            <a:avLst/>
            <a:gdLst>
              <a:gd name="connsiteX0" fmla="*/ 0 w 3909848"/>
              <a:gd name="connsiteY0" fmla="*/ 15766 h 1103596"/>
              <a:gd name="connsiteX1" fmla="*/ 1718441 w 3909848"/>
              <a:gd name="connsiteY1" fmla="*/ 1103587 h 1103596"/>
              <a:gd name="connsiteX2" fmla="*/ 3909848 w 3909848"/>
              <a:gd name="connsiteY2" fmla="*/ 0 h 11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848" h="1103596">
                <a:moveTo>
                  <a:pt x="0" y="15766"/>
                </a:moveTo>
                <a:cubicBezTo>
                  <a:pt x="533400" y="560990"/>
                  <a:pt x="1066800" y="1106215"/>
                  <a:pt x="1718441" y="1103587"/>
                </a:cubicBezTo>
                <a:cubicBezTo>
                  <a:pt x="2370082" y="1100959"/>
                  <a:pt x="3536731" y="155028"/>
                  <a:pt x="3909848" y="0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ihandform 16"/>
          <p:cNvSpPr/>
          <p:nvPr/>
        </p:nvSpPr>
        <p:spPr>
          <a:xfrm>
            <a:off x="4603531" y="2175246"/>
            <a:ext cx="3799490" cy="1056685"/>
          </a:xfrm>
          <a:custGeom>
            <a:avLst/>
            <a:gdLst>
              <a:gd name="connsiteX0" fmla="*/ 3799490 w 3799490"/>
              <a:gd name="connsiteY0" fmla="*/ 1056685 h 1056685"/>
              <a:gd name="connsiteX1" fmla="*/ 1781503 w 3799490"/>
              <a:gd name="connsiteY1" fmla="*/ 395 h 1056685"/>
              <a:gd name="connsiteX2" fmla="*/ 0 w 3799490"/>
              <a:gd name="connsiteY2" fmla="*/ 930561 h 105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9490" h="1056685">
                <a:moveTo>
                  <a:pt x="3799490" y="1056685"/>
                </a:moveTo>
                <a:cubicBezTo>
                  <a:pt x="3107120" y="539050"/>
                  <a:pt x="2414751" y="21416"/>
                  <a:pt x="1781503" y="395"/>
                </a:cubicBezTo>
                <a:cubicBezTo>
                  <a:pt x="1148255" y="-20626"/>
                  <a:pt x="236483" y="801809"/>
                  <a:pt x="0" y="930561"/>
                </a:cubicBezTo>
              </a:path>
            </a:pathLst>
          </a:custGeom>
          <a:noFill/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09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02128" y="1841103"/>
            <a:ext cx="1219200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03"/>
            <a:ext cx="4171950" cy="8953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485888" y="3021806"/>
            <a:ext cx="1511808" cy="7712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6869"/>
            <a:ext cx="10963275" cy="11144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 and the non-uniform FFT</a:t>
            </a:r>
          </a:p>
        </p:txBody>
      </p:sp>
    </p:spTree>
    <p:extLst>
      <p:ext uri="{BB962C8B-B14F-4D97-AF65-F5344CB8AC3E}">
        <p14:creationId xmlns:p14="http://schemas.microsoft.com/office/powerpoint/2010/main" val="8534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93</Paragraphs>
  <Slides>37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</vt:lpstr>
      <vt:lpstr>P8: Exploring the Fourier Transform for  Compressed Sensing Reconstructions  in the MeerKAT era</vt:lpstr>
      <vt:lpstr> MeerKAT Radio Interferometer</vt:lpstr>
      <vt:lpstr>Reconstruction Problem</vt:lpstr>
      <vt:lpstr>Reconstruction Problem</vt:lpstr>
      <vt:lpstr>Reconstruction Problem</vt:lpstr>
      <vt:lpstr>Non-uniform FFT Cycle</vt:lpstr>
      <vt:lpstr>CLEAN and the non-uniform FFT</vt:lpstr>
      <vt:lpstr>CLEAN and the non-uniform FFT</vt:lpstr>
      <vt:lpstr>CLEAN and the non-uniform FFT</vt:lpstr>
      <vt:lpstr>CLEAN and the non-uniform FFT</vt:lpstr>
      <vt:lpstr>Redundancy and Noise</vt:lpstr>
      <vt:lpstr>My Solution</vt:lpstr>
      <vt:lpstr>Coordinate Descent</vt:lpstr>
      <vt:lpstr>Coordinate Descent</vt:lpstr>
      <vt:lpstr>Coordinate Descent + Starlets</vt:lpstr>
      <vt:lpstr>Test on simulated data</vt:lpstr>
      <vt:lpstr>Test on simulated data</vt:lpstr>
      <vt:lpstr>Test on simulated data</vt:lpstr>
      <vt:lpstr>Test on simulated data</vt:lpstr>
      <vt:lpstr>Test on simulated data</vt:lpstr>
      <vt:lpstr>Coordinate Descent for MeerKAT?</vt:lpstr>
      <vt:lpstr>Coordinate Descent for MeerKAT?</vt:lpstr>
      <vt:lpstr>Coordinate Descent for MeerKAT?</vt:lpstr>
      <vt:lpstr>Coordinate Descent for MeerKAT?</vt:lpstr>
      <vt:lpstr>Coordinate Descent for MeerKAT?</vt:lpstr>
      <vt:lpstr>Future of MeerKAT</vt:lpstr>
      <vt:lpstr>Future of MeerKAT</vt:lpstr>
      <vt:lpstr>Future of MeerKAT</vt:lpstr>
      <vt:lpstr>Wide Field of View</vt:lpstr>
      <vt:lpstr>Wide Field of View</vt:lpstr>
      <vt:lpstr>Calibration</vt:lpstr>
      <vt:lpstr>Starlet</vt:lpstr>
      <vt:lpstr>Super Resolution (but)</vt:lpstr>
      <vt:lpstr>Compressed Sensing</vt:lpstr>
      <vt:lpstr>Compressed Sensing (approx.)</vt:lpstr>
      <vt:lpstr>Compressed Sensing (approx.)</vt:lpstr>
      <vt:lpstr>Compressed Sensing (approx.)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Fourier Transform for  Compressed Sensing Reconstructions in the MeerKAT era</dc:title>
  <dc:creator>Jonas Schwammberger</dc:creator>
  <cp:lastModifiedBy>Jonas Schwammberger</cp:lastModifiedBy>
  <cp:revision>82</cp:revision>
  <dcterms:created xsi:type="dcterms:W3CDTF">2019-02-12T08:53:44Z</dcterms:created>
  <dcterms:modified xsi:type="dcterms:W3CDTF">2019-02-14T07:24:00Z</dcterms:modified>
</cp:coreProperties>
</file>