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285" r:id="rId3"/>
    <p:sldId id="261" r:id="rId4"/>
    <p:sldId id="319" r:id="rId5"/>
    <p:sldId id="263" r:id="rId6"/>
    <p:sldId id="264" r:id="rId7"/>
    <p:sldId id="322" r:id="rId8"/>
    <p:sldId id="323" r:id="rId9"/>
    <p:sldId id="321" r:id="rId10"/>
    <p:sldId id="288" r:id="rId11"/>
    <p:sldId id="320" r:id="rId12"/>
    <p:sldId id="299" r:id="rId13"/>
    <p:sldId id="297" r:id="rId14"/>
    <p:sldId id="290" r:id="rId15"/>
    <p:sldId id="294" r:id="rId16"/>
    <p:sldId id="296" r:id="rId17"/>
    <p:sldId id="292" r:id="rId18"/>
    <p:sldId id="270" r:id="rId19"/>
    <p:sldId id="271" r:id="rId20"/>
    <p:sldId id="272" r:id="rId21"/>
    <p:sldId id="274" r:id="rId22"/>
    <p:sldId id="310" r:id="rId23"/>
    <p:sldId id="312" r:id="rId24"/>
    <p:sldId id="311" r:id="rId25"/>
    <p:sldId id="314" r:id="rId26"/>
    <p:sldId id="277" r:id="rId27"/>
    <p:sldId id="305" r:id="rId28"/>
    <p:sldId id="278" r:id="rId29"/>
    <p:sldId id="306" r:id="rId30"/>
    <p:sldId id="279" r:id="rId31"/>
    <p:sldId id="316" r:id="rId32"/>
    <p:sldId id="328" r:id="rId33"/>
    <p:sldId id="327" r:id="rId34"/>
    <p:sldId id="281" r:id="rId35"/>
    <p:sldId id="282" r:id="rId36"/>
    <p:sldId id="326" r:id="rId37"/>
    <p:sldId id="283" r:id="rId38"/>
    <p:sldId id="284" r:id="rId39"/>
    <p:sldId id="324" r:id="rId40"/>
    <p:sldId id="276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1BC0A2-7394-4EED-8E92-08B80B40ECC7}">
          <p14:sldIdLst>
            <p14:sldId id="259"/>
            <p14:sldId id="285"/>
            <p14:sldId id="261"/>
            <p14:sldId id="319"/>
            <p14:sldId id="263"/>
            <p14:sldId id="264"/>
            <p14:sldId id="322"/>
            <p14:sldId id="323"/>
            <p14:sldId id="321"/>
            <p14:sldId id="288"/>
            <p14:sldId id="320"/>
            <p14:sldId id="299"/>
            <p14:sldId id="297"/>
            <p14:sldId id="290"/>
            <p14:sldId id="294"/>
            <p14:sldId id="296"/>
            <p14:sldId id="292"/>
          </p14:sldIdLst>
        </p14:section>
        <p14:section name="variants" id="{0EB42657-5C3E-4FC3-B71B-7B9D58D2413B}">
          <p14:sldIdLst>
            <p14:sldId id="270"/>
            <p14:sldId id="271"/>
            <p14:sldId id="272"/>
            <p14:sldId id="274"/>
          </p14:sldIdLst>
        </p14:section>
        <p14:section name="solution" id="{B1AE1B11-EB4C-463A-84FE-3586096A7B61}">
          <p14:sldIdLst>
            <p14:sldId id="310"/>
            <p14:sldId id="312"/>
            <p14:sldId id="311"/>
            <p14:sldId id="314"/>
            <p14:sldId id="277"/>
            <p14:sldId id="305"/>
            <p14:sldId id="278"/>
            <p14:sldId id="306"/>
            <p14:sldId id="279"/>
            <p14:sldId id="316"/>
            <p14:sldId id="328"/>
          </p14:sldIdLst>
        </p14:section>
        <p14:section name="Future" id="{3CEF7372-6435-4237-8044-370E96AE0564}">
          <p14:sldIdLst>
            <p14:sldId id="327"/>
            <p14:sldId id="281"/>
            <p14:sldId id="282"/>
            <p14:sldId id="326"/>
          </p14:sldIdLst>
        </p14:section>
        <p14:section name="Anhang" id="{7B6C4666-9541-415C-AFAA-195DBCE20305}">
          <p14:sldIdLst>
            <p14:sldId id="283"/>
            <p14:sldId id="284"/>
            <p14:sldId id="324"/>
            <p14:sldId id="27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FC7E-F0A8-4258-BC7E-8354BAF9C719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6E898-5A8A-48A1-B38C-4640C9092D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8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841640" y="1794051"/>
            <a:ext cx="10505102" cy="25917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358" dirty="0" smtClean="0"/>
              <a:t>Untertitel der Präsentation</a:t>
            </a:r>
            <a:endParaRPr lang="de-CH" sz="2358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8059"/>
            <a:ext cx="11365397" cy="3754944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45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05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45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5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33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971304"/>
            <a:ext cx="841425" cy="2794984"/>
          </a:xfrm>
          <a:solidFill>
            <a:srgbClr val="FFFF00"/>
          </a:solidFill>
        </p:spPr>
        <p:txBody>
          <a:bodyPr/>
          <a:lstStyle>
            <a:lvl5pPr marL="1136051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" y="227035"/>
            <a:ext cx="1046024" cy="4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gif"/><Relationship Id="rId7" Type="http://schemas.microsoft.com/office/2007/relationships/hdphoto" Target="../media/hdphoto3.wdp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openxmlformats.org/officeDocument/2006/relationships/image" Target="../media/image18.gif"/><Relationship Id="rId4" Type="http://schemas.openxmlformats.org/officeDocument/2006/relationships/image" Target="../media/image15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4.gif"/><Relationship Id="rId7" Type="http://schemas.microsoft.com/office/2007/relationships/hdphoto" Target="../media/hdphoto4.wdp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7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848709" y="2949083"/>
            <a:ext cx="10505102" cy="259173"/>
          </a:xfrm>
        </p:spPr>
        <p:txBody>
          <a:bodyPr>
            <a:normAutofit fontScale="85000" lnSpcReduction="20000"/>
          </a:bodyPr>
          <a:lstStyle/>
          <a:p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1914679" y="1369297"/>
            <a:ext cx="8373163" cy="32828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P8: Exploring </a:t>
            </a:r>
            <a:r>
              <a:rPr lang="en-GB" dirty="0"/>
              <a:t>the Fourier Transform for </a:t>
            </a:r>
            <a:br>
              <a:rPr lang="en-GB" dirty="0"/>
            </a:br>
            <a:r>
              <a:rPr lang="en-GB" dirty="0"/>
              <a:t>Compressed Sensing Reconstructions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</a:t>
            </a:r>
            <a:r>
              <a:rPr lang="en-GB" dirty="0"/>
              <a:t>the MeerKAT era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and the non-uniform FFT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0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2" y="2976452"/>
            <a:ext cx="3686504" cy="368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39" y="3005356"/>
            <a:ext cx="3657600" cy="36576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43324" y="2753222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Point Spread Function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9102067" y="2771158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Reconstruction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16" y="3005356"/>
            <a:ext cx="3657600" cy="36576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375294" y="2748075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74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pic>
        <p:nvPicPr>
          <p:cNvPr id="7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1" y="4149725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6498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</p:spTree>
    <p:extLst>
      <p:ext uri="{BB962C8B-B14F-4D97-AF65-F5344CB8AC3E}">
        <p14:creationId xmlns:p14="http://schemas.microsoft.com/office/powerpoint/2010/main" val="85347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0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6" name="Inhaltsplatzhalter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03" y="3357563"/>
            <a:ext cx="647700" cy="666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0" y="3355819"/>
            <a:ext cx="6477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3" name="Inhaltsplatzhalter 9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763125" y="4090737"/>
            <a:ext cx="478717" cy="6818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Replacing the non-uniform FFT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Projection on a uniform </a:t>
            </a:r>
            <a:r>
              <a:rPr lang="en-GB" dirty="0" smtClean="0"/>
              <a:t>Grid</a:t>
            </a:r>
          </a:p>
          <a:p>
            <a:r>
              <a:rPr lang="en-GB" dirty="0" smtClean="0"/>
              <a:t>Direct </a:t>
            </a:r>
            <a:r>
              <a:rPr lang="en-GB" dirty="0" smtClean="0"/>
              <a:t>Fourier Transform</a:t>
            </a:r>
            <a:endParaRPr lang="en-GB"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29" y="4001294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 on a uniform Grid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Radio Interferometers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 on a uniform Grid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2924969"/>
            <a:ext cx="9763125" cy="1238250"/>
          </a:xfrm>
        </p:spPr>
      </p:pic>
    </p:spTree>
    <p:extLst>
      <p:ext uri="{BB962C8B-B14F-4D97-AF65-F5344CB8AC3E}">
        <p14:creationId xmlns:p14="http://schemas.microsoft.com/office/powerpoint/2010/main" val="425898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Transform</a:t>
            </a:r>
            <a:endParaRPr lang="en-GB" dirty="0"/>
          </a:p>
        </p:txBody>
      </p:sp>
      <p:pic>
        <p:nvPicPr>
          <p:cNvPr id="4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660555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Fourier Transform and </a:t>
            </a:r>
            <a:br>
              <a:rPr lang="en-GB" dirty="0"/>
            </a:br>
            <a:r>
              <a:rPr lang="en-GB" dirty="0"/>
              <a:t>Coordinate Descent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4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Transform and </a:t>
            </a:r>
            <a:br>
              <a:rPr lang="en-GB" dirty="0" smtClean="0"/>
            </a:br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Transform and </a:t>
            </a:r>
            <a:br>
              <a:rPr lang="en-GB" dirty="0" smtClean="0"/>
            </a:br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99" y="3200400"/>
            <a:ext cx="3657600" cy="3657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6642" y="2925183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08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Transform and </a:t>
            </a:r>
            <a:br>
              <a:rPr lang="en-GB" dirty="0" smtClean="0"/>
            </a:br>
            <a:r>
              <a:rPr lang="en-GB" dirty="0" smtClean="0"/>
              <a:t>Coordinate Descent</a:t>
            </a:r>
            <a:endParaRPr lang="en-GB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1307"/>
            <a:ext cx="2486025" cy="333375"/>
          </a:xfrm>
          <a:prstGeom prst="rect">
            <a:avLst/>
          </a:prstGeom>
        </p:spPr>
      </p:pic>
      <p:pic>
        <p:nvPicPr>
          <p:cNvPr id="7" name="Inhaltsplatzhalt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3639"/>
            <a:ext cx="9153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44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87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results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329543"/>
            <a:ext cx="5425294" cy="54252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33" y="1329670"/>
            <a:ext cx="5425167" cy="54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results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428579"/>
            <a:ext cx="10600841" cy="5300419"/>
          </a:xfr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12232" r="19004" b="16761"/>
          <a:stretch/>
        </p:blipFill>
        <p:spPr>
          <a:xfrm>
            <a:off x="9179084" y="0"/>
            <a:ext cx="3012916" cy="29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6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 (but)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04" y="2223389"/>
            <a:ext cx="2797064" cy="279706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1" y="2223389"/>
            <a:ext cx="2797064" cy="27970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97" y="2223389"/>
            <a:ext cx="2797064" cy="27970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0" y="2223389"/>
            <a:ext cx="2797064" cy="27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MeerKAT era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4000 Million+ Visibility Measurements</a:t>
            </a:r>
          </a:p>
          <a:p>
            <a:r>
              <a:rPr lang="en-GB" dirty="0" smtClean="0"/>
              <a:t>60 Million+ </a:t>
            </a:r>
            <a:r>
              <a:rPr lang="en-GB" dirty="0"/>
              <a:t>Pixels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722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for MeerKAT?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100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633275" y="2774197"/>
            <a:ext cx="511444" cy="6509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pic>
        <p:nvPicPr>
          <p:cNvPr id="3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650639"/>
            <a:ext cx="9153525" cy="104775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916014" y="1507882"/>
            <a:ext cx="142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Sparse</a:t>
            </a:r>
          </a:p>
        </p:txBody>
      </p:sp>
      <p:cxnSp>
        <p:nvCxnSpPr>
          <p:cNvPr id="5" name="Gerade Verbindung mit Pfeil 4"/>
          <p:cNvCxnSpPr>
            <a:stCxn id="4" idx="2"/>
          </p:cNvCxnSpPr>
          <p:nvPr/>
        </p:nvCxnSpPr>
        <p:spPr>
          <a:xfrm>
            <a:off x="8627170" y="2154213"/>
            <a:ext cx="1193760" cy="67923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2"/>
          </p:cNvCxnSpPr>
          <p:nvPr/>
        </p:nvCxnSpPr>
        <p:spPr>
          <a:xfrm flipH="1">
            <a:off x="7433410" y="2154213"/>
            <a:ext cx="1193760" cy="67923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804834" y="4473674"/>
            <a:ext cx="616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Coordinate Descent: Columns * sparse * iterations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059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633275" y="2774197"/>
            <a:ext cx="511444" cy="6509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pic>
        <p:nvPicPr>
          <p:cNvPr id="3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650639"/>
            <a:ext cx="9153525" cy="104775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916014" y="1507882"/>
            <a:ext cx="142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Sparse</a:t>
            </a:r>
          </a:p>
        </p:txBody>
      </p:sp>
      <p:cxnSp>
        <p:nvCxnSpPr>
          <p:cNvPr id="5" name="Gerade Verbindung mit Pfeil 4"/>
          <p:cNvCxnSpPr>
            <a:stCxn id="4" idx="2"/>
          </p:cNvCxnSpPr>
          <p:nvPr/>
        </p:nvCxnSpPr>
        <p:spPr>
          <a:xfrm>
            <a:off x="8627170" y="2154213"/>
            <a:ext cx="1193760" cy="67923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2"/>
          </p:cNvCxnSpPr>
          <p:nvPr/>
        </p:nvCxnSpPr>
        <p:spPr>
          <a:xfrm flipH="1">
            <a:off x="7433410" y="2154213"/>
            <a:ext cx="1193760" cy="67923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804834" y="4473674"/>
            <a:ext cx="616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Coordinate Descent: </a:t>
            </a:r>
            <a:r>
              <a:rPr lang="en-GB" dirty="0" err="1" smtClean="0"/>
              <a:t>nr</a:t>
            </a:r>
            <a:r>
              <a:rPr lang="en-GB" smtClean="0"/>
              <a:t> rows </a:t>
            </a:r>
            <a:r>
              <a:rPr lang="en-GB" dirty="0" smtClean="0"/>
              <a:t>* sparse * iterations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686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and Noise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67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97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8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7" y="1581679"/>
            <a:ext cx="4392600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581679"/>
            <a:ext cx="4377267" cy="439236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983762" y="5974040"/>
            <a:ext cx="3271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2D Fourier Transform</a:t>
            </a:r>
            <a:endParaRPr lang="en-GB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147630" y="5974040"/>
            <a:ext cx="283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With w-correction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049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2180798"/>
            <a:ext cx="7222067" cy="1025068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3695977"/>
            <a:ext cx="10515600" cy="915433"/>
          </a:xfrm>
        </p:spPr>
      </p:pic>
    </p:spTree>
    <p:extLst>
      <p:ext uri="{BB962C8B-B14F-4D97-AF65-F5344CB8AC3E}">
        <p14:creationId xmlns:p14="http://schemas.microsoft.com/office/powerpoint/2010/main" val="2316829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</a:t>
            </a: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" y="3561039"/>
            <a:ext cx="9763125" cy="1238250"/>
          </a:xfrm>
          <a:prstGeom prst="rect">
            <a:avLst/>
          </a:prstGeom>
        </p:spPr>
      </p:pic>
      <p:pic>
        <p:nvPicPr>
          <p:cNvPr id="7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5" y="2272470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110658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30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Starlet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8" y="1964931"/>
            <a:ext cx="5344535" cy="3986417"/>
          </a:xfrm>
        </p:spPr>
      </p:pic>
    </p:spTree>
    <p:extLst>
      <p:ext uri="{BB962C8B-B14F-4D97-AF65-F5344CB8AC3E}">
        <p14:creationId xmlns:p14="http://schemas.microsoft.com/office/powerpoint/2010/main" val="317545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427621" y="4283242"/>
            <a:ext cx="529389" cy="7579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0700"/>
            <a:ext cx="4467225" cy="86677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10" name="Freihandform 9"/>
          <p:cNvSpPr/>
          <p:nvPr/>
        </p:nvSpPr>
        <p:spPr>
          <a:xfrm>
            <a:off x="5305425" y="2159421"/>
            <a:ext cx="6805608" cy="2714501"/>
          </a:xfrm>
          <a:custGeom>
            <a:avLst/>
            <a:gdLst>
              <a:gd name="connsiteX0" fmla="*/ 795453 w 7141117"/>
              <a:gd name="connsiteY0" fmla="*/ 2629555 h 2714501"/>
              <a:gd name="connsiteX1" fmla="*/ 4763020 w 7141117"/>
              <a:gd name="connsiteY1" fmla="*/ 2691548 h 2714501"/>
              <a:gd name="connsiteX2" fmla="*/ 6886287 w 7141117"/>
              <a:gd name="connsiteY2" fmla="*/ 2288593 h 2714501"/>
              <a:gd name="connsiteX3" fmla="*/ 6901786 w 7141117"/>
              <a:gd name="connsiteY3" fmla="*/ 366803 h 2714501"/>
              <a:gd name="connsiteX4" fmla="*/ 5072986 w 7141117"/>
              <a:gd name="connsiteY4" fmla="*/ 25840 h 2714501"/>
              <a:gd name="connsiteX5" fmla="*/ 485487 w 7141117"/>
              <a:gd name="connsiteY5" fmla="*/ 25840 h 2714501"/>
              <a:gd name="connsiteX6" fmla="*/ 67033 w 7141117"/>
              <a:gd name="connsiteY6" fmla="*/ 41338 h 271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1117" h="2714501">
                <a:moveTo>
                  <a:pt x="795453" y="2629555"/>
                </a:moveTo>
                <a:cubicBezTo>
                  <a:pt x="2271667" y="2688965"/>
                  <a:pt x="3747881" y="2748375"/>
                  <a:pt x="4763020" y="2691548"/>
                </a:cubicBezTo>
                <a:cubicBezTo>
                  <a:pt x="5778159" y="2634721"/>
                  <a:pt x="6529826" y="2676051"/>
                  <a:pt x="6886287" y="2288593"/>
                </a:cubicBezTo>
                <a:cubicBezTo>
                  <a:pt x="7242748" y="1901135"/>
                  <a:pt x="7204003" y="743928"/>
                  <a:pt x="6901786" y="366803"/>
                </a:cubicBezTo>
                <a:cubicBezTo>
                  <a:pt x="6599569" y="-10322"/>
                  <a:pt x="6142369" y="82667"/>
                  <a:pt x="5072986" y="25840"/>
                </a:cubicBezTo>
                <a:cubicBezTo>
                  <a:pt x="4003603" y="-30987"/>
                  <a:pt x="1319812" y="23257"/>
                  <a:pt x="485487" y="25840"/>
                </a:cubicBezTo>
                <a:cubicBezTo>
                  <a:pt x="-348838" y="28423"/>
                  <a:pt x="167772" y="72335"/>
                  <a:pt x="67033" y="41338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278716" y="4435583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4782109" y="3581401"/>
            <a:ext cx="18491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7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278716" y="4435583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4782109" y="3581401"/>
            <a:ext cx="18491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and Noise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0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341576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</a:t>
            </a:r>
            <a:r>
              <a:rPr lang="en-GB" dirty="0" smtClean="0"/>
              <a:t>Problem and my Solution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7033054" y="5430265"/>
            <a:ext cx="2754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Sparse Starlet</a:t>
            </a:r>
          </a:p>
          <a:p>
            <a:pPr algn="ctr"/>
            <a:r>
              <a:rPr lang="en-GB" sz="3600" dirty="0" smtClean="0"/>
              <a:t>Space</a:t>
            </a:r>
            <a:endParaRPr lang="en-GB" sz="3600" dirty="0" smtClean="0"/>
          </a:p>
        </p:txBody>
      </p:sp>
      <p:cxnSp>
        <p:nvCxnSpPr>
          <p:cNvPr id="11" name="Gerade Verbindung mit Pfeil 10"/>
          <p:cNvCxnSpPr>
            <a:stCxn id="9" idx="0"/>
          </p:cNvCxnSpPr>
          <p:nvPr/>
        </p:nvCxnSpPr>
        <p:spPr>
          <a:xfrm flipV="1">
            <a:off x="8410194" y="4810672"/>
            <a:ext cx="1191008" cy="61959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</p:cNvCxnSpPr>
          <p:nvPr/>
        </p:nvCxnSpPr>
        <p:spPr>
          <a:xfrm flipH="1" flipV="1">
            <a:off x="7182856" y="4810672"/>
            <a:ext cx="1227338" cy="61959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3955456"/>
            <a:ext cx="9153525" cy="104775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89" y="5697054"/>
            <a:ext cx="24860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1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61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</vt:lpstr>
      <vt:lpstr>P8: Exploring the Fourier Transform for  Compressed Sensing Reconstructions  in the MeerKAT era</vt:lpstr>
      <vt:lpstr> Radio Interferometers</vt:lpstr>
      <vt:lpstr>The MeerKAT era</vt:lpstr>
      <vt:lpstr>Why Compressed Sensing</vt:lpstr>
      <vt:lpstr>Reconstruction Problem</vt:lpstr>
      <vt:lpstr>Reconstruction Problem</vt:lpstr>
      <vt:lpstr>Redundancy and Noise</vt:lpstr>
      <vt:lpstr>Reconstruction Problem</vt:lpstr>
      <vt:lpstr>Reconstruction Problem and my Solution</vt:lpstr>
      <vt:lpstr>CLEAN and the non-uniform FFT</vt:lpstr>
      <vt:lpstr>CLEAN and the non-uniform FFT</vt:lpstr>
      <vt:lpstr>CLEAN and the non-uniform FFT</vt:lpstr>
      <vt:lpstr>CLEAN and the non-uniform FFT</vt:lpstr>
      <vt:lpstr>Compressed Sensing</vt:lpstr>
      <vt:lpstr>Compressed Sensing (approx.)</vt:lpstr>
      <vt:lpstr>Compressed Sensing (approx.)</vt:lpstr>
      <vt:lpstr>Compressed Sensing (approx.)</vt:lpstr>
      <vt:lpstr>Replacing the non-uniform FFT</vt:lpstr>
      <vt:lpstr>Projection on a uniform Grid</vt:lpstr>
      <vt:lpstr>Projection on a uniform Grid</vt:lpstr>
      <vt:lpstr>Direct Fourier Transform</vt:lpstr>
      <vt:lpstr>Direct Fourier Transform and  Coordinate Descent</vt:lpstr>
      <vt:lpstr>Direct Fourier Transform and  Coordinate Descent</vt:lpstr>
      <vt:lpstr>Direct Fourier Transform and  Coordinate Descent</vt:lpstr>
      <vt:lpstr>Direct Fourier Transform and  Coordinate Descent</vt:lpstr>
      <vt:lpstr>Simulated results</vt:lpstr>
      <vt:lpstr>Simulated results</vt:lpstr>
      <vt:lpstr>Simulated results</vt:lpstr>
      <vt:lpstr>Super Resolution (but)</vt:lpstr>
      <vt:lpstr>Coordinate Descent for MeerKAT?</vt:lpstr>
      <vt:lpstr>Coordinate Descent for MeerKAT?</vt:lpstr>
      <vt:lpstr>Coordinate Descent for MeerKAT?</vt:lpstr>
      <vt:lpstr>Redundancy and Noise</vt:lpstr>
      <vt:lpstr>Future</vt:lpstr>
      <vt:lpstr>Future</vt:lpstr>
      <vt:lpstr>Future</vt:lpstr>
      <vt:lpstr>Wide Field of View</vt:lpstr>
      <vt:lpstr>Wide Field of View</vt:lpstr>
      <vt:lpstr>Calibration</vt:lpstr>
      <vt:lpstr>Starlet</vt:lpstr>
      <vt:lpstr>CLEAN and the non-uniform FFT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Fourier Transform for  Compressed Sensing Reconstructions in the MeerKAT era</dc:title>
  <dc:creator>Jonas Schwammberger</dc:creator>
  <cp:lastModifiedBy>Jonas Schwammberger</cp:lastModifiedBy>
  <cp:revision>33</cp:revision>
  <dcterms:created xsi:type="dcterms:W3CDTF">2019-02-12T08:53:44Z</dcterms:created>
  <dcterms:modified xsi:type="dcterms:W3CDTF">2019-02-12T13:18:19Z</dcterms:modified>
</cp:coreProperties>
</file>