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5" r:id="rId9"/>
    <p:sldId id="274" r:id="rId10"/>
    <p:sldId id="266" r:id="rId11"/>
    <p:sldId id="272" r:id="rId12"/>
    <p:sldId id="263" r:id="rId13"/>
    <p:sldId id="276" r:id="rId14"/>
    <p:sldId id="271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8475CF7-D8DE-4234-A684-CEF7DF9280EB}">
          <p14:sldIdLst>
            <p14:sldId id="256"/>
            <p14:sldId id="257"/>
            <p14:sldId id="258"/>
            <p14:sldId id="261"/>
            <p14:sldId id="259"/>
            <p14:sldId id="260"/>
            <p14:sldId id="262"/>
            <p14:sldId id="265"/>
            <p14:sldId id="274"/>
            <p14:sldId id="266"/>
            <p14:sldId id="272"/>
            <p14:sldId id="263"/>
            <p14:sldId id="276"/>
            <p14:sldId id="271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GitHub\p9-doc\SKA-Days\Mappe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GitHub\p9-doc\SKA-Days\Mappe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GitHub\p9-doc\SKA-Days\Mappe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Tabelle1!$B$2:$B$5</c:f>
              <c:strCache>
                <c:ptCount val="4"/>
                <c:pt idx="0">
                  <c:v>VLA</c:v>
                </c:pt>
                <c:pt idx="1">
                  <c:v>ASKAP</c:v>
                </c:pt>
                <c:pt idx="2">
                  <c:v>MeerKAT</c:v>
                </c:pt>
                <c:pt idx="3">
                  <c:v>MWA</c:v>
                </c:pt>
              </c:strCache>
            </c:strRef>
          </c:cat>
          <c:val>
            <c:numRef>
              <c:f>Tabelle1!$E$2:$E$5</c:f>
              <c:numCache>
                <c:formatCode>General</c:formatCode>
                <c:ptCount val="4"/>
                <c:pt idx="0">
                  <c:v>0.2</c:v>
                </c:pt>
                <c:pt idx="1">
                  <c:v>4</c:v>
                </c:pt>
                <c:pt idx="2">
                  <c:v>4.2</c:v>
                </c:pt>
                <c:pt idx="3">
                  <c:v>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3E-49DA-91CD-67A93BDBD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9674224"/>
        <c:axId val="439674880"/>
      </c:barChart>
      <c:catAx>
        <c:axId val="43967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674880"/>
        <c:crosses val="autoZero"/>
        <c:auto val="1"/>
        <c:lblAlgn val="ctr"/>
        <c:lblOffset val="100"/>
        <c:noMultiLvlLbl val="0"/>
      </c:catAx>
      <c:valAx>
        <c:axId val="43967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TB / hr</a:t>
                </a:r>
              </a:p>
            </c:rich>
          </c:tx>
          <c:layout/>
          <c:overlay val="0"/>
          <c:spPr>
            <a:noFill/>
            <a:ln w="28575"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67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Tabelle1!$B$42</c:f>
              <c:strCache>
                <c:ptCount val="1"/>
                <c:pt idx="0">
                  <c:v>Single Node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Tabelle1!$C$41</c:f>
              <c:strCache>
                <c:ptCount val="1"/>
                <c:pt idx="0">
                  <c:v>IDG (.netcore)</c:v>
                </c:pt>
              </c:strCache>
            </c:strRef>
          </c:cat>
          <c:val>
            <c:numRef>
              <c:f>Tabelle1!$C$42</c:f>
              <c:numCache>
                <c:formatCode>General</c:formatCode>
                <c:ptCount val="1"/>
                <c:pt idx="0">
                  <c:v>52.68333333333333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B5-41A3-A4C0-0574AA6B5B5B}"/>
            </c:ext>
          </c:extLst>
        </c:ser>
        <c:ser>
          <c:idx val="1"/>
          <c:order val="1"/>
          <c:tx>
            <c:strRef>
              <c:f>Tabelle1!$B$43</c:f>
              <c:strCache>
                <c:ptCount val="1"/>
                <c:pt idx="0">
                  <c:v>4 Nodes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Tabelle1!$C$41</c:f>
              <c:strCache>
                <c:ptCount val="1"/>
                <c:pt idx="0">
                  <c:v>IDG (.netcore)</c:v>
                </c:pt>
              </c:strCache>
            </c:strRef>
          </c:cat>
          <c:val>
            <c:numRef>
              <c:f>Tabelle1!$C$43</c:f>
              <c:numCache>
                <c:formatCode>General</c:formatCode>
                <c:ptCount val="1"/>
                <c:pt idx="0">
                  <c:v>16.566666666666666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B5-41A3-A4C0-0574AA6B5B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7800336"/>
        <c:axId val="347799024"/>
      </c:barChart>
      <c:catAx>
        <c:axId val="34780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799024"/>
        <c:crosses val="autoZero"/>
        <c:auto val="1"/>
        <c:lblAlgn val="ctr"/>
        <c:lblOffset val="100"/>
        <c:noMultiLvlLbl val="0"/>
      </c:catAx>
      <c:valAx>
        <c:axId val="34779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Minutes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800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Tabelle1!$B$31</c:f>
              <c:strCache>
                <c:ptCount val="1"/>
                <c:pt idx="0">
                  <c:v>Single Node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Tabelle1!$C$30:$D$30</c:f>
              <c:strCache>
                <c:ptCount val="2"/>
                <c:pt idx="0">
                  <c:v>IDG (.netcore)</c:v>
                </c:pt>
                <c:pt idx="1">
                  <c:v>CD Deconvolution</c:v>
                </c:pt>
              </c:strCache>
            </c:strRef>
          </c:cat>
          <c:val>
            <c:numRef>
              <c:f>Tabelle1!$C$31:$D$31</c:f>
              <c:numCache>
                <c:formatCode>General</c:formatCode>
                <c:ptCount val="2"/>
                <c:pt idx="0">
                  <c:v>52.68333333333333</c:v>
                </c:pt>
                <c:pt idx="1">
                  <c:v>37.883333333333333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15-4F22-8226-96010FAB00DC}"/>
            </c:ext>
          </c:extLst>
        </c:ser>
        <c:ser>
          <c:idx val="1"/>
          <c:order val="1"/>
          <c:tx>
            <c:strRef>
              <c:f>Tabelle1!$B$32</c:f>
              <c:strCache>
                <c:ptCount val="1"/>
                <c:pt idx="0">
                  <c:v>4 Nodes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Tabelle1!$C$30:$D$30</c:f>
              <c:strCache>
                <c:ptCount val="2"/>
                <c:pt idx="0">
                  <c:v>IDG (.netcore)</c:v>
                </c:pt>
                <c:pt idx="1">
                  <c:v>CD Deconvolution</c:v>
                </c:pt>
              </c:strCache>
            </c:strRef>
          </c:cat>
          <c:val>
            <c:numRef>
              <c:f>Tabelle1!$C$32:$D$32</c:f>
              <c:numCache>
                <c:formatCode>General</c:formatCode>
                <c:ptCount val="2"/>
                <c:pt idx="0">
                  <c:v>16.566666666666666</c:v>
                </c:pt>
                <c:pt idx="1">
                  <c:v>11.55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15-4F22-8226-96010FAB0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1499424"/>
        <c:axId val="471503688"/>
      </c:barChart>
      <c:catAx>
        <c:axId val="47149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503688"/>
        <c:crosses val="autoZero"/>
        <c:auto val="1"/>
        <c:lblAlgn val="ctr"/>
        <c:lblOffset val="100"/>
        <c:noMultiLvlLbl val="0"/>
      </c:catAx>
      <c:valAx>
        <c:axId val="471503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Minutes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49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92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53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67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28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13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13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46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51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56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43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4239A-C583-499D-A70F-E9EF0D5B777A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49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Towards distributed </a:t>
            </a:r>
            <a:br>
              <a:rPr lang="en-GB" dirty="0" smtClean="0"/>
            </a:br>
            <a:r>
              <a:rPr lang="en-GB" dirty="0" smtClean="0"/>
              <a:t>image reconstruction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Jonas </a:t>
            </a:r>
            <a:r>
              <a:rPr lang="en-GB" dirty="0" err="1" smtClean="0"/>
              <a:t>Schwammberger</a:t>
            </a:r>
            <a:endParaRPr lang="en-GB" dirty="0" smtClean="0"/>
          </a:p>
          <a:p>
            <a:r>
              <a:rPr lang="en-GB" dirty="0" smtClean="0"/>
              <a:t>Master student @ Institute for Data Science, FHNW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6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Coordinate Descent 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 smtClean="0">
                <a:latin typeface="Bell MT" panose="02020503060305020303" pitchFamily="18" charset="0"/>
              </a:rPr>
              <a:t>residuals </a:t>
            </a:r>
            <a:r>
              <a:rPr lang="en-GB" i="1" dirty="0">
                <a:latin typeface="Bell MT" panose="02020503060305020303" pitchFamily="18" charset="0"/>
              </a:rPr>
              <a:t>= dirty image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Search pixel with the value that can be modified the most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Calculate </a:t>
            </a:r>
            <a:r>
              <a:rPr lang="en-GB" dirty="0"/>
              <a:t>the optimum value for this </a:t>
            </a:r>
            <a:r>
              <a:rPr lang="en-GB" dirty="0" smtClean="0"/>
              <a:t>pixel independently of all other pixels (optimum </a:t>
            </a:r>
            <a:r>
              <a:rPr lang="en-GB" dirty="0"/>
              <a:t>of a parabola)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Update </a:t>
            </a:r>
            <a:r>
              <a:rPr lang="en-GB" i="1" dirty="0" smtClean="0">
                <a:latin typeface="Bell MT" panose="02020503060305020303" pitchFamily="18" charset="0"/>
              </a:rPr>
              <a:t>residuals</a:t>
            </a:r>
            <a:endParaRPr lang="en-GB" i="1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Repeat until </a:t>
            </a:r>
            <a:r>
              <a:rPr lang="en-GB" i="1" dirty="0" smtClean="0">
                <a:latin typeface="Bell MT" panose="02020503060305020303" pitchFamily="18" charset="0"/>
              </a:rPr>
              <a:t>residuals</a:t>
            </a:r>
            <a:r>
              <a:rPr lang="en-GB" dirty="0"/>
              <a:t> </a:t>
            </a:r>
            <a:r>
              <a:rPr lang="en-GB" dirty="0" smtClean="0"/>
              <a:t>are small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More sophisticated CD methods, but that is the core algorithm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3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Distributed Coordinate Descent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deconvolution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97945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Distributed CD: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Search local pixel with the value that can be modified the most</a:t>
            </a:r>
            <a:endParaRPr lang="en-GB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Find best global </a:t>
            </a:r>
            <a:r>
              <a:rPr lang="en-GB" dirty="0">
                <a:solidFill>
                  <a:schemeClr val="bg1"/>
                </a:solidFill>
              </a:rPr>
              <a:t>pixel </a:t>
            </a:r>
            <a:r>
              <a:rPr lang="en-GB" dirty="0" smtClean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MPI_ReduceAll</a:t>
            </a:r>
            <a:r>
              <a:rPr lang="en-GB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Update local residuals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Repeat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0"/>
          <a:stretch/>
        </p:blipFill>
        <p:spPr>
          <a:xfrm>
            <a:off x="6096000" y="1458957"/>
            <a:ext cx="5877424" cy="539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6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Coordinate Descent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787467"/>
              </p:ext>
            </p:extLst>
          </p:nvPr>
        </p:nvGraphicFramePr>
        <p:xfrm>
          <a:off x="2249365" y="1911960"/>
          <a:ext cx="8336573" cy="4567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506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Baseline distributed gridding </a:t>
            </a:r>
            <a:r>
              <a:rPr lang="en-GB" dirty="0" smtClean="0"/>
              <a:t>+ 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Distributed </a:t>
            </a:r>
            <a:r>
              <a:rPr lang="en-GB" dirty="0" smtClean="0"/>
              <a:t>gridding: More effective with a lot of input data</a:t>
            </a:r>
          </a:p>
          <a:p>
            <a:r>
              <a:rPr lang="en-GB" dirty="0" smtClean="0"/>
              <a:t>Distributed deconvolution: </a:t>
            </a:r>
          </a:p>
          <a:p>
            <a:pPr lvl="1"/>
            <a:r>
              <a:rPr lang="en-GB" dirty="0" smtClean="0"/>
              <a:t>We </a:t>
            </a:r>
            <a:r>
              <a:rPr lang="en-GB" dirty="0"/>
              <a:t>have more communication efficient CD </a:t>
            </a:r>
            <a:r>
              <a:rPr lang="en-GB" dirty="0" smtClean="0"/>
              <a:t>methods </a:t>
            </a:r>
            <a:r>
              <a:rPr lang="en-GB" dirty="0"/>
              <a:t>to explore:</a:t>
            </a:r>
          </a:p>
          <a:p>
            <a:pPr lvl="2"/>
            <a:r>
              <a:rPr lang="en-GB" dirty="0" smtClean="0"/>
              <a:t>Shotgun</a:t>
            </a:r>
            <a:endParaRPr lang="en-GB" dirty="0"/>
          </a:p>
          <a:p>
            <a:pPr lvl="2"/>
            <a:r>
              <a:rPr lang="en-GB" dirty="0"/>
              <a:t>PCDM</a:t>
            </a:r>
          </a:p>
          <a:p>
            <a:pPr lvl="2"/>
            <a:r>
              <a:rPr lang="en-GB" dirty="0"/>
              <a:t>Hydra</a:t>
            </a:r>
          </a:p>
          <a:p>
            <a:pPr lvl="2"/>
            <a:r>
              <a:rPr lang="en-GB" dirty="0" smtClean="0"/>
              <a:t>…</a:t>
            </a:r>
          </a:p>
          <a:p>
            <a:pPr lvl="1"/>
            <a:r>
              <a:rPr lang="en-GB" dirty="0" smtClean="0"/>
              <a:t>CD on the GPU: </a:t>
            </a:r>
            <a:r>
              <a:rPr lang="en-GB" dirty="0" err="1"/>
              <a:t>McGaffin</a:t>
            </a:r>
            <a:r>
              <a:rPr lang="en-GB" dirty="0"/>
              <a:t>, Madison </a:t>
            </a:r>
            <a:r>
              <a:rPr lang="en-GB" dirty="0" err="1"/>
              <a:t>Gray</a:t>
            </a:r>
            <a:r>
              <a:rPr lang="en-GB" dirty="0"/>
              <a:t>, and Jeffrey A. </a:t>
            </a:r>
            <a:r>
              <a:rPr lang="en-GB" dirty="0" err="1"/>
              <a:t>Fessler</a:t>
            </a:r>
            <a:r>
              <a:rPr lang="en-GB" dirty="0"/>
              <a:t>. "Edge-preserving image </a:t>
            </a:r>
            <a:r>
              <a:rPr lang="en-GB" dirty="0" err="1"/>
              <a:t>denoising</a:t>
            </a:r>
            <a:r>
              <a:rPr lang="en-GB" dirty="0"/>
              <a:t> via group coordinate descent on the GPU." 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IEEE Transactions on Image Processing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 24.4 (2015): 1273-1281.</a:t>
            </a:r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52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40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 CLEAN with </a:t>
            </a:r>
            <a:r>
              <a:rPr lang="en-GB" dirty="0" err="1" smtClean="0"/>
              <a:t>CD+ElasticNet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Noise Regularization: </a:t>
            </a:r>
            <a:r>
              <a:rPr lang="en-GB" dirty="0" err="1" smtClean="0"/>
              <a:t>ElasticNET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464" y="3183346"/>
            <a:ext cx="2993617" cy="299361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42" y="3183346"/>
            <a:ext cx="2993199" cy="299319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441448" y="2814014"/>
            <a:ext cx="100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L1 Norm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7639900" y="2814014"/>
            <a:ext cx="99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L2 Norm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5696691" y="3705515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/>
              <a:t>+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6421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Comparison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1" r="4079" b="10655"/>
          <a:stretch/>
        </p:blipFill>
        <p:spPr>
          <a:xfrm>
            <a:off x="297812" y="2245074"/>
            <a:ext cx="5482713" cy="4595526"/>
          </a:xfrm>
        </p:spPr>
      </p:pic>
      <p:sp>
        <p:nvSpPr>
          <p:cNvPr id="4" name="Textfeld 3"/>
          <p:cNvSpPr txBox="1"/>
          <p:nvPr/>
        </p:nvSpPr>
        <p:spPr>
          <a:xfrm>
            <a:off x="2706985" y="1809723"/>
            <a:ext cx="79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CLEAN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185546" y="1809723"/>
            <a:ext cx="163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CD + </a:t>
            </a:r>
            <a:r>
              <a:rPr lang="en-GB" dirty="0" err="1" smtClean="0">
                <a:solidFill>
                  <a:schemeClr val="bg1"/>
                </a:solidFill>
              </a:rPr>
              <a:t>ElasticNET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1" t="8750" r="4503" b="12638"/>
          <a:stretch/>
        </p:blipFill>
        <p:spPr>
          <a:xfrm>
            <a:off x="6144107" y="2245074"/>
            <a:ext cx="4933957" cy="448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6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reconstruction problem</a:t>
            </a:r>
            <a:endParaRPr lang="en-GB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8" y="2044806"/>
            <a:ext cx="3434176" cy="3405318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4" t="5129" b="8461"/>
          <a:stretch/>
        </p:blipFill>
        <p:spPr>
          <a:xfrm>
            <a:off x="8686792" y="1928131"/>
            <a:ext cx="3505208" cy="340531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8" y="5450124"/>
            <a:ext cx="11827216" cy="140787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987056" y="1657066"/>
            <a:ext cx="214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Fourier space</a:t>
            </a:r>
            <a:endParaRPr lang="en-GB" sz="2400" dirty="0"/>
          </a:p>
        </p:txBody>
      </p:sp>
      <p:sp>
        <p:nvSpPr>
          <p:cNvPr id="9" name="Textfeld 8"/>
          <p:cNvSpPr txBox="1"/>
          <p:nvPr/>
        </p:nvSpPr>
        <p:spPr>
          <a:xfrm>
            <a:off x="9421761" y="1466465"/>
            <a:ext cx="214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Image space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624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we need distribution?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477682"/>
              </p:ext>
            </p:extLst>
          </p:nvPr>
        </p:nvGraphicFramePr>
        <p:xfrm>
          <a:off x="1471182" y="1637181"/>
          <a:ext cx="8572227" cy="4728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24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gridding and 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Implementation: .</a:t>
            </a:r>
            <a:r>
              <a:rPr lang="en-GB" dirty="0" err="1" smtClean="0"/>
              <a:t>netcore</a:t>
            </a:r>
            <a:r>
              <a:rPr lang="en-GB" dirty="0" smtClean="0"/>
              <a:t> (C#)</a:t>
            </a:r>
          </a:p>
          <a:p>
            <a:r>
              <a:rPr lang="en-GB" dirty="0" smtClean="0"/>
              <a:t>MPI for node communication</a:t>
            </a:r>
          </a:p>
          <a:p>
            <a:r>
              <a:rPr lang="en-GB" dirty="0"/>
              <a:t>Hardware: 4 Linux nodes, 1 CPU </a:t>
            </a:r>
            <a:r>
              <a:rPr lang="en-GB" dirty="0" smtClean="0"/>
              <a:t>each</a:t>
            </a:r>
          </a:p>
          <a:p>
            <a:r>
              <a:rPr lang="en-GB" dirty="0"/>
              <a:t>S</a:t>
            </a:r>
            <a:r>
              <a:rPr lang="en-GB" dirty="0" smtClean="0"/>
              <a:t>peedup </a:t>
            </a:r>
            <a:r>
              <a:rPr lang="en-GB" dirty="0"/>
              <a:t>on 1GB </a:t>
            </a:r>
            <a:r>
              <a:rPr lang="en-GB" dirty="0" smtClean="0"/>
              <a:t>LMC </a:t>
            </a:r>
            <a:r>
              <a:rPr lang="en-GB" dirty="0" err="1"/>
              <a:t>MeerKAT</a:t>
            </a:r>
            <a:r>
              <a:rPr lang="en-GB" dirty="0"/>
              <a:t> observation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Preliminary results and algorithms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48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66" y="1950613"/>
            <a:ext cx="4907387" cy="49073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Domain Gridding (IDG)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38201" y="1825625"/>
            <a:ext cx="44982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/>
              <a:t>Veenboer</a:t>
            </a:r>
            <a:r>
              <a:rPr lang="en-GB" sz="2000" dirty="0"/>
              <a:t>, Bram, Matthias </a:t>
            </a:r>
            <a:r>
              <a:rPr lang="en-GB" sz="2000" dirty="0" err="1"/>
              <a:t>Petschow</a:t>
            </a:r>
            <a:r>
              <a:rPr lang="en-GB" sz="2000" dirty="0"/>
              <a:t>, and John W. </a:t>
            </a:r>
            <a:r>
              <a:rPr lang="en-GB" sz="2000" dirty="0" err="1"/>
              <a:t>Romein</a:t>
            </a:r>
            <a:r>
              <a:rPr lang="en-GB" sz="2000" dirty="0"/>
              <a:t>. "Image-Domain gridding on graphics processors." </a:t>
            </a:r>
            <a:r>
              <a:rPr lang="en-GB" sz="2000" i="1" dirty="0">
                <a:solidFill>
                  <a:schemeClr val="bg1">
                    <a:lumMod val="50000"/>
                  </a:schemeClr>
                </a:solidFill>
              </a:rPr>
              <a:t>2017 IEEE International Parallel and Distributed Processing Symposium (IPDPS)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. IEEE, 2017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166714" y="1575742"/>
            <a:ext cx="186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uniform grid</a:t>
            </a:r>
            <a:endParaRPr lang="en-GB" sz="2400" dirty="0"/>
          </a:p>
        </p:txBody>
      </p:sp>
      <p:sp>
        <p:nvSpPr>
          <p:cNvPr id="9" name="Textfeld 8"/>
          <p:cNvSpPr txBox="1"/>
          <p:nvPr/>
        </p:nvSpPr>
        <p:spPr>
          <a:xfrm>
            <a:off x="10627497" y="4173244"/>
            <a:ext cx="1383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subgrids</a:t>
            </a:r>
            <a:endParaRPr lang="en-GB" sz="2400" dirty="0"/>
          </a:p>
        </p:txBody>
      </p:sp>
      <p:cxnSp>
        <p:nvCxnSpPr>
          <p:cNvPr id="11" name="Gerade Verbindung mit Pfeil 10"/>
          <p:cNvCxnSpPr>
            <a:stCxn id="9" idx="1"/>
          </p:cNvCxnSpPr>
          <p:nvPr/>
        </p:nvCxnSpPr>
        <p:spPr>
          <a:xfrm flipH="1" flipV="1">
            <a:off x="9705975" y="4267200"/>
            <a:ext cx="921522" cy="13687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1"/>
          </p:cNvCxnSpPr>
          <p:nvPr/>
        </p:nvCxnSpPr>
        <p:spPr>
          <a:xfrm flipH="1">
            <a:off x="9591675" y="4404077"/>
            <a:ext cx="1035822" cy="468488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9" idx="1"/>
          </p:cNvCxnSpPr>
          <p:nvPr/>
        </p:nvCxnSpPr>
        <p:spPr>
          <a:xfrm flipH="1" flipV="1">
            <a:off x="9505950" y="3381375"/>
            <a:ext cx="1121547" cy="102270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4244015" y="4173244"/>
            <a:ext cx="1444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visibilities</a:t>
            </a:r>
            <a:endParaRPr lang="en-GB" sz="2400" dirty="0"/>
          </a:p>
        </p:txBody>
      </p:sp>
      <p:cxnSp>
        <p:nvCxnSpPr>
          <p:cNvPr id="31" name="Gerade Verbindung mit Pfeil 30"/>
          <p:cNvCxnSpPr>
            <a:stCxn id="29" idx="1"/>
          </p:cNvCxnSpPr>
          <p:nvPr/>
        </p:nvCxnSpPr>
        <p:spPr>
          <a:xfrm flipV="1">
            <a:off x="5660366" y="3620590"/>
            <a:ext cx="1450903" cy="78371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1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l="1" r="32569"/>
          <a:stretch/>
        </p:blipFill>
        <p:spPr>
          <a:xfrm>
            <a:off x="304662" y="1479405"/>
            <a:ext cx="11380108" cy="480956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gridding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65" y="1755329"/>
            <a:ext cx="712993" cy="712993"/>
          </a:xfrm>
        </p:spPr>
      </p:pic>
      <p:sp>
        <p:nvSpPr>
          <p:cNvPr id="6" name="Textfeld 5"/>
          <p:cNvSpPr txBox="1"/>
          <p:nvPr/>
        </p:nvSpPr>
        <p:spPr>
          <a:xfrm>
            <a:off x="6295064" y="5466266"/>
            <a:ext cx="1934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MPI_Reduce</a:t>
            </a:r>
            <a:endParaRPr lang="en-GB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1000783" y="6021279"/>
            <a:ext cx="160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~</a:t>
            </a:r>
            <a:r>
              <a:rPr lang="en-GB" sz="2400" dirty="0" smtClean="0"/>
              <a:t>1000</a:t>
            </a:r>
            <a:r>
              <a:rPr lang="en-GB" sz="2000" dirty="0" smtClean="0"/>
              <a:t> </a:t>
            </a:r>
            <a:r>
              <a:rPr lang="en-GB" sz="2400" dirty="0" smtClean="0"/>
              <a:t>MB</a:t>
            </a:r>
            <a:endParaRPr lang="en-GB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6246472" y="5848019"/>
            <a:ext cx="2260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Grid 1024 *1024</a:t>
            </a:r>
          </a:p>
          <a:p>
            <a:r>
              <a:rPr lang="en-GB" sz="2400" dirty="0" smtClean="0"/>
              <a:t>~8 MB</a:t>
            </a:r>
            <a:endParaRPr lang="en-GB" sz="2400" dirty="0"/>
          </a:p>
        </p:txBody>
      </p:sp>
      <p:pic>
        <p:nvPicPr>
          <p:cNvPr id="11" name="Inhaltsplatzhalt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49364" y="2920337"/>
            <a:ext cx="712993" cy="712993"/>
          </a:xfrm>
          <a:prstGeom prst="rect">
            <a:avLst/>
          </a:prstGeom>
        </p:spPr>
      </p:pic>
      <p:pic>
        <p:nvPicPr>
          <p:cNvPr id="13" name="Inhaltsplatzhalt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5249364" y="4034617"/>
            <a:ext cx="712993" cy="712993"/>
          </a:xfrm>
          <a:prstGeom prst="rect">
            <a:avLst/>
          </a:prstGeom>
        </p:spPr>
      </p:pic>
      <p:pic>
        <p:nvPicPr>
          <p:cNvPr id="14" name="Inhaltsplatzhalt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281723" y="5218971"/>
            <a:ext cx="712993" cy="71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gridding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5447057"/>
              </p:ext>
            </p:extLst>
          </p:nvPr>
        </p:nvGraphicFramePr>
        <p:xfrm>
          <a:off x="2092461" y="1554255"/>
          <a:ext cx="8220916" cy="4688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73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Distributed deconvolution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0"/>
          <a:stretch/>
        </p:blipFill>
        <p:spPr>
          <a:xfrm>
            <a:off x="218577" y="1721344"/>
            <a:ext cx="5877424" cy="5399043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3" r="-1803" b="8353"/>
          <a:stretch/>
        </p:blipFill>
        <p:spPr>
          <a:xfrm>
            <a:off x="6422064" y="1414509"/>
            <a:ext cx="5457151" cy="523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7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753" y="500062"/>
            <a:ext cx="10515600" cy="1325563"/>
          </a:xfrm>
        </p:spPr>
        <p:txBody>
          <a:bodyPr/>
          <a:lstStyle/>
          <a:p>
            <a:r>
              <a:rPr lang="en-GB" dirty="0" smtClean="0"/>
              <a:t>Methods for distributed 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ADMM </a:t>
            </a:r>
            <a:r>
              <a:rPr lang="en-GB" dirty="0" smtClean="0"/>
              <a:t>methods in Radio Astronomy</a:t>
            </a:r>
            <a:endParaRPr lang="en-GB" dirty="0"/>
          </a:p>
          <a:p>
            <a:pPr lvl="1"/>
            <a:r>
              <a:rPr lang="en-GB" dirty="0"/>
              <a:t>Ferrari, André, et al. "Distributed image reconstruction for very large arrays in radio astronomy." 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2014 IEEE 8th Sensor Array and Multichannel Signal Processing Workshop (SAM)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. IEEE, 2014.</a:t>
            </a:r>
          </a:p>
          <a:p>
            <a:pPr lvl="1"/>
            <a:r>
              <a:rPr lang="en-GB" dirty="0"/>
              <a:t>Carrillo, Rafael E., Jason D. McEwen, and Yves </a:t>
            </a:r>
            <a:r>
              <a:rPr lang="en-GB" dirty="0" err="1"/>
              <a:t>Wiaux</a:t>
            </a:r>
            <a:r>
              <a:rPr lang="en-GB" dirty="0"/>
              <a:t>. "PURIFY: a new approach to radio-interferometric imaging." 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Monthly Notices of the Royal Astronomical Society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 439.4 (2014): 3591-3604.</a:t>
            </a:r>
          </a:p>
          <a:p>
            <a:pPr lvl="1"/>
            <a:r>
              <a:rPr lang="en-GB" dirty="0"/>
              <a:t>…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Coordinate Descent methods in Signal Processing</a:t>
            </a:r>
          </a:p>
          <a:p>
            <a:pPr lvl="1"/>
            <a:r>
              <a:rPr lang="en-GB" dirty="0" err="1" smtClean="0"/>
              <a:t>Fercoq</a:t>
            </a:r>
            <a:r>
              <a:rPr lang="en-GB" dirty="0"/>
              <a:t>, Olivier, et al. "Fast distributed coordinate descent for non-strongly convex losses." 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2014 IEEE International Workshop on Machine Learning for Signal Processing (MLSP)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. IEEE, 2014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Felix, Simon, Roman </a:t>
            </a:r>
            <a:r>
              <a:rPr lang="en-GB" dirty="0" err="1"/>
              <a:t>Bolzern</a:t>
            </a:r>
            <a:r>
              <a:rPr lang="en-GB" dirty="0"/>
              <a:t>, and Marina </a:t>
            </a:r>
            <a:r>
              <a:rPr lang="en-GB" dirty="0" err="1"/>
              <a:t>Battaglia</a:t>
            </a:r>
            <a:r>
              <a:rPr lang="en-GB" dirty="0"/>
              <a:t>. "A compressed sensing-based image reconstruction algorithm for solar flare X-ray observations." 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The Astrophysical Journal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849.1 (2017): 10.</a:t>
            </a:r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GB" dirty="0" smtClean="0"/>
              <a:t>…</a:t>
            </a:r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0445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Breitbild</PresentationFormat>
  <Paragraphs>73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Bell MT</vt:lpstr>
      <vt:lpstr>Calibri</vt:lpstr>
      <vt:lpstr>Calibri Light</vt:lpstr>
      <vt:lpstr>Office</vt:lpstr>
      <vt:lpstr>Towards distributed  image reconstruction</vt:lpstr>
      <vt:lpstr>Image reconstruction problem</vt:lpstr>
      <vt:lpstr>Why do we need distribution?</vt:lpstr>
      <vt:lpstr>Distributed gridding and deconvolution</vt:lpstr>
      <vt:lpstr>Image Domain Gridding (IDG)</vt:lpstr>
      <vt:lpstr>Distributed gridding</vt:lpstr>
      <vt:lpstr>Distributed gridding</vt:lpstr>
      <vt:lpstr>Distributed deconvolution</vt:lpstr>
      <vt:lpstr>Methods for distributed deconvolution</vt:lpstr>
      <vt:lpstr>Coordinate Descent deconvolution</vt:lpstr>
      <vt:lpstr>Distributed Coordinate Descent deconvolution</vt:lpstr>
      <vt:lpstr>Distributed Coordinate Descent</vt:lpstr>
      <vt:lpstr> Baseline distributed gridding + deconvolution</vt:lpstr>
      <vt:lpstr>Questions</vt:lpstr>
      <vt:lpstr>Comparison CLEAN with CD+ElasticNet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distributed  image reconstruction</dc:title>
  <dc:creator>Jonas Schwammberger</dc:creator>
  <cp:lastModifiedBy>Jonas Schwammberger</cp:lastModifiedBy>
  <cp:revision>108</cp:revision>
  <dcterms:created xsi:type="dcterms:W3CDTF">2019-06-15T07:25:27Z</dcterms:created>
  <dcterms:modified xsi:type="dcterms:W3CDTF">2019-06-19T14:57:49Z</dcterms:modified>
</cp:coreProperties>
</file>