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9" r:id="rId7"/>
    <p:sldId id="263" r:id="rId8"/>
    <p:sldId id="272" r:id="rId9"/>
    <p:sldId id="283" r:id="rId10"/>
    <p:sldId id="262" r:id="rId11"/>
    <p:sldId id="271" r:id="rId12"/>
    <p:sldId id="270" r:id="rId13"/>
    <p:sldId id="273" r:id="rId14"/>
    <p:sldId id="274" r:id="rId15"/>
    <p:sldId id="280" r:id="rId16"/>
    <p:sldId id="284" r:id="rId17"/>
    <p:sldId id="289" r:id="rId18"/>
    <p:sldId id="275" r:id="rId19"/>
    <p:sldId id="279" r:id="rId20"/>
    <p:sldId id="278" r:id="rId21"/>
    <p:sldId id="288" r:id="rId22"/>
    <p:sldId id="285" r:id="rId23"/>
    <p:sldId id="287" r:id="rId24"/>
    <p:sldId id="290" r:id="rId25"/>
    <p:sldId id="291" r:id="rId26"/>
    <p:sldId id="28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6C1AFEF-7C6C-4E77-B58D-287392F57C69}">
          <p14:sldIdLst>
            <p14:sldId id="256"/>
            <p14:sldId id="258"/>
            <p14:sldId id="257"/>
            <p14:sldId id="259"/>
            <p14:sldId id="260"/>
            <p14:sldId id="269"/>
            <p14:sldId id="263"/>
            <p14:sldId id="272"/>
            <p14:sldId id="283"/>
          </p14:sldIdLst>
        </p14:section>
        <p14:section name="Bisher, Major Cycle" id="{2D4D444E-B0B4-4900-AF19-E41610FF43CD}">
          <p14:sldIdLst>
            <p14:sldId id="262"/>
            <p14:sldId id="271"/>
            <p14:sldId id="270"/>
            <p14:sldId id="273"/>
          </p14:sldIdLst>
        </p14:section>
        <p14:section name="Distributed" id="{EDA3CE2A-D4CA-4E4E-80F3-465B2FA15004}">
          <p14:sldIdLst>
            <p14:sldId id="274"/>
            <p14:sldId id="280"/>
            <p14:sldId id="284"/>
            <p14:sldId id="289"/>
            <p14:sldId id="275"/>
            <p14:sldId id="279"/>
            <p14:sldId id="278"/>
            <p14:sldId id="288"/>
            <p14:sldId id="285"/>
            <p14:sldId id="287"/>
            <p14:sldId id="290"/>
          </p14:sldIdLst>
        </p14:section>
        <p14:section name="Abschnitt ohne Titel" id="{F46FDF14-37A6-417B-8F2D-AFE33FA9640D}">
          <p14:sldIdLst>
            <p14:sldId id="291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5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27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5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88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16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78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52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57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35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88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75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A626-8AAF-4A70-B83C-143F15D5AD18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03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Towards Distributed Image Reconstruction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346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Major / Minor Cycle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08" y="2472041"/>
            <a:ext cx="10227256" cy="160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55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Major / Minor Cycle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08" y="2472041"/>
            <a:ext cx="10227256" cy="160950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57200" y="4114504"/>
            <a:ext cx="136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Terabytes &lt;&lt;</a:t>
            </a:r>
            <a:endParaRPr lang="en-GB" dirty="0"/>
          </a:p>
        </p:txBody>
      </p:sp>
      <p:sp>
        <p:nvSpPr>
          <p:cNvPr id="8" name="Textfeld 7"/>
          <p:cNvSpPr txBox="1"/>
          <p:nvPr/>
        </p:nvSpPr>
        <p:spPr>
          <a:xfrm>
            <a:off x="3967941" y="3976005"/>
            <a:ext cx="1705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~ 4 GB</a:t>
            </a:r>
          </a:p>
          <a:p>
            <a:pPr algn="ctr"/>
            <a:r>
              <a:rPr lang="en-GB" dirty="0" smtClean="0"/>
              <a:t>32k * 32k image</a:t>
            </a:r>
            <a:endParaRPr lang="en-GB" dirty="0"/>
          </a:p>
        </p:txBody>
      </p:sp>
      <p:sp>
        <p:nvSpPr>
          <p:cNvPr id="9" name="Textfeld 8"/>
          <p:cNvSpPr txBox="1"/>
          <p:nvPr/>
        </p:nvSpPr>
        <p:spPr>
          <a:xfrm>
            <a:off x="7884884" y="3976006"/>
            <a:ext cx="1641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&lt; 1%</a:t>
            </a:r>
          </a:p>
          <a:p>
            <a:pPr algn="ctr"/>
            <a:r>
              <a:rPr lang="en-GB" dirty="0" smtClean="0"/>
              <a:t>Non-Zero Pixels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9994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 Gridding!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75" y="1917065"/>
            <a:ext cx="10487942" cy="317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24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 Gridding!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May let us keep the calibrated Visibilities in-Memory</a:t>
            </a:r>
          </a:p>
          <a:p>
            <a:r>
              <a:rPr lang="en-GB" dirty="0" smtClean="0"/>
              <a:t>Image Domain </a:t>
            </a:r>
            <a:r>
              <a:rPr lang="en-GB" dirty="0" err="1" smtClean="0"/>
              <a:t>Gridder</a:t>
            </a:r>
            <a:r>
              <a:rPr lang="en-GB" dirty="0" smtClean="0"/>
              <a:t> allows us to use GPU-Acceleration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But:</a:t>
            </a:r>
          </a:p>
          <a:p>
            <a:r>
              <a:rPr lang="en-GB" dirty="0" smtClean="0"/>
              <a:t>All other nodes idle during Deconvolution</a:t>
            </a:r>
          </a:p>
          <a:p>
            <a:r>
              <a:rPr lang="en-GB" dirty="0" smtClean="0"/>
              <a:t>Deconvolution may become the most time consuming step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2263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Can we use the idling nodes?</a:t>
            </a:r>
            <a:endParaRPr lang="en-GB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450" y="4048191"/>
            <a:ext cx="7218317" cy="193909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450" y="1690688"/>
            <a:ext cx="7270436" cy="19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93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Can we EFFICIENTLY use the idling nodes?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Repeat as little work as possible</a:t>
            </a:r>
          </a:p>
          <a:p>
            <a:r>
              <a:rPr lang="en-GB" dirty="0" smtClean="0"/>
              <a:t>Communicate as little as possible</a:t>
            </a:r>
          </a:p>
          <a:p>
            <a:endParaRPr lang="en-GB" dirty="0" smtClean="0"/>
          </a:p>
          <a:p>
            <a:r>
              <a:rPr lang="en-GB" dirty="0" smtClean="0"/>
              <a:t>Has to be faster than single node deconvolution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Data Dependant factors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6679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Dependant factors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large is the grid vs. the calibrated Visibilities</a:t>
            </a:r>
          </a:p>
          <a:p>
            <a:r>
              <a:rPr lang="en-GB" dirty="0" smtClean="0"/>
              <a:t>How sparse is the model image</a:t>
            </a:r>
          </a:p>
          <a:p>
            <a:r>
              <a:rPr lang="en-GB" dirty="0" smtClean="0"/>
              <a:t>…</a:t>
            </a:r>
          </a:p>
          <a:p>
            <a:r>
              <a:rPr lang="en-GB" dirty="0" smtClean="0"/>
              <a:t>How large is the PSF</a:t>
            </a:r>
          </a:p>
          <a:p>
            <a:r>
              <a:rPr lang="en-GB" dirty="0" smtClean="0"/>
              <a:t>What is </a:t>
            </a:r>
            <a:r>
              <a:rPr lang="en-GB" dirty="0" err="1" smtClean="0"/>
              <a:t>is</a:t>
            </a:r>
            <a:r>
              <a:rPr lang="en-GB" dirty="0" smtClean="0"/>
              <a:t> the dynamic range of the image 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Test on a real world </a:t>
            </a:r>
            <a:r>
              <a:rPr lang="en-GB" dirty="0" err="1" smtClean="0"/>
              <a:t>MeerKAT</a:t>
            </a:r>
            <a:r>
              <a:rPr lang="en-GB" dirty="0" smtClean="0"/>
              <a:t> observation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123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Distributed Deconvolution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nhaltsplatzhalt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10" y="2629090"/>
            <a:ext cx="7218317" cy="193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00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Deconvolution == system of linear equations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Prior P()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err="1" smtClean="0">
                <a:sym typeface="Wingdings" panose="05000000000000000000" pitchFamily="2" charset="2"/>
              </a:rPr>
              <a:t>ElasticNet</a:t>
            </a:r>
            <a:endParaRPr lang="en-GB" dirty="0" smtClean="0"/>
          </a:p>
          <a:p>
            <a:r>
              <a:rPr lang="en-GB" dirty="0" smtClean="0"/>
              <a:t>Optimization Algorithm </a:t>
            </a:r>
            <a:r>
              <a:rPr lang="en-GB" dirty="0" smtClean="0">
                <a:sym typeface="Wingdings" panose="05000000000000000000" pitchFamily="2" charset="2"/>
              </a:rPr>
              <a:t> Coordinate Descent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053" y="2618138"/>
            <a:ext cx="4591421" cy="71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44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ElasticNet</a:t>
            </a:r>
            <a:r>
              <a:rPr lang="en-GB" dirty="0" smtClean="0"/>
              <a:t> Prior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Mixture between L1 and L2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210" y="2172836"/>
            <a:ext cx="4588823" cy="81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7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Radio Astronomy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888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Coordinate Descent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136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Distributed Coordinate Descent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9400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Implemented in </a:t>
            </a:r>
            <a:r>
              <a:rPr lang="en-GB" dirty="0" err="1" smtClean="0"/>
              <a:t>.Net</a:t>
            </a:r>
            <a:r>
              <a:rPr lang="en-GB" dirty="0" smtClean="0"/>
              <a:t> core (Platform independent)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3024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Limitations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Latency Limited</a:t>
            </a:r>
          </a:p>
          <a:p>
            <a:r>
              <a:rPr lang="en-GB" dirty="0" smtClean="0"/>
              <a:t>Proof of concept implementation, slower than CASA </a:t>
            </a:r>
            <a:r>
              <a:rPr lang="en-GB" dirty="0" err="1" smtClean="0"/>
              <a:t>tclean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673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Opportunities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Perform Coordinate Descent in parallel?</a:t>
            </a:r>
          </a:p>
          <a:p>
            <a:r>
              <a:rPr lang="en-GB" dirty="0" smtClean="0"/>
              <a:t>Yes, but depends on the size of the PSF</a:t>
            </a:r>
          </a:p>
          <a:p>
            <a:endParaRPr lang="en-GB" dirty="0"/>
          </a:p>
          <a:p>
            <a:r>
              <a:rPr lang="en-GB" dirty="0" smtClean="0"/>
              <a:t>GPU Acceleration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3134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Steps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8722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GPU Baselines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89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SKA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51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Large Amount of Data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359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Hardware / Software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06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Radio Interferometry System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862" y="2170362"/>
            <a:ext cx="6774494" cy="2780715"/>
          </a:xfrm>
        </p:spPr>
      </p:pic>
    </p:spTree>
    <p:extLst>
      <p:ext uri="{BB962C8B-B14F-4D97-AF65-F5344CB8AC3E}">
        <p14:creationId xmlns:p14="http://schemas.microsoft.com/office/powerpoint/2010/main" val="166521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900" y="1118937"/>
            <a:ext cx="5649077" cy="564907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Reconstruction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2" t="9824" r="18139" b="4737"/>
          <a:stretch/>
        </p:blipFill>
        <p:spPr>
          <a:xfrm>
            <a:off x="613021" y="1871908"/>
            <a:ext cx="4644779" cy="42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40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119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1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Breitbild</PresentationFormat>
  <Paragraphs>63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</vt:lpstr>
      <vt:lpstr>Towards Distributed Image Reconstruction</vt:lpstr>
      <vt:lpstr>Radio Astronomy</vt:lpstr>
      <vt:lpstr>SKA</vt:lpstr>
      <vt:lpstr>Large Amount of Data</vt:lpstr>
      <vt:lpstr>Hardware / Software</vt:lpstr>
      <vt:lpstr>Radio Interferometry System</vt:lpstr>
      <vt:lpstr>Image Reconstruction</vt:lpstr>
      <vt:lpstr>PowerPoint-Präsentation</vt:lpstr>
      <vt:lpstr>PowerPoint-Präsentation</vt:lpstr>
      <vt:lpstr>Major / Minor Cycle</vt:lpstr>
      <vt:lpstr>Major / Minor Cycle</vt:lpstr>
      <vt:lpstr>Distribute Gridding!</vt:lpstr>
      <vt:lpstr>Distribute Gridding!</vt:lpstr>
      <vt:lpstr>Can we use the idling nodes?</vt:lpstr>
      <vt:lpstr>Can we EFFICIENTLY use the idling nodes?</vt:lpstr>
      <vt:lpstr>Data Dependant factors</vt:lpstr>
      <vt:lpstr>Simple Distributed Deconvolution</vt:lpstr>
      <vt:lpstr>Compressed Sensing</vt:lpstr>
      <vt:lpstr>ElasticNet Prior</vt:lpstr>
      <vt:lpstr>Coordinate Descent</vt:lpstr>
      <vt:lpstr>Simple Distributed Coordinate Descent</vt:lpstr>
      <vt:lpstr>Results</vt:lpstr>
      <vt:lpstr>Limitations</vt:lpstr>
      <vt:lpstr>Opportunities</vt:lpstr>
      <vt:lpstr>Next Steps</vt:lpstr>
      <vt:lpstr>GPU Baselines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Distributed Image Reconstruction</dc:title>
  <dc:creator>Jonas Schwammberger</dc:creator>
  <cp:lastModifiedBy>Jonas Schwammberger</cp:lastModifiedBy>
  <cp:revision>38</cp:revision>
  <dcterms:created xsi:type="dcterms:W3CDTF">2019-06-03T08:31:53Z</dcterms:created>
  <dcterms:modified xsi:type="dcterms:W3CDTF">2019-06-04T12:43:26Z</dcterms:modified>
</cp:coreProperties>
</file>