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63" r:id="rId8"/>
    <p:sldId id="272" r:id="rId9"/>
    <p:sldId id="283" r:id="rId10"/>
    <p:sldId id="294" r:id="rId11"/>
    <p:sldId id="262" r:id="rId12"/>
    <p:sldId id="271" r:id="rId13"/>
    <p:sldId id="270" r:id="rId14"/>
    <p:sldId id="273" r:id="rId15"/>
    <p:sldId id="280" r:id="rId16"/>
    <p:sldId id="284" r:id="rId17"/>
    <p:sldId id="295" r:id="rId18"/>
    <p:sldId id="275" r:id="rId19"/>
    <p:sldId id="279" r:id="rId20"/>
    <p:sldId id="278" r:id="rId21"/>
    <p:sldId id="296" r:id="rId22"/>
    <p:sldId id="289" r:id="rId23"/>
    <p:sldId id="285" r:id="rId24"/>
    <p:sldId id="292" r:id="rId25"/>
    <p:sldId id="287" r:id="rId26"/>
    <p:sldId id="290" r:id="rId27"/>
    <p:sldId id="291" r:id="rId28"/>
    <p:sldId id="2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6C1AFEF-7C6C-4E77-B58D-287392F57C69}">
          <p14:sldIdLst>
            <p14:sldId id="256"/>
            <p14:sldId id="258"/>
            <p14:sldId id="257"/>
            <p14:sldId id="259"/>
            <p14:sldId id="260"/>
            <p14:sldId id="269"/>
            <p14:sldId id="263"/>
            <p14:sldId id="272"/>
            <p14:sldId id="283"/>
          </p14:sldIdLst>
        </p14:section>
        <p14:section name="Bisher, Major Cycle" id="{2D4D444E-B0B4-4900-AF19-E41610FF43CD}">
          <p14:sldIdLst>
            <p14:sldId id="294"/>
            <p14:sldId id="262"/>
            <p14:sldId id="271"/>
            <p14:sldId id="270"/>
            <p14:sldId id="273"/>
          </p14:sldIdLst>
        </p14:section>
        <p14:section name="Distributed" id="{EDA3CE2A-D4CA-4E4E-80F3-465B2FA15004}">
          <p14:sldIdLst>
            <p14:sldId id="280"/>
            <p14:sldId id="284"/>
            <p14:sldId id="295"/>
            <p14:sldId id="275"/>
            <p14:sldId id="279"/>
            <p14:sldId id="278"/>
            <p14:sldId id="296"/>
            <p14:sldId id="289"/>
            <p14:sldId id="285"/>
            <p14:sldId id="292"/>
            <p14:sldId id="287"/>
            <p14:sldId id="290"/>
          </p14:sldIdLst>
        </p14:section>
        <p14:section name="Abschnitt ohne Titel" id="{F46FDF14-37A6-417B-8F2D-AFE33FA9640D}">
          <p14:sldIdLst>
            <p14:sldId id="291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>
        <p:scale>
          <a:sx n="150" d="100"/>
          <a:sy n="150" d="100"/>
        </p:scale>
        <p:origin x="-1206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5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7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5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8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16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78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52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7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8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A626-8AAF-4A70-B83C-143F15D5AD18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03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Towards Distributed Image Reconstruction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34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78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 / Minor Cycle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8" y="2472041"/>
            <a:ext cx="10227256" cy="16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5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 / Minor Cycle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8" y="2472041"/>
            <a:ext cx="10227256" cy="16095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7200" y="4114504"/>
            <a:ext cx="136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Terabytes &lt;&lt;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3967941" y="3976005"/>
            <a:ext cx="170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~ 4 GB</a:t>
            </a:r>
          </a:p>
          <a:p>
            <a:pPr algn="ctr"/>
            <a:r>
              <a:rPr lang="en-GB" dirty="0" smtClean="0"/>
              <a:t>32k * 32k image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7884884" y="3976006"/>
            <a:ext cx="16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&lt; 1%</a:t>
            </a:r>
          </a:p>
          <a:p>
            <a:pPr algn="ctr"/>
            <a:r>
              <a:rPr lang="en-GB" dirty="0" smtClean="0"/>
              <a:t>Non-Zero Pixels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99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 Gridding!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5" y="1917065"/>
            <a:ext cx="10487942" cy="31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2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 Gridding!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(Gridding benefits from many nodes)</a:t>
            </a:r>
          </a:p>
          <a:p>
            <a:r>
              <a:rPr lang="en-GB" dirty="0" smtClean="0"/>
              <a:t>May </a:t>
            </a:r>
            <a:r>
              <a:rPr lang="en-GB" dirty="0" smtClean="0"/>
              <a:t>let us keep the calibrated </a:t>
            </a:r>
            <a:r>
              <a:rPr lang="en-GB" dirty="0" smtClean="0"/>
              <a:t>visibilities </a:t>
            </a:r>
            <a:r>
              <a:rPr lang="en-GB" dirty="0" smtClean="0"/>
              <a:t>in-memory</a:t>
            </a:r>
          </a:p>
          <a:p>
            <a:r>
              <a:rPr lang="en-GB" dirty="0" smtClean="0"/>
              <a:t>New </a:t>
            </a:r>
            <a:r>
              <a:rPr lang="en-GB" dirty="0" err="1"/>
              <a:t>g</a:t>
            </a:r>
            <a:r>
              <a:rPr lang="en-GB" dirty="0" err="1" smtClean="0"/>
              <a:t>ridders</a:t>
            </a:r>
            <a:r>
              <a:rPr lang="en-GB" dirty="0" smtClean="0"/>
              <a:t> </a:t>
            </a:r>
            <a:r>
              <a:rPr lang="en-GB" dirty="0" smtClean="0"/>
              <a:t>like IDG use GPU acceleration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But what about deconvolution?</a:t>
            </a:r>
            <a:endParaRPr lang="en-GB" dirty="0" smtClean="0"/>
          </a:p>
          <a:p>
            <a:r>
              <a:rPr lang="en-GB" dirty="0"/>
              <a:t>Deconvolution may become the most time consuming </a:t>
            </a:r>
            <a:r>
              <a:rPr lang="en-GB" dirty="0" smtClean="0"/>
              <a:t>step</a:t>
            </a:r>
          </a:p>
          <a:p>
            <a:r>
              <a:rPr lang="en-GB" dirty="0" smtClean="0"/>
              <a:t>(</a:t>
            </a:r>
            <a:r>
              <a:rPr lang="en-GB" dirty="0"/>
              <a:t>Deconvolution is done only on one node</a:t>
            </a:r>
            <a:r>
              <a:rPr lang="en-GB" dirty="0" smtClean="0"/>
              <a:t>)</a:t>
            </a:r>
          </a:p>
          <a:p>
            <a:r>
              <a:rPr lang="en-GB" dirty="0" smtClean="0"/>
              <a:t>All other nodes idle during deconvolution</a:t>
            </a:r>
          </a:p>
          <a:p>
            <a:r>
              <a:rPr lang="en-GB" dirty="0"/>
              <a:t>We can use the idling nodes for </a:t>
            </a:r>
            <a:r>
              <a:rPr lang="en-GB" dirty="0" smtClean="0"/>
              <a:t>deconvolution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26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 of distributed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(Image PSF)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67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Distribution </a:t>
            </a:r>
            <a:r>
              <a:rPr lang="en-GB" dirty="0"/>
              <a:t>can exploit the data properties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Dependent</a:t>
            </a:r>
          </a:p>
          <a:p>
            <a:r>
              <a:rPr lang="en-GB" dirty="0" smtClean="0"/>
              <a:t>How large is the PSF</a:t>
            </a:r>
          </a:p>
          <a:p>
            <a:r>
              <a:rPr lang="en-GB" dirty="0" smtClean="0"/>
              <a:t>What is the dynamic range of the image</a:t>
            </a:r>
          </a:p>
          <a:p>
            <a:r>
              <a:rPr lang="en-GB" dirty="0" smtClean="0"/>
              <a:t>…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Test on a real world </a:t>
            </a:r>
            <a:r>
              <a:rPr lang="en-GB" dirty="0" err="1" smtClean="0"/>
              <a:t>MeerKAT</a:t>
            </a:r>
            <a:r>
              <a:rPr lang="en-GB" dirty="0" smtClean="0"/>
              <a:t> observation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12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based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Deconvolution as a system of linear equations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 represents convolution</a:t>
            </a:r>
            <a:endParaRPr lang="en-GB" dirty="0"/>
          </a:p>
          <a:p>
            <a:r>
              <a:rPr lang="en-GB" dirty="0" smtClean="0"/>
              <a:t>P() represents the prior knowledge about our image</a:t>
            </a:r>
          </a:p>
          <a:p>
            <a:r>
              <a:rPr lang="en-GB" dirty="0" smtClean="0"/>
              <a:t>Optimization algorithm needed, Gradient Descent, ADMM…</a:t>
            </a:r>
          </a:p>
          <a:p>
            <a:endParaRPr lang="en-GB" dirty="0"/>
          </a:p>
          <a:p>
            <a:r>
              <a:rPr lang="en-GB" dirty="0" smtClean="0"/>
              <a:t>CLEAN can be seen as a Compressed Sensing based deconvolution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53" y="2618138"/>
            <a:ext cx="4591421" cy="7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91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Prior P()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ElasticNet</a:t>
            </a:r>
            <a:endParaRPr lang="en-GB" dirty="0" smtClean="0"/>
          </a:p>
          <a:p>
            <a:r>
              <a:rPr lang="en-GB" dirty="0" smtClean="0"/>
              <a:t>Optimization Algorithm </a:t>
            </a:r>
            <a:r>
              <a:rPr lang="en-GB" dirty="0" smtClean="0">
                <a:sym typeface="Wingdings" panose="05000000000000000000" pitchFamily="2" charset="2"/>
              </a:rPr>
              <a:t> Coordinate Descent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53" y="2618138"/>
            <a:ext cx="4591421" cy="7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4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ElasticNet</a:t>
            </a:r>
            <a:r>
              <a:rPr lang="en-GB" dirty="0" smtClean="0"/>
              <a:t> Prior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Mixture between L1 and L2 Norm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91" y="2523158"/>
            <a:ext cx="4588823" cy="81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7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Radio Astronomy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88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Descent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Minimizes one Pixel at a time</a:t>
            </a:r>
          </a:p>
          <a:p>
            <a:r>
              <a:rPr lang="en-GB" dirty="0" smtClean="0"/>
              <a:t>Effective for high-dimensional problems</a:t>
            </a:r>
          </a:p>
          <a:p>
            <a:r>
              <a:rPr lang="en-GB" dirty="0" smtClean="0"/>
              <a:t>More sophisticated variants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136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Distributed Deconvolution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(4 image patches)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588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Distributed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nhaltsplatzhalt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47" y="2519837"/>
            <a:ext cx="9372105" cy="25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0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Implemented</a:t>
            </a:r>
            <a:r>
              <a:rPr lang="de-DE" dirty="0" smtClean="0"/>
              <a:t> in C# .</a:t>
            </a:r>
            <a:r>
              <a:rPr lang="de-DE" dirty="0" err="1" smtClean="0"/>
              <a:t>netcore</a:t>
            </a:r>
            <a:endParaRPr lang="en-GB" dirty="0" smtClean="0"/>
          </a:p>
          <a:p>
            <a:r>
              <a:rPr lang="en-GB" dirty="0" smtClean="0"/>
              <a:t>1 Node vs 4 Nodes</a:t>
            </a:r>
          </a:p>
          <a:p>
            <a:r>
              <a:rPr lang="de-DE" dirty="0" err="1" smtClean="0"/>
              <a:t>Speedup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factor</a:t>
            </a:r>
            <a:r>
              <a:rPr lang="de-DE" dirty="0" smtClean="0"/>
              <a:t> 3.2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024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Preliminary 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" y="1875052"/>
            <a:ext cx="4361935" cy="4361935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09" y="1885649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6143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Latency Limited</a:t>
            </a:r>
          </a:p>
          <a:p>
            <a:r>
              <a:rPr lang="en-GB" dirty="0" smtClean="0"/>
              <a:t>Proof of concept implementation (speedup factor is inaccurate)</a:t>
            </a:r>
          </a:p>
          <a:p>
            <a:r>
              <a:rPr lang="en-GB" dirty="0"/>
              <a:t>Data volume not (yet) </a:t>
            </a:r>
            <a:r>
              <a:rPr lang="en-GB" dirty="0" smtClean="0"/>
              <a:t>representative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7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Opportunities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CD deconvolution with GPU acceleration </a:t>
            </a:r>
          </a:p>
          <a:p>
            <a:r>
              <a:rPr lang="de-DE" dirty="0" smtClean="0"/>
              <a:t>More </a:t>
            </a:r>
            <a:r>
              <a:rPr lang="de-DE" dirty="0" err="1" smtClean="0"/>
              <a:t>sophisticated</a:t>
            </a:r>
            <a:r>
              <a:rPr lang="de-DE" dirty="0" smtClean="0"/>
              <a:t> CD </a:t>
            </a:r>
            <a:r>
              <a:rPr lang="de-DE" dirty="0" err="1" smtClean="0"/>
              <a:t>algorithms</a:t>
            </a:r>
            <a:r>
              <a:rPr lang="de-DE" dirty="0" smtClean="0"/>
              <a:t>, but </a:t>
            </a:r>
            <a:r>
              <a:rPr lang="de-DE" dirty="0" err="1" smtClean="0"/>
              <a:t>viability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PSF</a:t>
            </a:r>
            <a:endParaRPr lang="en-GB" dirty="0"/>
          </a:p>
          <a:p>
            <a:endParaRPr lang="de-DE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134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GPU </a:t>
            </a:r>
            <a:r>
              <a:rPr lang="de-DE" dirty="0" err="1" smtClean="0"/>
              <a:t>Acceleration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Descent</a:t>
            </a:r>
            <a:endParaRPr lang="en-GB" dirty="0"/>
          </a:p>
          <a:p>
            <a:r>
              <a:rPr lang="de-DE" dirty="0" smtClean="0"/>
              <a:t>Test on </a:t>
            </a:r>
            <a:r>
              <a:rPr lang="de-DE" dirty="0" err="1" smtClean="0"/>
              <a:t>Azure</a:t>
            </a:r>
            <a:r>
              <a:rPr lang="de-DE" dirty="0" smtClean="0"/>
              <a:t> Cloud</a:t>
            </a:r>
          </a:p>
          <a:p>
            <a:r>
              <a:rPr lang="de-DE" dirty="0" smtClean="0"/>
              <a:t>MORE DATA</a:t>
            </a:r>
          </a:p>
        </p:txBody>
      </p:sp>
    </p:spTree>
    <p:extLst>
      <p:ext uri="{BB962C8B-B14F-4D97-AF65-F5344CB8AC3E}">
        <p14:creationId xmlns:p14="http://schemas.microsoft.com/office/powerpoint/2010/main" val="3848722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97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SKA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51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Large Amount of Data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5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/ Software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06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Radio Interferometry System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62" y="2170362"/>
            <a:ext cx="6774494" cy="2780715"/>
          </a:xfrm>
        </p:spPr>
      </p:pic>
    </p:spTree>
    <p:extLst>
      <p:ext uri="{BB962C8B-B14F-4D97-AF65-F5344CB8AC3E}">
        <p14:creationId xmlns:p14="http://schemas.microsoft.com/office/powerpoint/2010/main" val="166521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18937"/>
            <a:ext cx="5649077" cy="564907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4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11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Breitbild</PresentationFormat>
  <Paragraphs>80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</vt:lpstr>
      <vt:lpstr>Towards Distributed Image Reconstruction</vt:lpstr>
      <vt:lpstr>Radio Astronomy</vt:lpstr>
      <vt:lpstr>SKA</vt:lpstr>
      <vt:lpstr>Large Amount of Data</vt:lpstr>
      <vt:lpstr>Hardware / Software</vt:lpstr>
      <vt:lpstr>Radio Interferometry System</vt:lpstr>
      <vt:lpstr>Image Reconstruction</vt:lpstr>
      <vt:lpstr>PowerPoint-Präsentation</vt:lpstr>
      <vt:lpstr>PowerPoint-Präsentation</vt:lpstr>
      <vt:lpstr>PowerPoint-Präsentation</vt:lpstr>
      <vt:lpstr>Major / Minor Cycle</vt:lpstr>
      <vt:lpstr>Major / Minor Cycle</vt:lpstr>
      <vt:lpstr>Distribute Gridding!</vt:lpstr>
      <vt:lpstr>Distribute Gridding!</vt:lpstr>
      <vt:lpstr>The problem of distributed deconvolution</vt:lpstr>
      <vt:lpstr>Distribution can exploit the data properties </vt:lpstr>
      <vt:lpstr>Compressed Sensing based deconvolution</vt:lpstr>
      <vt:lpstr>Compressed Sensing</vt:lpstr>
      <vt:lpstr>ElasticNet Prior</vt:lpstr>
      <vt:lpstr>Coordinate Descent</vt:lpstr>
      <vt:lpstr>Simple Distributed Deconvolution</vt:lpstr>
      <vt:lpstr>Simple Distributed Deconvolution</vt:lpstr>
      <vt:lpstr>Preliminary Results</vt:lpstr>
      <vt:lpstr>Preliminary Results</vt:lpstr>
      <vt:lpstr>Limitations</vt:lpstr>
      <vt:lpstr>Opportunities</vt:lpstr>
      <vt:lpstr>Next Steps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Distributed Image Reconstruction</dc:title>
  <dc:creator>Jonas Schwammberger</dc:creator>
  <cp:lastModifiedBy>Jonas Schwammberger</cp:lastModifiedBy>
  <cp:revision>58</cp:revision>
  <dcterms:created xsi:type="dcterms:W3CDTF">2019-06-03T08:31:53Z</dcterms:created>
  <dcterms:modified xsi:type="dcterms:W3CDTF">2019-06-07T12:56:57Z</dcterms:modified>
</cp:coreProperties>
</file>