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74" r:id="rId10"/>
    <p:sldId id="266" r:id="rId11"/>
    <p:sldId id="272" r:id="rId12"/>
    <p:sldId id="263" r:id="rId13"/>
    <p:sldId id="267" r:id="rId14"/>
    <p:sldId id="271" r:id="rId15"/>
    <p:sldId id="277" r:id="rId16"/>
    <p:sldId id="276" r:id="rId17"/>
    <p:sldId id="275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8475CF7-D8DE-4234-A684-CEF7DF9280EB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5"/>
            <p14:sldId id="274"/>
            <p14:sldId id="266"/>
            <p14:sldId id="272"/>
            <p14:sldId id="263"/>
            <p14:sldId id="267"/>
            <p14:sldId id="271"/>
            <p14:sldId id="277"/>
            <p14:sldId id="276"/>
            <p14:sldId id="275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Tabelle1!$B$2:$B$5</c:f>
              <c:strCache>
                <c:ptCount val="4"/>
                <c:pt idx="0">
                  <c:v>VLA</c:v>
                </c:pt>
                <c:pt idx="1">
                  <c:v>ASKAP</c:v>
                </c:pt>
                <c:pt idx="2">
                  <c:v>MeerKAT</c:v>
                </c:pt>
                <c:pt idx="3">
                  <c:v>MWA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0.2</c:v>
                </c:pt>
                <c:pt idx="1">
                  <c:v>4</c:v>
                </c:pt>
                <c:pt idx="2">
                  <c:v>4.2</c:v>
                </c:pt>
                <c:pt idx="3">
                  <c:v>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E-49DA-91CD-67A93BDBD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674224"/>
        <c:axId val="439674880"/>
      </c:barChart>
      <c:catAx>
        <c:axId val="43967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880"/>
        <c:crosses val="autoZero"/>
        <c:auto val="1"/>
        <c:lblAlgn val="ctr"/>
        <c:lblOffset val="100"/>
        <c:noMultiLvlLbl val="0"/>
      </c:catAx>
      <c:valAx>
        <c:axId val="43967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TB / hr</a:t>
                </a:r>
              </a:p>
            </c:rich>
          </c:tx>
          <c:layout/>
          <c:overlay val="0"/>
          <c:spPr>
            <a:noFill/>
            <a:ln w="285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Tabelle1!$B$42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Tabelle1!$C$41</c:f>
              <c:strCache>
                <c:ptCount val="1"/>
                <c:pt idx="0">
                  <c:v>IDG</c:v>
                </c:pt>
              </c:strCache>
            </c:strRef>
          </c:cat>
          <c:val>
            <c:numRef>
              <c:f>Tabelle1!$C$42</c:f>
              <c:numCache>
                <c:formatCode>General</c:formatCode>
                <c:ptCount val="1"/>
                <c:pt idx="0">
                  <c:v>52.68333333333333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6-41DC-8C90-FC2FFE1AEBDA}"/>
            </c:ext>
          </c:extLst>
        </c:ser>
        <c:ser>
          <c:idx val="1"/>
          <c:order val="1"/>
          <c:tx>
            <c:strRef>
              <c:f>Tabelle1!$B$43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Tabelle1!$C$41</c:f>
              <c:strCache>
                <c:ptCount val="1"/>
                <c:pt idx="0">
                  <c:v>IDG</c:v>
                </c:pt>
              </c:strCache>
            </c:strRef>
          </c:cat>
          <c:val>
            <c:numRef>
              <c:f>Tabelle1!$C$43</c:f>
              <c:numCache>
                <c:formatCode>General</c:formatCode>
                <c:ptCount val="1"/>
                <c:pt idx="0">
                  <c:v>16.566666666666666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F6-41DC-8C90-FC2FFE1AE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800336"/>
        <c:axId val="347799024"/>
      </c:barChart>
      <c:catAx>
        <c:axId val="34780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99024"/>
        <c:crosses val="autoZero"/>
        <c:auto val="1"/>
        <c:lblAlgn val="ctr"/>
        <c:lblOffset val="100"/>
        <c:noMultiLvlLbl val="0"/>
      </c:catAx>
      <c:valAx>
        <c:axId val="34779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0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Tabelle1!$B$31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Tabelle1!$C$30:$D$30</c:f>
              <c:strCache>
                <c:ptCount val="2"/>
                <c:pt idx="0">
                  <c:v>IDG</c:v>
                </c:pt>
                <c:pt idx="1">
                  <c:v>CD Deconvolution</c:v>
                </c:pt>
              </c:strCache>
            </c:strRef>
          </c:cat>
          <c:val>
            <c:numRef>
              <c:f>Tabelle1!$C$31:$D$31</c:f>
              <c:numCache>
                <c:formatCode>General</c:formatCode>
                <c:ptCount val="2"/>
                <c:pt idx="0">
                  <c:v>52.68333333333333</c:v>
                </c:pt>
                <c:pt idx="1">
                  <c:v>37.883333333333333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0-4E4F-9922-14A533F91855}"/>
            </c:ext>
          </c:extLst>
        </c:ser>
        <c:ser>
          <c:idx val="1"/>
          <c:order val="1"/>
          <c:tx>
            <c:strRef>
              <c:f>Tabelle1!$B$32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Tabelle1!$C$30:$D$30</c:f>
              <c:strCache>
                <c:ptCount val="2"/>
                <c:pt idx="0">
                  <c:v>IDG</c:v>
                </c:pt>
                <c:pt idx="1">
                  <c:v>CD Deconvolution</c:v>
                </c:pt>
              </c:strCache>
            </c:strRef>
          </c:cat>
          <c:val>
            <c:numRef>
              <c:f>Tabelle1!$C$32:$D$32</c:f>
              <c:numCache>
                <c:formatCode>General</c:formatCode>
                <c:ptCount val="2"/>
                <c:pt idx="0">
                  <c:v>16.566666666666666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0-4E4F-9922-14A533F91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499424"/>
        <c:axId val="471503688"/>
      </c:barChart>
      <c:catAx>
        <c:axId val="47149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03688"/>
        <c:crosses val="autoZero"/>
        <c:auto val="1"/>
        <c:lblAlgn val="ctr"/>
        <c:lblOffset val="100"/>
        <c:noMultiLvlLbl val="0"/>
      </c:catAx>
      <c:valAx>
        <c:axId val="4715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9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9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Towards distributed </a:t>
            </a:r>
            <a:br>
              <a:rPr lang="en-GB" dirty="0" smtClean="0"/>
            </a:br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Jonas </a:t>
            </a:r>
            <a:r>
              <a:rPr lang="en-GB" dirty="0" err="1" smtClean="0"/>
              <a:t>Schwammberger</a:t>
            </a:r>
            <a:endParaRPr lang="en-GB" dirty="0" smtClean="0"/>
          </a:p>
          <a:p>
            <a:r>
              <a:rPr lang="en-GB" dirty="0" smtClean="0"/>
              <a:t>Master student @ Institute for Data Science, FHNW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deconvolution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i="1" dirty="0" smtClean="0">
                    <a:latin typeface="Bell MT" panose="02020503060305020303" pitchFamily="18" charset="0"/>
                  </a:rPr>
                  <a:t>residuals </a:t>
                </a:r>
                <a:r>
                  <a:rPr lang="en-GB" i="1" dirty="0">
                    <a:latin typeface="Bell MT" panose="02020503060305020303" pitchFamily="18" charset="0"/>
                  </a:rPr>
                  <a:t>= dirty image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Find </a:t>
                </a:r>
                <a:r>
                  <a:rPr lang="en-GB" dirty="0"/>
                  <a:t>the maximum pixel of </a:t>
                </a:r>
                <a:r>
                  <a:rPr lang="en-GB" dirty="0" smtClean="0"/>
                  <a:t>[</a:t>
                </a:r>
                <a:r>
                  <a:rPr lang="en-GB" i="1" dirty="0">
                    <a:latin typeface="Bell MT" panose="02020503060305020303" pitchFamily="18" charset="0"/>
                  </a:rPr>
                  <a:t>residuals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i="1" dirty="0" smtClean="0">
                    <a:latin typeface="Bell MT" panose="02020503060305020303" pitchFamily="18" charset="0"/>
                  </a:rPr>
                  <a:t>PSF</a:t>
                </a:r>
                <a:r>
                  <a:rPr lang="en-GB" dirty="0" smtClean="0"/>
                  <a:t>]</a:t>
                </a:r>
                <a:endParaRPr lang="en-GB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GB" dirty="0" smtClean="0"/>
                  <a:t>Fix all other pixels, calculate </a:t>
                </a:r>
                <a:r>
                  <a:rPr lang="en-GB" dirty="0"/>
                  <a:t>the optimum value for this pixel (optimum of a parabola)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GB" dirty="0"/>
                  <a:t>Update </a:t>
                </a:r>
                <a:r>
                  <a:rPr lang="en-GB" i="1" dirty="0" smtClean="0">
                    <a:latin typeface="Bell MT" panose="02020503060305020303" pitchFamily="18" charset="0"/>
                  </a:rPr>
                  <a:t>residuals</a:t>
                </a:r>
                <a:endParaRPr lang="en-GB" i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Repeat until </a:t>
                </a:r>
                <a:r>
                  <a:rPr lang="en-GB" i="1" dirty="0" smtClean="0">
                    <a:latin typeface="Bell MT" panose="02020503060305020303" pitchFamily="18" charset="0"/>
                  </a:rPr>
                  <a:t>residuals</a:t>
                </a:r>
                <a:r>
                  <a:rPr lang="en-GB" dirty="0" smtClean="0"/>
                  <a:t> are </a:t>
                </a:r>
                <a:r>
                  <a:rPr lang="en-GB" dirty="0"/>
                  <a:t>small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More sophisticated CD variants, but that is the core algorithm</a:t>
                </a:r>
                <a:endParaRPr lang="en-GB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Distributed Coordinate Descent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deconvolution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Distributed CD: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Find maximum </a:t>
            </a:r>
            <a:r>
              <a:rPr lang="en-GB" dirty="0">
                <a:solidFill>
                  <a:schemeClr val="bg1"/>
                </a:solidFill>
              </a:rPr>
              <a:t>local pixel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Find maximum global </a:t>
            </a:r>
            <a:r>
              <a:rPr lang="en-GB" dirty="0">
                <a:solidFill>
                  <a:schemeClr val="bg1"/>
                </a:solidFill>
              </a:rPr>
              <a:t>pixel 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MPI_ReduceAll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Update dirty image patch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Repeat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/>
          <a:stretch/>
        </p:blipFill>
        <p:spPr>
          <a:xfrm>
            <a:off x="6096000" y="1458957"/>
            <a:ext cx="5877424" cy="53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798415"/>
              </p:ext>
            </p:extLst>
          </p:nvPr>
        </p:nvGraphicFramePr>
        <p:xfrm>
          <a:off x="1513186" y="1416264"/>
          <a:ext cx="8501965" cy="4916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0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 +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gridding: More effective with more input data</a:t>
            </a:r>
          </a:p>
          <a:p>
            <a:r>
              <a:rPr lang="en-GB" dirty="0" smtClean="0"/>
              <a:t>Distributed deconvolution: Communication is difficult </a:t>
            </a:r>
          </a:p>
          <a:p>
            <a:pPr lvl="1"/>
            <a:r>
              <a:rPr lang="en-GB" dirty="0" smtClean="0"/>
              <a:t>But we have more communication efficient CD algorithms to explore:</a:t>
            </a:r>
            <a:endParaRPr lang="en-GB" dirty="0"/>
          </a:p>
          <a:p>
            <a:pPr lvl="2"/>
            <a:r>
              <a:rPr lang="en-GB" dirty="0" smtClean="0"/>
              <a:t>Shotgun</a:t>
            </a:r>
          </a:p>
          <a:p>
            <a:pPr lvl="2"/>
            <a:r>
              <a:rPr lang="en-GB" dirty="0" smtClean="0"/>
              <a:t>PCDM</a:t>
            </a:r>
          </a:p>
          <a:p>
            <a:pPr lvl="2"/>
            <a:r>
              <a:rPr lang="en-GB" dirty="0" smtClean="0"/>
              <a:t>Hydra</a:t>
            </a:r>
          </a:p>
          <a:p>
            <a:pPr lvl="2"/>
            <a:r>
              <a:rPr lang="en-GB" dirty="0" smtClean="0"/>
              <a:t>…</a:t>
            </a:r>
          </a:p>
          <a:p>
            <a:r>
              <a:rPr lang="en-GB" dirty="0" smtClean="0"/>
              <a:t>GPU accelerated IDG </a:t>
            </a:r>
            <a:r>
              <a:rPr lang="en-GB" dirty="0"/>
              <a:t>and </a:t>
            </a:r>
            <a:r>
              <a:rPr lang="en-GB" dirty="0" smtClean="0"/>
              <a:t>CD exist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55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40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4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(Alternative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Folie</a:t>
            </a:r>
            <a:r>
              <a:rPr lang="en-GB" dirty="0" smtClean="0"/>
              <a:t> 13)</a:t>
            </a:r>
            <a:br>
              <a:rPr lang="en-GB" dirty="0" smtClean="0"/>
            </a:br>
            <a:r>
              <a:rPr lang="en-GB" dirty="0" smtClean="0"/>
              <a:t>Distributed gridding +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Distributed gridding: </a:t>
            </a:r>
          </a:p>
          <a:p>
            <a:pPr lvl="1"/>
            <a:r>
              <a:rPr lang="en-GB" dirty="0" smtClean="0"/>
              <a:t>More effective with more input data</a:t>
            </a:r>
          </a:p>
          <a:p>
            <a:pPr lvl="1"/>
            <a:r>
              <a:rPr lang="en-GB" dirty="0" smtClean="0"/>
              <a:t>Bandwidth limited, well-suited for super computers</a:t>
            </a:r>
          </a:p>
          <a:p>
            <a:r>
              <a:rPr lang="en-GB" dirty="0" smtClean="0"/>
              <a:t>Distributed deconvolution: </a:t>
            </a:r>
          </a:p>
          <a:p>
            <a:pPr lvl="1"/>
            <a:r>
              <a:rPr lang="en-GB" dirty="0" smtClean="0"/>
              <a:t>Latency limited, not well-suited for super computers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have more communication efficient CD algorithms to explore:</a:t>
            </a:r>
          </a:p>
          <a:p>
            <a:pPr lvl="2"/>
            <a:r>
              <a:rPr lang="en-GB" dirty="0" smtClean="0"/>
              <a:t>Shotgun</a:t>
            </a:r>
            <a:endParaRPr lang="en-GB" dirty="0"/>
          </a:p>
          <a:p>
            <a:pPr lvl="2"/>
            <a:r>
              <a:rPr lang="en-GB" dirty="0"/>
              <a:t>PCDM</a:t>
            </a:r>
          </a:p>
          <a:p>
            <a:pPr lvl="2"/>
            <a:r>
              <a:rPr lang="en-GB" dirty="0"/>
              <a:t>Hydra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GPU accelerated CD variants exist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52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(Alternative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Folie</a:t>
            </a:r>
            <a:r>
              <a:rPr lang="en-GB" dirty="0" smtClean="0"/>
              <a:t> 2)</a:t>
            </a:r>
            <a:br>
              <a:rPr lang="en-GB" dirty="0" smtClean="0"/>
            </a:br>
            <a:r>
              <a:rPr lang="en-GB" dirty="0" smtClean="0"/>
              <a:t>Image </a:t>
            </a:r>
            <a:r>
              <a:rPr lang="en-GB" dirty="0"/>
              <a:t>reconstruction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5" y="4172333"/>
            <a:ext cx="11328250" cy="2767393"/>
          </a:xfrm>
          <a:prstGeom prst="rect">
            <a:avLst/>
          </a:prstGeom>
        </p:spPr>
      </p:pic>
      <p:pic>
        <p:nvPicPr>
          <p:cNvPr id="5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" y="2044807"/>
            <a:ext cx="2132565" cy="21146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4" t="5129" b="8461"/>
          <a:stretch/>
        </p:blipFill>
        <p:spPr>
          <a:xfrm>
            <a:off x="9881966" y="1928130"/>
            <a:ext cx="2310033" cy="224420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1015" y="1636915"/>
            <a:ext cx="214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Fourier space</a:t>
            </a:r>
            <a:endParaRPr lang="en-GB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10279911" y="1466465"/>
            <a:ext cx="214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Image 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163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CLEAN with </a:t>
            </a:r>
            <a:r>
              <a:rPr lang="en-GB" dirty="0" err="1" smtClean="0"/>
              <a:t>CD+ElasticNet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Noise Regularization:</a:t>
            </a:r>
          </a:p>
          <a:p>
            <a:pPr marL="0" indent="0">
              <a:buNone/>
            </a:pPr>
            <a:r>
              <a:rPr lang="en-GB" dirty="0" err="1" smtClean="0"/>
              <a:t>ElasticNet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87" y="3850414"/>
            <a:ext cx="2993617" cy="29936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65" y="3850414"/>
            <a:ext cx="2993199" cy="29931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15371" y="3481082"/>
            <a:ext cx="10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L1 Norm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10013823" y="3481082"/>
            <a:ext cx="99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L2 Norm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7980467" y="4488031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+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64213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Comparison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" t="7514" r="37960" b="40839"/>
          <a:stretch/>
        </p:blipFill>
        <p:spPr>
          <a:xfrm>
            <a:off x="1311038" y="2075202"/>
            <a:ext cx="3743422" cy="3440704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t="8669" r="41896" b="43804"/>
          <a:stretch/>
        </p:blipFill>
        <p:spPr>
          <a:xfrm>
            <a:off x="6636145" y="2133956"/>
            <a:ext cx="3452291" cy="338195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783889" y="1993872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CLEAN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42571" y="1823068"/>
            <a:ext cx="273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Distributed CD + </a:t>
            </a:r>
            <a:r>
              <a:rPr lang="en-GB" dirty="0" err="1" smtClean="0">
                <a:solidFill>
                  <a:schemeClr val="bg1"/>
                </a:solidFill>
              </a:rPr>
              <a:t>ElasticNET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6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 problem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" y="2044806"/>
            <a:ext cx="3434176" cy="340531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4" t="5129" b="8461"/>
          <a:stretch/>
        </p:blipFill>
        <p:spPr>
          <a:xfrm>
            <a:off x="8686792" y="1928131"/>
            <a:ext cx="3505208" cy="340531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8" y="5450124"/>
            <a:ext cx="11827216" cy="14078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87056" y="1657066"/>
            <a:ext cx="214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Fourier space</a:t>
            </a:r>
            <a:endParaRPr lang="en-GB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9421761" y="1466465"/>
            <a:ext cx="214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Image 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24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distribution?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477682"/>
              </p:ext>
            </p:extLst>
          </p:nvPr>
        </p:nvGraphicFramePr>
        <p:xfrm>
          <a:off x="1471182" y="1637181"/>
          <a:ext cx="8572227" cy="472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24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 and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Hardware: 4 Linux nodes, 1 CPU each</a:t>
            </a:r>
          </a:p>
          <a:p>
            <a:r>
              <a:rPr lang="en-GB" dirty="0" smtClean="0"/>
              <a:t>Implementation: .</a:t>
            </a:r>
            <a:r>
              <a:rPr lang="en-GB" dirty="0" err="1" smtClean="0"/>
              <a:t>netcore</a:t>
            </a:r>
            <a:r>
              <a:rPr lang="en-GB" dirty="0" smtClean="0"/>
              <a:t> (C#)</a:t>
            </a:r>
          </a:p>
          <a:p>
            <a:r>
              <a:rPr lang="en-GB" dirty="0" smtClean="0"/>
              <a:t>MPI for node communication</a:t>
            </a:r>
          </a:p>
          <a:p>
            <a:r>
              <a:rPr lang="en-GB" dirty="0" smtClean="0"/>
              <a:t>Tested </a:t>
            </a:r>
            <a:r>
              <a:rPr lang="en-GB" dirty="0"/>
              <a:t>speedup on 1GB real-world </a:t>
            </a:r>
            <a:r>
              <a:rPr lang="en-GB" dirty="0" err="1"/>
              <a:t>MeerKAT</a:t>
            </a:r>
            <a:r>
              <a:rPr lang="en-GB" dirty="0"/>
              <a:t> observation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Preliminary results and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4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66" y="1950613"/>
            <a:ext cx="4907387" cy="49073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Domain Gridding (IDG)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1" y="1825625"/>
            <a:ext cx="4498298" cy="4351338"/>
          </a:xfrm>
        </p:spPr>
        <p:txBody>
          <a:bodyPr>
            <a:normAutofit/>
          </a:bodyPr>
          <a:lstStyle/>
          <a:p>
            <a:r>
              <a:rPr lang="en-GB" sz="2000" dirty="0" err="1"/>
              <a:t>Veenboer</a:t>
            </a:r>
            <a:r>
              <a:rPr lang="en-GB" sz="2000" dirty="0"/>
              <a:t>, Bram, Matthias </a:t>
            </a:r>
            <a:r>
              <a:rPr lang="en-GB" sz="2000" dirty="0" err="1"/>
              <a:t>Petschow</a:t>
            </a:r>
            <a:r>
              <a:rPr lang="en-GB" sz="2000" dirty="0"/>
              <a:t>, and John W. </a:t>
            </a:r>
            <a:r>
              <a:rPr lang="en-GB" sz="2000" dirty="0" err="1"/>
              <a:t>Romein</a:t>
            </a:r>
            <a:r>
              <a:rPr lang="en-GB" sz="2000" dirty="0"/>
              <a:t>. "Image-Domain gridding on graphics processors." </a:t>
            </a:r>
            <a:r>
              <a:rPr lang="en-GB" sz="2000" i="1" dirty="0">
                <a:solidFill>
                  <a:schemeClr val="bg1">
                    <a:lumMod val="50000"/>
                  </a:schemeClr>
                </a:solidFill>
              </a:rPr>
              <a:t>2017 IEEE International Parallel and Distributed Processing Symposium (IPDPS)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. IEEE, 2017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GB" sz="2000" dirty="0" smtClean="0"/>
              <a:t>GPU implementations exist</a:t>
            </a:r>
          </a:p>
          <a:p>
            <a:r>
              <a:rPr lang="en-GB" sz="2000" dirty="0" smtClean="0"/>
              <a:t>.</a:t>
            </a:r>
            <a:r>
              <a:rPr lang="en-GB" sz="2000" dirty="0" err="1" smtClean="0"/>
              <a:t>netcore</a:t>
            </a:r>
            <a:r>
              <a:rPr lang="en-GB" sz="2000" dirty="0" smtClean="0"/>
              <a:t> so far uses the CPU</a:t>
            </a:r>
            <a:endParaRPr lang="en-GB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7166714" y="1575742"/>
            <a:ext cx="186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uniform grid</a:t>
            </a:r>
            <a:endParaRPr lang="en-GB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10627497" y="4173244"/>
            <a:ext cx="138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subgrids</a:t>
            </a:r>
            <a:endParaRPr lang="en-GB" sz="2400" dirty="0"/>
          </a:p>
        </p:txBody>
      </p:sp>
      <p:cxnSp>
        <p:nvCxnSpPr>
          <p:cNvPr id="11" name="Gerade Verbindung mit Pfeil 10"/>
          <p:cNvCxnSpPr>
            <a:stCxn id="9" idx="1"/>
          </p:cNvCxnSpPr>
          <p:nvPr/>
        </p:nvCxnSpPr>
        <p:spPr>
          <a:xfrm flipH="1" flipV="1">
            <a:off x="9705975" y="4267200"/>
            <a:ext cx="921522" cy="13687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9591675" y="4404077"/>
            <a:ext cx="1035822" cy="46848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1"/>
          </p:cNvCxnSpPr>
          <p:nvPr/>
        </p:nvCxnSpPr>
        <p:spPr>
          <a:xfrm flipH="1" flipV="1">
            <a:off x="9505950" y="3381375"/>
            <a:ext cx="1121547" cy="102270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244015" y="4173244"/>
            <a:ext cx="144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visibilities</a:t>
            </a:r>
            <a:endParaRPr lang="en-GB" sz="2400" dirty="0"/>
          </a:p>
        </p:txBody>
      </p:sp>
      <p:cxnSp>
        <p:nvCxnSpPr>
          <p:cNvPr id="31" name="Gerade Verbindung mit Pfeil 30"/>
          <p:cNvCxnSpPr>
            <a:stCxn id="29" idx="1"/>
          </p:cNvCxnSpPr>
          <p:nvPr/>
        </p:nvCxnSpPr>
        <p:spPr>
          <a:xfrm flipV="1">
            <a:off x="5660366" y="3620590"/>
            <a:ext cx="1450903" cy="78371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" r="32569"/>
          <a:stretch/>
        </p:blipFill>
        <p:spPr>
          <a:xfrm>
            <a:off x="304662" y="1479405"/>
            <a:ext cx="11380108" cy="48095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65" y="1737745"/>
            <a:ext cx="712993" cy="712993"/>
          </a:xfrm>
        </p:spPr>
      </p:pic>
      <p:sp>
        <p:nvSpPr>
          <p:cNvPr id="6" name="Textfeld 5"/>
          <p:cNvSpPr txBox="1"/>
          <p:nvPr/>
        </p:nvSpPr>
        <p:spPr>
          <a:xfrm>
            <a:off x="6295064" y="5466266"/>
            <a:ext cx="193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MPI_Reduce</a:t>
            </a:r>
            <a:endParaRPr lang="en-GB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1000783" y="6021279"/>
            <a:ext cx="160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~</a:t>
            </a:r>
            <a:r>
              <a:rPr lang="en-GB" sz="2400" dirty="0" smtClean="0"/>
              <a:t>1000</a:t>
            </a:r>
            <a:r>
              <a:rPr lang="en-GB" sz="2000" dirty="0" smtClean="0"/>
              <a:t> </a:t>
            </a:r>
            <a:r>
              <a:rPr lang="en-GB" sz="2400" dirty="0" smtClean="0"/>
              <a:t>MB</a:t>
            </a:r>
            <a:endParaRPr lang="en-GB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246472" y="5848019"/>
            <a:ext cx="226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Grid 1024 *1024</a:t>
            </a:r>
          </a:p>
          <a:p>
            <a:r>
              <a:rPr lang="en-GB" sz="2400" dirty="0" smtClean="0"/>
              <a:t>~8 MB</a:t>
            </a:r>
            <a:endParaRPr lang="en-GB" sz="2400" dirty="0"/>
          </a:p>
        </p:txBody>
      </p:sp>
      <p:pic>
        <p:nvPicPr>
          <p:cNvPr id="11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49364" y="2920337"/>
            <a:ext cx="712993" cy="712993"/>
          </a:xfrm>
          <a:prstGeom prst="rect">
            <a:avLst/>
          </a:prstGeom>
        </p:spPr>
      </p:pic>
      <p:pic>
        <p:nvPicPr>
          <p:cNvPr id="13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49364" y="4034617"/>
            <a:ext cx="712993" cy="712993"/>
          </a:xfrm>
          <a:prstGeom prst="rect">
            <a:avLst/>
          </a:prstGeom>
        </p:spPr>
      </p:pic>
      <p:pic>
        <p:nvPicPr>
          <p:cNvPr id="14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1723" y="5218971"/>
            <a:ext cx="712993" cy="7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446028"/>
              </p:ext>
            </p:extLst>
          </p:nvPr>
        </p:nvGraphicFramePr>
        <p:xfrm>
          <a:off x="1784968" y="1690688"/>
          <a:ext cx="8273432" cy="4760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3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Distributed deconvolution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/>
          <a:stretch/>
        </p:blipFill>
        <p:spPr>
          <a:xfrm>
            <a:off x="218577" y="1721344"/>
            <a:ext cx="5877424" cy="5399043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r="-1803" b="8353"/>
          <a:stretch/>
        </p:blipFill>
        <p:spPr>
          <a:xfrm>
            <a:off x="6422064" y="1414509"/>
            <a:ext cx="5457151" cy="52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753" y="500062"/>
            <a:ext cx="10515600" cy="1325563"/>
          </a:xfrm>
        </p:spPr>
        <p:txBody>
          <a:bodyPr/>
          <a:lstStyle/>
          <a:p>
            <a:r>
              <a:rPr lang="en-GB" dirty="0" smtClean="0"/>
              <a:t>Distributed algorithms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ADMM </a:t>
            </a:r>
            <a:r>
              <a:rPr lang="en-GB" dirty="0" smtClean="0"/>
              <a:t>variants in Radio Astronomy</a:t>
            </a:r>
            <a:endParaRPr lang="en-GB" dirty="0"/>
          </a:p>
          <a:p>
            <a:pPr lvl="1"/>
            <a:r>
              <a:rPr lang="en-GB" dirty="0"/>
              <a:t>Ferrari, André, et al. "Distributed image reconstruction for very large arrays in radio astronomy."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2014 IEEE 8th Sensor Array and Multichannel Signal Processing Workshop (SAM)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 IEEE, 2014.</a:t>
            </a:r>
          </a:p>
          <a:p>
            <a:pPr lvl="1"/>
            <a:r>
              <a:rPr lang="en-GB" dirty="0"/>
              <a:t>Carrillo, Rafael E., Jason D. McEwen, and Yves </a:t>
            </a:r>
            <a:r>
              <a:rPr lang="en-GB" dirty="0" err="1"/>
              <a:t>Wiaux</a:t>
            </a:r>
            <a:r>
              <a:rPr lang="en-GB" dirty="0"/>
              <a:t>. "PURIFY: a new approach to radio-interferometric imaging."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Monthly Notices of the Royal Astronomical Society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 439.4 (2014): 3591-3604.</a:t>
            </a:r>
          </a:p>
          <a:p>
            <a:pPr lvl="1"/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Coordinate Descent variants</a:t>
            </a:r>
          </a:p>
          <a:p>
            <a:pPr lvl="1"/>
            <a:r>
              <a:rPr lang="en-GB" dirty="0"/>
              <a:t>Bradley, Joseph K., et al. "Parallel coordinate descent for l1-regularized loss minimization."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arXiv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preprint arXiv:1105.5379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(2011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lvl="1"/>
            <a:r>
              <a:rPr lang="en-GB" dirty="0" err="1"/>
              <a:t>Fercoq</a:t>
            </a:r>
            <a:r>
              <a:rPr lang="en-GB" dirty="0"/>
              <a:t>, Olivier, et al. "Fast distributed coordinate descent for non-strongly convex losses."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2014 IEEE International Workshop on Machine Learning for Signal Processing (MLSP)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 IEEE, 2014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44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96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Bell MT</vt:lpstr>
      <vt:lpstr>Calibri</vt:lpstr>
      <vt:lpstr>Calibri Light</vt:lpstr>
      <vt:lpstr>Cambria Math</vt:lpstr>
      <vt:lpstr>Office</vt:lpstr>
      <vt:lpstr>Towards distributed  image reconstruction</vt:lpstr>
      <vt:lpstr>Image reconstruction problem</vt:lpstr>
      <vt:lpstr>Why do we need distribution?</vt:lpstr>
      <vt:lpstr>Distributed gridding and deconvolution</vt:lpstr>
      <vt:lpstr>Image Domain Gridding (IDG)</vt:lpstr>
      <vt:lpstr>Distributed gridding</vt:lpstr>
      <vt:lpstr>Distributed gridding</vt:lpstr>
      <vt:lpstr>Distributed deconvolution</vt:lpstr>
      <vt:lpstr>Distributed algorithms</vt:lpstr>
      <vt:lpstr>Coordinate Descent deconvolution</vt:lpstr>
      <vt:lpstr>Distributed Coordinate Descent deconvolution</vt:lpstr>
      <vt:lpstr>Distributed Coordinate Descent</vt:lpstr>
      <vt:lpstr>Distributed gridding + deconvolution</vt:lpstr>
      <vt:lpstr>Questions</vt:lpstr>
      <vt:lpstr>PowerPoint-Präsentation</vt:lpstr>
      <vt:lpstr>(Alternative zu Folie 13) Distributed gridding + deconvolution</vt:lpstr>
      <vt:lpstr>(Alternative zu Folie 2) Image reconstruction problem</vt:lpstr>
      <vt:lpstr>Comparison CLEAN with CD+ElasticNet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 image reconstruction</dc:title>
  <dc:creator>Jonas Schwammberger</dc:creator>
  <cp:lastModifiedBy>Jonas Schwammberger</cp:lastModifiedBy>
  <cp:revision>81</cp:revision>
  <dcterms:created xsi:type="dcterms:W3CDTF">2019-06-15T07:25:27Z</dcterms:created>
  <dcterms:modified xsi:type="dcterms:W3CDTF">2019-06-17T12:46:13Z</dcterms:modified>
</cp:coreProperties>
</file>