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9" r:id="rId3"/>
    <p:sldId id="312" r:id="rId4"/>
    <p:sldId id="306" r:id="rId5"/>
    <p:sldId id="313" r:id="rId6"/>
    <p:sldId id="270" r:id="rId7"/>
    <p:sldId id="314" r:id="rId8"/>
    <p:sldId id="316" r:id="rId9"/>
    <p:sldId id="273" r:id="rId10"/>
    <p:sldId id="295" r:id="rId11"/>
    <p:sldId id="317" r:id="rId12"/>
    <p:sldId id="315" r:id="rId13"/>
    <p:sldId id="284" r:id="rId14"/>
    <p:sldId id="318" r:id="rId15"/>
    <p:sldId id="275" r:id="rId16"/>
    <p:sldId id="279" r:id="rId17"/>
    <p:sldId id="278" r:id="rId18"/>
    <p:sldId id="310" r:id="rId19"/>
    <p:sldId id="289" r:id="rId20"/>
    <p:sldId id="311" r:id="rId21"/>
    <p:sldId id="285" r:id="rId22"/>
    <p:sldId id="287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sher, Major Cycle" id="{2D4D444E-B0B4-4900-AF19-E41610FF43CD}">
          <p14:sldIdLst>
            <p14:sldId id="304"/>
            <p14:sldId id="309"/>
            <p14:sldId id="312"/>
            <p14:sldId id="306"/>
            <p14:sldId id="313"/>
            <p14:sldId id="270"/>
            <p14:sldId id="314"/>
            <p14:sldId id="316"/>
            <p14:sldId id="273"/>
            <p14:sldId id="295"/>
            <p14:sldId id="317"/>
            <p14:sldId id="315"/>
          </p14:sldIdLst>
        </p14:section>
        <p14:section name="Distributed" id="{EDA3CE2A-D4CA-4E4E-80F3-465B2FA15004}">
          <p14:sldIdLst>
            <p14:sldId id="284"/>
            <p14:sldId id="318"/>
            <p14:sldId id="275"/>
            <p14:sldId id="279"/>
            <p14:sldId id="278"/>
            <p14:sldId id="310"/>
            <p14:sldId id="289"/>
            <p14:sldId id="311"/>
            <p14:sldId id="285"/>
            <p14:sldId id="287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A626-8AAF-4A70-B83C-143F15D5AD18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Towards distributed 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Jonas </a:t>
            </a:r>
            <a:r>
              <a:rPr lang="en-GB" dirty="0" err="1" smtClean="0"/>
              <a:t>Schwammberger</a:t>
            </a:r>
            <a:endParaRPr lang="en-GB" dirty="0" smtClean="0"/>
          </a:p>
          <a:p>
            <a:r>
              <a:rPr lang="en-GB" dirty="0" smtClean="0"/>
              <a:t>Institute for Data Science</a:t>
            </a:r>
          </a:p>
          <a:p>
            <a:r>
              <a:rPr lang="en-GB" dirty="0" smtClean="0"/>
              <a:t>FHNW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4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based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PSF represents the instrument</a:t>
            </a:r>
            <a:endParaRPr lang="en-GB" dirty="0" smtClean="0"/>
          </a:p>
          <a:p>
            <a:r>
              <a:rPr lang="en-GB" dirty="0" smtClean="0"/>
              <a:t>P() represents the prior knowledge about our image</a:t>
            </a:r>
          </a:p>
          <a:p>
            <a:r>
              <a:rPr lang="en-GB" dirty="0" smtClean="0"/>
              <a:t>Optimization </a:t>
            </a:r>
            <a:r>
              <a:rPr lang="en-GB" dirty="0" smtClean="0"/>
              <a:t>algorithm: Gradient </a:t>
            </a:r>
            <a:r>
              <a:rPr lang="en-GB" dirty="0" smtClean="0"/>
              <a:t>Descent, ADMM…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CLEAN can be seen as a Compressed Sensing based deconvolution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85" y="2207522"/>
            <a:ext cx="6853881" cy="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Point Spread Function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Represents the degradation from the interferometer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67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r="-72"/>
          <a:stretch/>
        </p:blipFill>
        <p:spPr>
          <a:xfrm>
            <a:off x="358347" y="1752153"/>
            <a:ext cx="11495602" cy="3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Minor cycle distribution </a:t>
            </a:r>
            <a:br>
              <a:rPr lang="en-GB" dirty="0" smtClean="0"/>
            </a:br>
            <a:r>
              <a:rPr lang="en-GB" dirty="0" smtClean="0"/>
              <a:t>can </a:t>
            </a:r>
            <a:r>
              <a:rPr lang="en-GB" dirty="0"/>
              <a:t>exploit the data properties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</a:t>
            </a:r>
            <a:r>
              <a:rPr lang="en-GB" dirty="0"/>
              <a:t>large is the </a:t>
            </a:r>
            <a:r>
              <a:rPr lang="en-GB" dirty="0" smtClean="0"/>
              <a:t>PSF</a:t>
            </a:r>
          </a:p>
          <a:p>
            <a:r>
              <a:rPr lang="en-GB" dirty="0" smtClean="0"/>
              <a:t>How </a:t>
            </a:r>
            <a:r>
              <a:rPr lang="en-GB" dirty="0"/>
              <a:t>large is the grid vs. the </a:t>
            </a:r>
            <a:r>
              <a:rPr lang="en-GB" dirty="0" smtClean="0"/>
              <a:t>visibilities</a:t>
            </a:r>
            <a:endParaRPr lang="en-GB" dirty="0"/>
          </a:p>
          <a:p>
            <a:r>
              <a:rPr lang="en-GB" dirty="0" smtClean="0"/>
              <a:t>How sparse is the model image</a:t>
            </a:r>
          </a:p>
          <a:p>
            <a:r>
              <a:rPr lang="en-GB" dirty="0" smtClean="0"/>
              <a:t>…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 on a real 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</a:t>
            </a:r>
            <a:r>
              <a:rPr lang="en-GB" dirty="0"/>
              <a:t>Sensing based deconvolution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P()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ElasticNet</a:t>
            </a:r>
            <a:endParaRPr lang="en-GB" dirty="0" smtClean="0"/>
          </a:p>
          <a:p>
            <a:r>
              <a:rPr lang="en-GB" dirty="0" smtClean="0"/>
              <a:t>Optimization Algorithm </a:t>
            </a:r>
            <a:r>
              <a:rPr lang="en-GB" dirty="0" smtClean="0">
                <a:sym typeface="Wingdings" panose="05000000000000000000" pitchFamily="2" charset="2"/>
              </a:rPr>
              <a:t> Coordinate Descent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3" y="2250771"/>
            <a:ext cx="6853881" cy="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Prior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Mixture between L1 and L2 Norm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91" y="2523158"/>
            <a:ext cx="4588823" cy="8133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7" y="3477551"/>
            <a:ext cx="2993617" cy="29936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98" y="3477969"/>
            <a:ext cx="2993199" cy="29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Algorithm:</a:t>
            </a:r>
          </a:p>
          <a:p>
            <a:r>
              <a:rPr lang="en-GB" dirty="0" smtClean="0"/>
              <a:t>Minimizes one pixel at a time</a:t>
            </a:r>
          </a:p>
          <a:p>
            <a:r>
              <a:rPr lang="en-GB" dirty="0" smtClean="0"/>
              <a:t>Iterate over pixels (with some strategy) until convergence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Effective for high-dimensional problems</a:t>
            </a:r>
          </a:p>
          <a:p>
            <a:r>
              <a:rPr lang="en-GB" dirty="0" smtClean="0"/>
              <a:t>Parallel/Distributed/GPU variants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48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istributed 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1" y="2037531"/>
            <a:ext cx="11866098" cy="31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data volume for radio interferometric image reconstruction</a:t>
            </a:r>
          </a:p>
          <a:p>
            <a:r>
              <a:rPr lang="en-GB" dirty="0" smtClean="0"/>
              <a:t>Problem: Software does not scale with data volume</a:t>
            </a:r>
          </a:p>
          <a:p>
            <a:r>
              <a:rPr lang="en-GB" dirty="0" smtClean="0"/>
              <a:t>Solution: Distributing the image reconstruction</a:t>
            </a:r>
          </a:p>
          <a:p>
            <a:r>
              <a:rPr lang="en-GB" dirty="0" smtClean="0"/>
              <a:t>Image reconstruction consist of two parts Major/Minor cycle</a:t>
            </a:r>
          </a:p>
          <a:p>
            <a:r>
              <a:rPr lang="en-GB" dirty="0" smtClean="0"/>
              <a:t>Distributing the major cycle has been handled</a:t>
            </a:r>
          </a:p>
          <a:p>
            <a:r>
              <a:rPr lang="en-GB" dirty="0" smtClean="0"/>
              <a:t>This presentation is about distributing the minor cycle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82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4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 Node vs 4 Nodes</a:t>
            </a:r>
          </a:p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factor</a:t>
            </a:r>
            <a:r>
              <a:rPr lang="de-DE" dirty="0" smtClean="0"/>
              <a:t> 3.2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" t="7514" r="37960" b="40839"/>
          <a:stretch/>
        </p:blipFill>
        <p:spPr>
          <a:xfrm>
            <a:off x="1124465" y="3124948"/>
            <a:ext cx="3743422" cy="3440704"/>
          </a:xfrm>
          <a:prstGeom prst="rect">
            <a:avLst/>
          </a:prstGeom>
        </p:spPr>
      </p:pic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t="8669" r="41896" b="43804"/>
          <a:stretch/>
        </p:blipFill>
        <p:spPr>
          <a:xfrm>
            <a:off x="7159691" y="3125323"/>
            <a:ext cx="3452291" cy="33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Coordinate Descent is </a:t>
            </a:r>
            <a:r>
              <a:rPr lang="en-GB" dirty="0"/>
              <a:t>latency </a:t>
            </a:r>
            <a:r>
              <a:rPr lang="en-GB" dirty="0" smtClean="0"/>
              <a:t>limited</a:t>
            </a:r>
          </a:p>
          <a:p>
            <a:endParaRPr lang="de-DE" dirty="0" smtClean="0"/>
          </a:p>
          <a:p>
            <a:r>
              <a:rPr lang="de-DE" dirty="0" smtClean="0"/>
              <a:t>GPU </a:t>
            </a:r>
            <a:r>
              <a:rPr lang="de-DE" dirty="0" err="1" smtClean="0"/>
              <a:t>Acceleration</a:t>
            </a:r>
            <a:endParaRPr lang="en-GB" dirty="0"/>
          </a:p>
          <a:p>
            <a:r>
              <a:rPr lang="en-GB" dirty="0" smtClean="0"/>
              <a:t>Data </a:t>
            </a:r>
            <a:r>
              <a:rPr lang="en-GB" dirty="0"/>
              <a:t>volume not (yet) </a:t>
            </a:r>
            <a:r>
              <a:rPr lang="en-GB" dirty="0" smtClean="0"/>
              <a:t>representative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steps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GPU Acceleration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0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Distributing the major/minor cycle using MPI and .</a:t>
            </a:r>
            <a:r>
              <a:rPr lang="en-GB" dirty="0" err="1"/>
              <a:t>netcore</a:t>
            </a:r>
            <a:r>
              <a:rPr lang="en-GB" dirty="0"/>
              <a:t> (C#)</a:t>
            </a:r>
          </a:p>
          <a:p>
            <a:r>
              <a:rPr lang="en-GB" dirty="0"/>
              <a:t>Distributed gridding is based on the Image Domain </a:t>
            </a:r>
            <a:r>
              <a:rPr lang="en-GB" dirty="0" err="1"/>
              <a:t>Gridder</a:t>
            </a:r>
            <a:r>
              <a:rPr lang="en-GB" dirty="0"/>
              <a:t> (IDG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Preliminary results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39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Major/Minor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0737"/>
            <a:ext cx="12011500" cy="32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we distribute?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08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76354" y="5359212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1000+ GB</a:t>
            </a:r>
            <a:endParaRPr lang="en-GB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967725" y="5036047"/>
            <a:ext cx="2550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~ 4 GB</a:t>
            </a:r>
          </a:p>
          <a:p>
            <a:pPr algn="ctr"/>
            <a:r>
              <a:rPr lang="en-GB" sz="2800" dirty="0" smtClean="0"/>
              <a:t>32k * 32k image</a:t>
            </a:r>
            <a:endParaRPr lang="en-GB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31117"/>
          <a:stretch/>
        </p:blipFill>
        <p:spPr>
          <a:xfrm>
            <a:off x="358347" y="1752153"/>
            <a:ext cx="7912818" cy="3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Image Domain </a:t>
            </a:r>
            <a:r>
              <a:rPr lang="en-GB" dirty="0" err="1" smtClean="0"/>
              <a:t>Gridder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</a:t>
            </a:r>
            <a:r>
              <a:rPr lang="en-GB" dirty="0" err="1" smtClean="0"/>
              <a:t>Veeneboer</a:t>
            </a:r>
            <a:r>
              <a:rPr lang="en-GB" dirty="0" smtClean="0"/>
              <a:t> et 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64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Minor Cycle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about </a:t>
            </a:r>
            <a:r>
              <a:rPr lang="en-GB" dirty="0" smtClean="0"/>
              <a:t>the minor </a:t>
            </a:r>
            <a:r>
              <a:rPr lang="en-GB" dirty="0"/>
              <a:t>c</a:t>
            </a:r>
            <a:r>
              <a:rPr lang="en-GB" dirty="0" smtClean="0"/>
              <a:t>ycle?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Deconvolution </a:t>
            </a:r>
            <a:r>
              <a:rPr lang="en-GB" dirty="0"/>
              <a:t>may become the most time consuming </a:t>
            </a:r>
            <a:r>
              <a:rPr lang="en-GB" dirty="0" smtClean="0"/>
              <a:t>step</a:t>
            </a:r>
          </a:p>
          <a:p>
            <a:r>
              <a:rPr lang="en-GB" dirty="0" smtClean="0"/>
              <a:t>Deconvolution </a:t>
            </a:r>
            <a:r>
              <a:rPr lang="en-GB" dirty="0"/>
              <a:t>is done only on one </a:t>
            </a:r>
            <a:r>
              <a:rPr lang="en-GB" dirty="0" smtClean="0"/>
              <a:t>node</a:t>
            </a:r>
            <a:endParaRPr lang="en-GB" dirty="0"/>
          </a:p>
          <a:p>
            <a:r>
              <a:rPr lang="en-GB" dirty="0" smtClean="0"/>
              <a:t>All </a:t>
            </a:r>
            <a:r>
              <a:rPr lang="en-GB" dirty="0" smtClean="0"/>
              <a:t>other nodes idle during deconvolution</a:t>
            </a:r>
          </a:p>
          <a:p>
            <a:r>
              <a:rPr lang="en-GB" dirty="0"/>
              <a:t>We can use the idling nodes for </a:t>
            </a:r>
            <a:r>
              <a:rPr lang="en-GB" dirty="0" smtClean="0"/>
              <a:t>deconvolution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Breitbild</PresentationFormat>
  <Paragraphs>79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Towards distributed Image Reconstruction</vt:lpstr>
      <vt:lpstr>Topics</vt:lpstr>
      <vt:lpstr>PowerPoint-Präsentation</vt:lpstr>
      <vt:lpstr>Major/Minor Cycle</vt:lpstr>
      <vt:lpstr>What can we distribute?</vt:lpstr>
      <vt:lpstr>Distributed gridding</vt:lpstr>
      <vt:lpstr>The Image Domain Gridder</vt:lpstr>
      <vt:lpstr>Minor Cycle Deconvolution</vt:lpstr>
      <vt:lpstr>But what about the minor cycle?</vt:lpstr>
      <vt:lpstr>Compressed Sensing based deconvolution</vt:lpstr>
      <vt:lpstr>The Point Spread Function</vt:lpstr>
      <vt:lpstr>PowerPoint-Präsentation</vt:lpstr>
      <vt:lpstr>Minor cycle distribution  can exploit the data properties </vt:lpstr>
      <vt:lpstr>Compressed Sensing</vt:lpstr>
      <vt:lpstr>Compressed Sensing based deconvolution</vt:lpstr>
      <vt:lpstr>ElasticNet Prior</vt:lpstr>
      <vt:lpstr>Coordinate Descent algorithm</vt:lpstr>
      <vt:lpstr>Distributed Coordinate Descent</vt:lpstr>
      <vt:lpstr>Distributed major / minor cycle</vt:lpstr>
      <vt:lpstr>Preliminary results</vt:lpstr>
      <vt:lpstr>Preliminary Results</vt:lpstr>
      <vt:lpstr>Limitations</vt:lpstr>
      <vt:lpstr>Further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Jonas Schwammberger</dc:creator>
  <cp:lastModifiedBy>Jonas Schwammberger</cp:lastModifiedBy>
  <cp:revision>101</cp:revision>
  <dcterms:created xsi:type="dcterms:W3CDTF">2019-06-03T08:31:53Z</dcterms:created>
  <dcterms:modified xsi:type="dcterms:W3CDTF">2019-06-14T13:20:15Z</dcterms:modified>
</cp:coreProperties>
</file>