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5" r:id="rId9"/>
    <p:sldId id="269" r:id="rId10"/>
    <p:sldId id="266" r:id="rId11"/>
    <p:sldId id="268" r:id="rId12"/>
    <p:sldId id="263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C8475CF7-D8DE-4234-A684-CEF7DF9280EB}">
          <p14:sldIdLst>
            <p14:sldId id="256"/>
            <p14:sldId id="257"/>
            <p14:sldId id="258"/>
            <p14:sldId id="261"/>
            <p14:sldId id="259"/>
            <p14:sldId id="260"/>
            <p14:sldId id="262"/>
            <p14:sldId id="265"/>
            <p14:sldId id="269"/>
            <p14:sldId id="266"/>
            <p14:sldId id="268"/>
            <p14:sldId id="263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\GitHub\p9-doc\SKA-Days\Mappe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\GitHub\p9-doc\SKA-Days\Mappe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\GitHub\p9-doc\SKA-Days\Mappe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Tabelle1!$B$2:$B$6</c:f>
              <c:strCache>
                <c:ptCount val="5"/>
                <c:pt idx="0">
                  <c:v>eVLA</c:v>
                </c:pt>
                <c:pt idx="1">
                  <c:v>LOFAR (Solar obs)</c:v>
                </c:pt>
                <c:pt idx="2">
                  <c:v>Pathfinder</c:v>
                </c:pt>
                <c:pt idx="3">
                  <c:v>MeerKAT</c:v>
                </c:pt>
                <c:pt idx="4">
                  <c:v>MWA</c:v>
                </c:pt>
              </c:strCache>
            </c:strRef>
          </c:cat>
          <c:val>
            <c:numRef>
              <c:f>Tabelle1!$C$2:$C$6</c:f>
              <c:numCache>
                <c:formatCode>General</c:formatCode>
                <c:ptCount val="5"/>
                <c:pt idx="0">
                  <c:v>200</c:v>
                </c:pt>
                <c:pt idx="1">
                  <c:v>360</c:v>
                </c:pt>
                <c:pt idx="2">
                  <c:v>4000</c:v>
                </c:pt>
                <c:pt idx="3">
                  <c:v>4200</c:v>
                </c:pt>
                <c:pt idx="4">
                  <c:v>8100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4B-46B2-9FD0-44E2C1B421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9674224"/>
        <c:axId val="439674880"/>
      </c:barChart>
      <c:catAx>
        <c:axId val="439674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674880"/>
        <c:crosses val="autoZero"/>
        <c:auto val="1"/>
        <c:lblAlgn val="ctr"/>
        <c:lblOffset val="100"/>
        <c:noMultiLvlLbl val="0"/>
      </c:catAx>
      <c:valAx>
        <c:axId val="439674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GB / hr</a:t>
                </a:r>
              </a:p>
            </c:rich>
          </c:tx>
          <c:overlay val="0"/>
          <c:spPr>
            <a:noFill/>
            <a:ln w="28575"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674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Tabelle1!$B$43</c:f>
              <c:strCache>
                <c:ptCount val="1"/>
                <c:pt idx="0">
                  <c:v>Single Node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Tabelle1!$C$42</c:f>
              <c:strCache>
                <c:ptCount val="1"/>
                <c:pt idx="0">
                  <c:v>IDG</c:v>
                </c:pt>
              </c:strCache>
            </c:strRef>
          </c:cat>
          <c:val>
            <c:numRef>
              <c:f>Tabelle1!$C$43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F9-42E6-9EEB-28F011CF741C}"/>
            </c:ext>
          </c:extLst>
        </c:ser>
        <c:ser>
          <c:idx val="1"/>
          <c:order val="1"/>
          <c:tx>
            <c:strRef>
              <c:f>Tabelle1!$B$44</c:f>
              <c:strCache>
                <c:ptCount val="1"/>
                <c:pt idx="0">
                  <c:v>4 Nodes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Tabelle1!$C$42</c:f>
              <c:strCache>
                <c:ptCount val="1"/>
                <c:pt idx="0">
                  <c:v>IDG</c:v>
                </c:pt>
              </c:strCache>
            </c:strRef>
          </c:cat>
          <c:val>
            <c:numRef>
              <c:f>Tabelle1!$C$44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F9-42E6-9EEB-28F011CF74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7800336"/>
        <c:axId val="347799024"/>
      </c:barChart>
      <c:catAx>
        <c:axId val="34780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799024"/>
        <c:crosses val="autoZero"/>
        <c:auto val="1"/>
        <c:lblAlgn val="ctr"/>
        <c:lblOffset val="100"/>
        <c:noMultiLvlLbl val="0"/>
      </c:catAx>
      <c:valAx>
        <c:axId val="34779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Minutes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800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Tabelle1!$B$32</c:f>
              <c:strCache>
                <c:ptCount val="1"/>
                <c:pt idx="0">
                  <c:v>Single Node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Tabelle1!$C$31:$D$31</c:f>
              <c:strCache>
                <c:ptCount val="2"/>
                <c:pt idx="0">
                  <c:v>IDG</c:v>
                </c:pt>
                <c:pt idx="1">
                  <c:v>CD</c:v>
                </c:pt>
              </c:strCache>
            </c:strRef>
          </c:cat>
          <c:val>
            <c:numRef>
              <c:f>Tabelle1!$C$32:$D$32</c:f>
              <c:numCache>
                <c:formatCode>General</c:formatCode>
                <c:ptCount val="2"/>
                <c:pt idx="0">
                  <c:v>60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F2-43DE-B794-4ABE7DD1815B}"/>
            </c:ext>
          </c:extLst>
        </c:ser>
        <c:ser>
          <c:idx val="1"/>
          <c:order val="1"/>
          <c:tx>
            <c:strRef>
              <c:f>Tabelle1!$B$33</c:f>
              <c:strCache>
                <c:ptCount val="1"/>
                <c:pt idx="0">
                  <c:v>4 Nodes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Tabelle1!$C$31:$D$31</c:f>
              <c:strCache>
                <c:ptCount val="2"/>
                <c:pt idx="0">
                  <c:v>IDG</c:v>
                </c:pt>
                <c:pt idx="1">
                  <c:v>CD</c:v>
                </c:pt>
              </c:strCache>
            </c:strRef>
          </c:cat>
          <c:val>
            <c:numRef>
              <c:f>Tabelle1!$C$33:$D$33</c:f>
              <c:numCache>
                <c:formatCode>General</c:formatCode>
                <c:ptCount val="2"/>
                <c:pt idx="0">
                  <c:v>20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F2-43DE-B794-4ABE7DD181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1499424"/>
        <c:axId val="471503688"/>
      </c:barChart>
      <c:catAx>
        <c:axId val="47149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503688"/>
        <c:crosses val="autoZero"/>
        <c:auto val="1"/>
        <c:lblAlgn val="ctr"/>
        <c:lblOffset val="100"/>
        <c:noMultiLvlLbl val="0"/>
      </c:catAx>
      <c:valAx>
        <c:axId val="471503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Minutes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499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239A-C583-499D-A70F-E9EF0D5B777A}" type="datetimeFigureOut">
              <a:rPr lang="en-GB" smtClean="0"/>
              <a:t>15/06/2019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92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239A-C583-499D-A70F-E9EF0D5B777A}" type="datetimeFigureOut">
              <a:rPr lang="en-GB" smtClean="0"/>
              <a:t>15/06/2019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53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239A-C583-499D-A70F-E9EF0D5B777A}" type="datetimeFigureOut">
              <a:rPr lang="en-GB" smtClean="0"/>
              <a:t>15/06/2019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67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239A-C583-499D-A70F-E9EF0D5B777A}" type="datetimeFigureOut">
              <a:rPr lang="en-GB" smtClean="0"/>
              <a:t>15/06/2019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28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239A-C583-499D-A70F-E9EF0D5B777A}" type="datetimeFigureOut">
              <a:rPr lang="en-GB" smtClean="0"/>
              <a:t>15/06/2019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13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239A-C583-499D-A70F-E9EF0D5B777A}" type="datetimeFigureOut">
              <a:rPr lang="en-GB" smtClean="0"/>
              <a:t>15/06/2019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239A-C583-499D-A70F-E9EF0D5B777A}" type="datetimeFigureOut">
              <a:rPr lang="en-GB" smtClean="0"/>
              <a:t>15/06/2019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13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239A-C583-499D-A70F-E9EF0D5B777A}" type="datetimeFigureOut">
              <a:rPr lang="en-GB" smtClean="0"/>
              <a:t>15/06/2019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46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239A-C583-499D-A70F-E9EF0D5B777A}" type="datetimeFigureOut">
              <a:rPr lang="en-GB" smtClean="0"/>
              <a:t>15/06/2019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51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239A-C583-499D-A70F-E9EF0D5B777A}" type="datetimeFigureOut">
              <a:rPr lang="en-GB" smtClean="0"/>
              <a:t>15/06/2019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56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239A-C583-499D-A70F-E9EF0D5B777A}" type="datetimeFigureOut">
              <a:rPr lang="en-GB" smtClean="0"/>
              <a:t>15/06/2019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439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4239A-C583-499D-A70F-E9EF0D5B777A}" type="datetimeFigureOut">
              <a:rPr lang="en-GB" smtClean="0"/>
              <a:t>15/06/2019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A4736-CFC8-4BE3-A726-8B15534375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49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Towards distributed </a:t>
            </a:r>
            <a:br>
              <a:rPr lang="en-GB" dirty="0" smtClean="0"/>
            </a:br>
            <a:r>
              <a:rPr lang="en-GB" dirty="0" smtClean="0"/>
              <a:t>image reconstruction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Jonas </a:t>
            </a:r>
            <a:r>
              <a:rPr lang="en-GB" dirty="0" err="1" smtClean="0"/>
              <a:t>Schwammberger</a:t>
            </a:r>
            <a:endParaRPr lang="en-GB" dirty="0" smtClean="0"/>
          </a:p>
          <a:p>
            <a:r>
              <a:rPr lang="en-GB" dirty="0" smtClean="0"/>
              <a:t>Institute for Data Science @FHNW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2690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Coordinate Descent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Algorithm:</a:t>
            </a:r>
          </a:p>
          <a:p>
            <a:r>
              <a:rPr lang="en-GB" dirty="0" smtClean="0"/>
              <a:t>Minimize a pixel</a:t>
            </a:r>
          </a:p>
          <a:p>
            <a:r>
              <a:rPr lang="en-GB" dirty="0" smtClean="0"/>
              <a:t>Repeat until converged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8362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Distributed Coordinate Descent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468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Distributed deconvolution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Diagram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856428"/>
              </p:ext>
            </p:extLst>
          </p:nvPr>
        </p:nvGraphicFramePr>
        <p:xfrm>
          <a:off x="1308433" y="1980447"/>
          <a:ext cx="9038725" cy="4196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5061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Distributed gridding: </a:t>
            </a:r>
          </a:p>
          <a:p>
            <a:r>
              <a:rPr lang="en-GB" smtClean="0"/>
              <a:t>Distributed deconvolution: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555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Radio interferometric image reconstruction</a:t>
            </a:r>
            <a:endParaRPr lang="en-GB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02" y="1491916"/>
            <a:ext cx="3540292" cy="3510542"/>
          </a:xfr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02" y="5002458"/>
            <a:ext cx="12057982" cy="185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28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do we need distribution?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6" name="Diagramm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8237331"/>
              </p:ext>
            </p:extLst>
          </p:nvPr>
        </p:nvGraphicFramePr>
        <p:xfrm>
          <a:off x="1643438" y="1576388"/>
          <a:ext cx="8270583" cy="5032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246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Distributed Gridding and Deconvolution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Simple distributed gridding and distributed deconvolution</a:t>
            </a:r>
          </a:p>
          <a:p>
            <a:r>
              <a:rPr lang="en-GB" dirty="0" smtClean="0"/>
              <a:t>Implementation: .</a:t>
            </a:r>
            <a:r>
              <a:rPr lang="en-GB" dirty="0" err="1" smtClean="0"/>
              <a:t>netcore</a:t>
            </a:r>
            <a:r>
              <a:rPr lang="en-GB" dirty="0" smtClean="0"/>
              <a:t>(C#) and MPI for communication</a:t>
            </a:r>
          </a:p>
          <a:p>
            <a:r>
              <a:rPr lang="en-GB" dirty="0" smtClean="0"/>
              <a:t>Test on 1GB real-world </a:t>
            </a:r>
            <a:r>
              <a:rPr lang="en-GB" dirty="0" err="1" smtClean="0"/>
              <a:t>MeerKAT</a:t>
            </a:r>
            <a:r>
              <a:rPr lang="en-GB" dirty="0" smtClean="0"/>
              <a:t> observation</a:t>
            </a:r>
          </a:p>
          <a:p>
            <a:endParaRPr lang="en-GB" dirty="0" smtClean="0"/>
          </a:p>
          <a:p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Preliminary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4483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Image Domain Gridding</a:t>
            </a:r>
            <a:endParaRPr lang="en-GB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052" y="1364315"/>
            <a:ext cx="9067896" cy="5289607"/>
          </a:xfrm>
        </p:spPr>
      </p:pic>
    </p:spTree>
    <p:extLst>
      <p:ext uri="{BB962C8B-B14F-4D97-AF65-F5344CB8AC3E}">
        <p14:creationId xmlns:p14="http://schemas.microsoft.com/office/powerpoint/2010/main" val="4182185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Distributed Gridding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3978444" y="5068967"/>
            <a:ext cx="1604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/>
              <a:t>MPI_Reduce</a:t>
            </a:r>
            <a:endParaRPr lang="en-GB" sz="2000" dirty="0"/>
          </a:p>
        </p:txBody>
      </p:sp>
      <p:sp>
        <p:nvSpPr>
          <p:cNvPr id="7" name="Textfeld 6"/>
          <p:cNvSpPr txBox="1"/>
          <p:nvPr/>
        </p:nvSpPr>
        <p:spPr>
          <a:xfrm>
            <a:off x="460041" y="5846073"/>
            <a:ext cx="1604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~1000 MB</a:t>
            </a:r>
            <a:endParaRPr lang="en-GB" sz="2000" dirty="0"/>
          </a:p>
        </p:txBody>
      </p:sp>
      <p:sp>
        <p:nvSpPr>
          <p:cNvPr id="8" name="Textfeld 7"/>
          <p:cNvSpPr txBox="1"/>
          <p:nvPr/>
        </p:nvSpPr>
        <p:spPr>
          <a:xfrm>
            <a:off x="3978444" y="5692185"/>
            <a:ext cx="2021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Grid 1024 *1024</a:t>
            </a:r>
          </a:p>
          <a:p>
            <a:r>
              <a:rPr lang="en-GB" sz="2000" dirty="0" smtClean="0"/>
              <a:t>~8 MB</a:t>
            </a:r>
            <a:endParaRPr lang="en-GB" sz="20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25624"/>
            <a:ext cx="11892381" cy="338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4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Distributed gridding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5420260"/>
              </p:ext>
            </p:extLst>
          </p:nvPr>
        </p:nvGraphicFramePr>
        <p:xfrm>
          <a:off x="1815426" y="1825625"/>
          <a:ext cx="8050469" cy="4206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7345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Distributed deconvolution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Difficult to separate</a:t>
            </a:r>
          </a:p>
          <a:p>
            <a:r>
              <a:rPr lang="en-GB" dirty="0" smtClean="0"/>
              <a:t>Always noisy, </a:t>
            </a:r>
            <a:r>
              <a:rPr lang="en-GB" smtClean="0"/>
              <a:t>we require 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6676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ElasticNet</a:t>
            </a:r>
            <a:r>
              <a:rPr lang="en-GB" dirty="0" smtClean="0"/>
              <a:t> Regularization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465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Breitbild</PresentationFormat>
  <Paragraphs>34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Towards distributed  image reconstruction</vt:lpstr>
      <vt:lpstr>Radio interferometric image reconstruction</vt:lpstr>
      <vt:lpstr>Why do we need distribution?</vt:lpstr>
      <vt:lpstr>Distributed Gridding and Deconvolution</vt:lpstr>
      <vt:lpstr>Image Domain Gridding</vt:lpstr>
      <vt:lpstr>Distributed Gridding</vt:lpstr>
      <vt:lpstr>Distributed gridding</vt:lpstr>
      <vt:lpstr>Distributed deconvolution</vt:lpstr>
      <vt:lpstr>ElasticNet Regularization</vt:lpstr>
      <vt:lpstr>Coordinate Descent</vt:lpstr>
      <vt:lpstr>Distributed Coordinate Descent</vt:lpstr>
      <vt:lpstr>Distributed deconvolution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distributed  image reconstruction</dc:title>
  <dc:creator>Jonas Schwammberger</dc:creator>
  <cp:lastModifiedBy>Jonas Schwammberger</cp:lastModifiedBy>
  <cp:revision>18</cp:revision>
  <dcterms:created xsi:type="dcterms:W3CDTF">2019-06-15T07:25:27Z</dcterms:created>
  <dcterms:modified xsi:type="dcterms:W3CDTF">2019-06-15T12:44:49Z</dcterms:modified>
</cp:coreProperties>
</file>