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98" r:id="rId4"/>
    <p:sldId id="299" r:id="rId5"/>
    <p:sldId id="300" r:id="rId6"/>
    <p:sldId id="302" r:id="rId7"/>
    <p:sldId id="301" r:id="rId8"/>
    <p:sldId id="257" r:id="rId9"/>
    <p:sldId id="269" r:id="rId10"/>
    <p:sldId id="263" r:id="rId11"/>
    <p:sldId id="303" r:id="rId12"/>
    <p:sldId id="294" r:id="rId13"/>
    <p:sldId id="262" r:id="rId14"/>
    <p:sldId id="271" r:id="rId15"/>
    <p:sldId id="270" r:id="rId16"/>
    <p:sldId id="273" r:id="rId17"/>
    <p:sldId id="280" r:id="rId18"/>
    <p:sldId id="284" r:id="rId19"/>
    <p:sldId id="295" r:id="rId20"/>
    <p:sldId id="275" r:id="rId21"/>
    <p:sldId id="279" r:id="rId22"/>
    <p:sldId id="278" r:id="rId23"/>
    <p:sldId id="296" r:id="rId24"/>
    <p:sldId id="289" r:id="rId25"/>
    <p:sldId id="285" r:id="rId26"/>
    <p:sldId id="292" r:id="rId27"/>
    <p:sldId id="287" r:id="rId28"/>
    <p:sldId id="290" r:id="rId29"/>
    <p:sldId id="291" r:id="rId30"/>
    <p:sldId id="29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6C1AFEF-7C6C-4E77-B58D-287392F57C69}">
          <p14:sldIdLst>
            <p14:sldId id="256"/>
            <p14:sldId id="258"/>
            <p14:sldId id="298"/>
            <p14:sldId id="299"/>
            <p14:sldId id="300"/>
            <p14:sldId id="302"/>
            <p14:sldId id="301"/>
            <p14:sldId id="257"/>
            <p14:sldId id="269"/>
            <p14:sldId id="263"/>
            <p14:sldId id="303"/>
          </p14:sldIdLst>
        </p14:section>
        <p14:section name="Bisher, Major Cycle" id="{2D4D444E-B0B4-4900-AF19-E41610FF43CD}">
          <p14:sldIdLst>
            <p14:sldId id="294"/>
            <p14:sldId id="262"/>
            <p14:sldId id="271"/>
            <p14:sldId id="270"/>
            <p14:sldId id="273"/>
          </p14:sldIdLst>
        </p14:section>
        <p14:section name="Distributed" id="{EDA3CE2A-D4CA-4E4E-80F3-465B2FA15004}">
          <p14:sldIdLst>
            <p14:sldId id="280"/>
            <p14:sldId id="284"/>
            <p14:sldId id="295"/>
            <p14:sldId id="275"/>
            <p14:sldId id="279"/>
            <p14:sldId id="278"/>
            <p14:sldId id="296"/>
            <p14:sldId id="289"/>
            <p14:sldId id="285"/>
            <p14:sldId id="292"/>
            <p14:sldId id="287"/>
            <p14:sldId id="290"/>
          </p14:sldIdLst>
        </p14:section>
        <p14:section name="Abschnitt ohne Titel" id="{F46FDF14-37A6-417B-8F2D-AFE33FA9640D}">
          <p14:sldIdLst>
            <p14:sldId id="291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01" autoAdjust="0"/>
    <p:restoredTop sz="94660"/>
  </p:normalViewPr>
  <p:slideViewPr>
    <p:cSldViewPr snapToGrid="0">
      <p:cViewPr>
        <p:scale>
          <a:sx n="130" d="100"/>
          <a:sy n="130" d="100"/>
        </p:scale>
        <p:origin x="1134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A626-8AAF-4A70-B83C-143F15D5AD18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6D16-4F50-42D1-83CC-43819A3AA8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5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A626-8AAF-4A70-B83C-143F15D5AD18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6D16-4F50-42D1-83CC-43819A3AA8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278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A626-8AAF-4A70-B83C-143F15D5AD18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6D16-4F50-42D1-83CC-43819A3AA8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75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A626-8AAF-4A70-B83C-143F15D5AD18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6D16-4F50-42D1-83CC-43819A3AA8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888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A626-8AAF-4A70-B83C-143F15D5AD18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6D16-4F50-42D1-83CC-43819A3AA8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16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A626-8AAF-4A70-B83C-143F15D5AD18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6D16-4F50-42D1-83CC-43819A3AA8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781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A626-8AAF-4A70-B83C-143F15D5AD18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6D16-4F50-42D1-83CC-43819A3AA8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524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A626-8AAF-4A70-B83C-143F15D5AD18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6D16-4F50-42D1-83CC-43819A3AA8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572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A626-8AAF-4A70-B83C-143F15D5AD18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6D16-4F50-42D1-83CC-43819A3AA8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359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A626-8AAF-4A70-B83C-143F15D5AD18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6D16-4F50-42D1-83CC-43819A3AA8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889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A626-8AAF-4A70-B83C-143F15D5AD18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6D16-4F50-42D1-83CC-43819A3AA8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75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A626-8AAF-4A70-B83C-143F15D5AD18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B6D16-4F50-42D1-83CC-43819A3AA8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037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7" Type="http://schemas.openxmlformats.org/officeDocument/2006/relationships/image" Target="../media/image7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Towards distributed Image Reconstruction </a:t>
            </a:r>
            <a:r>
              <a:rPr lang="en-GB" dirty="0" smtClean="0"/>
              <a:t>for</a:t>
            </a:r>
            <a:br>
              <a:rPr lang="en-GB" dirty="0" smtClean="0"/>
            </a:br>
            <a:r>
              <a:rPr lang="en-GB" dirty="0" smtClean="0"/>
              <a:t>Radio </a:t>
            </a:r>
            <a:r>
              <a:rPr lang="en-GB" dirty="0" smtClean="0"/>
              <a:t>Interferometers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210" y="3602038"/>
            <a:ext cx="70485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346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900" y="1118937"/>
            <a:ext cx="5649077" cy="564907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Image Reconstruction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72" t="9824" r="18139" b="4737"/>
          <a:stretch/>
        </p:blipFill>
        <p:spPr>
          <a:xfrm>
            <a:off x="613021" y="1871908"/>
            <a:ext cx="4644779" cy="421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040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489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787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Major / Minor Cycle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08" y="2472041"/>
            <a:ext cx="10227256" cy="160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55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Major / Minor Cycle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08" y="2472041"/>
            <a:ext cx="10227256" cy="1609508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516193" y="4114504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1000+ GB</a:t>
            </a:r>
            <a:endParaRPr lang="en-GB" dirty="0"/>
          </a:p>
        </p:txBody>
      </p:sp>
      <p:sp>
        <p:nvSpPr>
          <p:cNvPr id="8" name="Textfeld 7"/>
          <p:cNvSpPr txBox="1"/>
          <p:nvPr/>
        </p:nvSpPr>
        <p:spPr>
          <a:xfrm>
            <a:off x="3967941" y="3976005"/>
            <a:ext cx="1705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~ 4 GB</a:t>
            </a:r>
          </a:p>
          <a:p>
            <a:pPr algn="ctr"/>
            <a:r>
              <a:rPr lang="en-GB" dirty="0" smtClean="0"/>
              <a:t>32k * 32k image</a:t>
            </a:r>
            <a:endParaRPr lang="en-GB" dirty="0"/>
          </a:p>
        </p:txBody>
      </p:sp>
      <p:sp>
        <p:nvSpPr>
          <p:cNvPr id="9" name="Textfeld 8"/>
          <p:cNvSpPr txBox="1"/>
          <p:nvPr/>
        </p:nvSpPr>
        <p:spPr>
          <a:xfrm>
            <a:off x="7884884" y="3976006"/>
            <a:ext cx="1641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&lt; 1%</a:t>
            </a:r>
          </a:p>
          <a:p>
            <a:pPr algn="ctr"/>
            <a:r>
              <a:rPr lang="en-GB" dirty="0" smtClean="0"/>
              <a:t>Non-Zero Pixels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9994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Distribute Gridding!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75" y="1917065"/>
            <a:ext cx="10487942" cy="317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424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Distribute Gridding!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(Gridding benefits from many nodes)</a:t>
            </a:r>
          </a:p>
          <a:p>
            <a:r>
              <a:rPr lang="en-GB" dirty="0" smtClean="0"/>
              <a:t>May let us keep the calibrated visibilities in-memory</a:t>
            </a:r>
          </a:p>
          <a:p>
            <a:r>
              <a:rPr lang="en-GB" dirty="0" smtClean="0"/>
              <a:t>New </a:t>
            </a:r>
            <a:r>
              <a:rPr lang="en-GB" dirty="0" err="1"/>
              <a:t>g</a:t>
            </a:r>
            <a:r>
              <a:rPr lang="en-GB" dirty="0" err="1" smtClean="0"/>
              <a:t>ridders</a:t>
            </a:r>
            <a:r>
              <a:rPr lang="en-GB" dirty="0" smtClean="0"/>
              <a:t> like IDG use GPU acceleration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But what about deconvolution?</a:t>
            </a:r>
          </a:p>
          <a:p>
            <a:r>
              <a:rPr lang="en-GB" dirty="0"/>
              <a:t>Deconvolution may become the most time consuming </a:t>
            </a:r>
            <a:r>
              <a:rPr lang="en-GB" dirty="0" smtClean="0"/>
              <a:t>step</a:t>
            </a:r>
          </a:p>
          <a:p>
            <a:r>
              <a:rPr lang="en-GB" dirty="0" smtClean="0"/>
              <a:t>(</a:t>
            </a:r>
            <a:r>
              <a:rPr lang="en-GB" dirty="0"/>
              <a:t>Deconvolution is done only on one node</a:t>
            </a:r>
            <a:r>
              <a:rPr lang="en-GB" dirty="0" smtClean="0"/>
              <a:t>)</a:t>
            </a:r>
          </a:p>
          <a:p>
            <a:r>
              <a:rPr lang="en-GB" dirty="0" smtClean="0"/>
              <a:t>All other nodes idle during deconvolution</a:t>
            </a:r>
          </a:p>
          <a:p>
            <a:r>
              <a:rPr lang="en-GB" dirty="0"/>
              <a:t>We can use the idling nodes for </a:t>
            </a:r>
            <a:r>
              <a:rPr lang="en-GB" dirty="0" smtClean="0"/>
              <a:t>deconvolution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2263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problem of distributed deconvolution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(Image PSF)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6679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Distribution </a:t>
            </a:r>
            <a:r>
              <a:rPr lang="en-GB" dirty="0"/>
              <a:t>can exploit the data properties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How </a:t>
            </a:r>
            <a:r>
              <a:rPr lang="en-GB" dirty="0"/>
              <a:t>large is the </a:t>
            </a:r>
            <a:r>
              <a:rPr lang="en-GB" dirty="0" smtClean="0"/>
              <a:t>PSF</a:t>
            </a:r>
          </a:p>
          <a:p>
            <a:r>
              <a:rPr lang="en-GB" dirty="0" smtClean="0"/>
              <a:t>How </a:t>
            </a:r>
            <a:r>
              <a:rPr lang="en-GB" dirty="0"/>
              <a:t>large is the grid vs. the calibrated Visibilities</a:t>
            </a:r>
          </a:p>
          <a:p>
            <a:r>
              <a:rPr lang="en-GB" dirty="0"/>
              <a:t>How sparse is the model </a:t>
            </a:r>
            <a:r>
              <a:rPr lang="en-GB" dirty="0" smtClean="0"/>
              <a:t>image</a:t>
            </a:r>
          </a:p>
          <a:p>
            <a:r>
              <a:rPr lang="en-GB" dirty="0" smtClean="0"/>
              <a:t>…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Test on a real world </a:t>
            </a:r>
            <a:r>
              <a:rPr lang="en-GB" dirty="0" err="1" smtClean="0"/>
              <a:t>MeerKAT</a:t>
            </a:r>
            <a:r>
              <a:rPr lang="en-GB" dirty="0" smtClean="0"/>
              <a:t> observation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2123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Compressed Sensing based deconvolution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Deconvolution as a system of linear equations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A represents convolution</a:t>
            </a:r>
            <a:endParaRPr lang="en-GB" dirty="0"/>
          </a:p>
          <a:p>
            <a:r>
              <a:rPr lang="en-GB" dirty="0" smtClean="0"/>
              <a:t>P() represents the prior knowledge about our image</a:t>
            </a:r>
          </a:p>
          <a:p>
            <a:r>
              <a:rPr lang="en-GB" dirty="0" smtClean="0"/>
              <a:t>Optimization algorithm needed, Gradient Descent, ADMM…</a:t>
            </a:r>
          </a:p>
          <a:p>
            <a:endParaRPr lang="en-GB" dirty="0"/>
          </a:p>
          <a:p>
            <a:r>
              <a:rPr lang="en-GB" dirty="0" smtClean="0"/>
              <a:t>CLEAN can be seen as a Compressed Sensing based deconvolution</a:t>
            </a:r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427" y="2537022"/>
            <a:ext cx="4591421" cy="71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991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eyes see only a fraction of EM wavelengths…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  <p:sp>
        <p:nvSpPr>
          <p:cNvPr id="5" name="Right Arrow 7"/>
          <p:cNvSpPr/>
          <p:nvPr/>
        </p:nvSpPr>
        <p:spPr>
          <a:xfrm rot="10800000">
            <a:off x="1954785" y="3507283"/>
            <a:ext cx="1755422" cy="8382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ight Arrow 9"/>
          <p:cNvSpPr/>
          <p:nvPr/>
        </p:nvSpPr>
        <p:spPr>
          <a:xfrm>
            <a:off x="7297987" y="4174289"/>
            <a:ext cx="1755422" cy="83820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88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Compressed Sensing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Prior P() </a:t>
            </a:r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dirty="0" err="1" smtClean="0">
                <a:sym typeface="Wingdings" panose="05000000000000000000" pitchFamily="2" charset="2"/>
              </a:rPr>
              <a:t>ElasticNet</a:t>
            </a:r>
            <a:endParaRPr lang="en-GB" dirty="0" smtClean="0"/>
          </a:p>
          <a:p>
            <a:r>
              <a:rPr lang="en-GB" dirty="0" smtClean="0"/>
              <a:t>Optimization Algorithm </a:t>
            </a:r>
            <a:r>
              <a:rPr lang="en-GB" dirty="0" smtClean="0">
                <a:sym typeface="Wingdings" panose="05000000000000000000" pitchFamily="2" charset="2"/>
              </a:rPr>
              <a:t> Coordinate Descent</a:t>
            </a:r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427" y="2537024"/>
            <a:ext cx="4591421" cy="71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44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ElasticNet</a:t>
            </a:r>
            <a:r>
              <a:rPr lang="en-GB" dirty="0" smtClean="0"/>
              <a:t> Prior</a:t>
            </a:r>
            <a:endParaRPr lang="en-GB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Mixture between L1 and L2 Norm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Inhaltsplatzhalt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891" y="2523158"/>
            <a:ext cx="4588823" cy="81330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057" y="3477551"/>
            <a:ext cx="2993617" cy="299361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398" y="3477969"/>
            <a:ext cx="2993199" cy="299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971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Coordinate Descent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Minimizes one Pixel at a time</a:t>
            </a:r>
          </a:p>
          <a:p>
            <a:r>
              <a:rPr lang="en-GB" dirty="0" smtClean="0"/>
              <a:t>Effective for high-dimensional problems</a:t>
            </a:r>
          </a:p>
          <a:p>
            <a:r>
              <a:rPr lang="en-GB" dirty="0" smtClean="0"/>
              <a:t>More sophisticated variants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71365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Distributed Deconvolution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(4 image patches)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55881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 Distributed Deconvolution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Inhaltsplatzhalt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947" y="2519837"/>
            <a:ext cx="9372105" cy="251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2007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Preliminary Results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Implemented</a:t>
            </a:r>
            <a:r>
              <a:rPr lang="de-DE" dirty="0" smtClean="0"/>
              <a:t> in C# .</a:t>
            </a:r>
            <a:r>
              <a:rPr lang="de-DE" dirty="0" err="1" smtClean="0"/>
              <a:t>netcore</a:t>
            </a:r>
            <a:endParaRPr lang="en-GB" dirty="0" smtClean="0"/>
          </a:p>
          <a:p>
            <a:r>
              <a:rPr lang="en-GB" dirty="0" smtClean="0"/>
              <a:t>1 Node vs 4 Nodes</a:t>
            </a:r>
          </a:p>
          <a:p>
            <a:r>
              <a:rPr lang="de-DE" dirty="0" err="1" smtClean="0"/>
              <a:t>Speedup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factor</a:t>
            </a:r>
            <a:r>
              <a:rPr lang="de-DE" dirty="0" smtClean="0"/>
              <a:t> 3.2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30243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Preliminary Results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69" y="1875052"/>
            <a:ext cx="4361935" cy="4361935"/>
          </a:xfrm>
          <a:prstGeom prst="rect">
            <a:avLst/>
          </a:prstGeom>
        </p:spPr>
      </p:pic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109" y="1885649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6143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Limitations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Latency Limited</a:t>
            </a:r>
          </a:p>
          <a:p>
            <a:r>
              <a:rPr lang="en-GB" dirty="0" smtClean="0"/>
              <a:t>Proof of concept implementation (speedup factor is inaccurate)</a:t>
            </a:r>
          </a:p>
          <a:p>
            <a:r>
              <a:rPr lang="en-GB" dirty="0"/>
              <a:t>Data volume not (yet) </a:t>
            </a:r>
            <a:r>
              <a:rPr lang="en-GB" dirty="0" smtClean="0"/>
              <a:t>representative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6730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Opportunities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CD deconvolution with GPU acceleration </a:t>
            </a:r>
          </a:p>
          <a:p>
            <a:r>
              <a:rPr lang="de-DE" dirty="0" smtClean="0"/>
              <a:t>More </a:t>
            </a:r>
            <a:r>
              <a:rPr lang="de-DE" dirty="0" err="1" smtClean="0"/>
              <a:t>sophisticated</a:t>
            </a:r>
            <a:r>
              <a:rPr lang="de-DE" dirty="0" smtClean="0"/>
              <a:t> CD </a:t>
            </a:r>
            <a:r>
              <a:rPr lang="de-DE" dirty="0" err="1" smtClean="0"/>
              <a:t>algorithms</a:t>
            </a:r>
            <a:r>
              <a:rPr lang="de-DE" dirty="0" smtClean="0"/>
              <a:t>, but </a:t>
            </a:r>
            <a:r>
              <a:rPr lang="de-DE" dirty="0" err="1" smtClean="0"/>
              <a:t>viability</a:t>
            </a:r>
            <a:r>
              <a:rPr lang="de-DE" dirty="0" smtClean="0"/>
              <a:t> </a:t>
            </a:r>
            <a:r>
              <a:rPr lang="de-DE" dirty="0" err="1" smtClean="0"/>
              <a:t>depends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PSF</a:t>
            </a:r>
            <a:endParaRPr lang="en-GB" dirty="0"/>
          </a:p>
          <a:p>
            <a:endParaRPr lang="de-DE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31343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Steps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GPU </a:t>
            </a:r>
            <a:r>
              <a:rPr lang="de-DE" dirty="0" err="1" smtClean="0"/>
              <a:t>Acceleration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Coordinate</a:t>
            </a:r>
            <a:r>
              <a:rPr lang="de-DE" dirty="0" smtClean="0"/>
              <a:t> </a:t>
            </a:r>
            <a:r>
              <a:rPr lang="de-DE" dirty="0" err="1" smtClean="0"/>
              <a:t>Descent</a:t>
            </a:r>
            <a:endParaRPr lang="en-GB" dirty="0"/>
          </a:p>
          <a:p>
            <a:r>
              <a:rPr lang="de-DE" dirty="0" smtClean="0"/>
              <a:t>Test on </a:t>
            </a:r>
            <a:r>
              <a:rPr lang="de-DE" dirty="0" err="1" smtClean="0"/>
              <a:t>Azure</a:t>
            </a:r>
            <a:r>
              <a:rPr lang="de-DE" dirty="0" smtClean="0"/>
              <a:t> Cloud</a:t>
            </a:r>
          </a:p>
          <a:p>
            <a:r>
              <a:rPr lang="de-DE" dirty="0" smtClean="0"/>
              <a:t>MORE DATA</a:t>
            </a:r>
          </a:p>
        </p:txBody>
      </p:sp>
    </p:spTree>
    <p:extLst>
      <p:ext uri="{BB962C8B-B14F-4D97-AF65-F5344CB8AC3E}">
        <p14:creationId xmlns:p14="http://schemas.microsoft.com/office/powerpoint/2010/main" val="384872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Sun at wavelengths visible to our eyes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06579" y="1440903"/>
            <a:ext cx="5544623" cy="5539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33268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971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Sun at smaller wavelengths</a:t>
            </a:r>
            <a:endParaRPr lang="en-GB" dirty="0"/>
          </a:p>
        </p:txBody>
      </p:sp>
      <p:pic>
        <p:nvPicPr>
          <p:cNvPr id="4" name="Picture 2" descr="http://umbra.nascom.nasa.gov/images/latest_eit_304.gif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154" b="4992"/>
          <a:stretch/>
        </p:blipFill>
        <p:spPr bwMode="auto">
          <a:xfrm>
            <a:off x="2145982" y="1943015"/>
            <a:ext cx="4714561" cy="4236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9"/>
          <p:cNvSpPr/>
          <p:nvPr/>
        </p:nvSpPr>
        <p:spPr>
          <a:xfrm>
            <a:off x="390560" y="4001294"/>
            <a:ext cx="1755422" cy="83820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2" descr="http://umbra.nascom.nasa.gov/images/latest_sxt.gif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6790"/>
          <a:stretch/>
        </p:blipFill>
        <p:spPr bwMode="auto">
          <a:xfrm>
            <a:off x="7297684" y="1943015"/>
            <a:ext cx="466831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96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Sun at longer wavelengths</a:t>
            </a:r>
            <a:endParaRPr lang="en-GB" dirty="0"/>
          </a:p>
        </p:txBody>
      </p:sp>
      <p:sp>
        <p:nvSpPr>
          <p:cNvPr id="8" name="Right Arrow 7"/>
          <p:cNvSpPr/>
          <p:nvPr/>
        </p:nvSpPr>
        <p:spPr>
          <a:xfrm rot="10800000">
            <a:off x="9795147" y="4452575"/>
            <a:ext cx="1755422" cy="8382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2" descr="Sun in &#10;infrared light - loading live image - please be patient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04357" y="1865385"/>
            <a:ext cx="4382759" cy="4382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images.nrao.edu/images/the_radio_sun_med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7238" y="1865385"/>
            <a:ext cx="4419088" cy="4389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88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2" descr="http://umbra.nascom.nasa.gov/images/latest_eit_304.gif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154" b="4992"/>
          <a:stretch/>
        </p:blipFill>
        <p:spPr bwMode="auto">
          <a:xfrm>
            <a:off x="6607187" y="261895"/>
            <a:ext cx="2613639" cy="234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umbra.nascom.nasa.gov/images/latest_sxt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6790"/>
          <a:stretch/>
        </p:blipFill>
        <p:spPr bwMode="auto">
          <a:xfrm>
            <a:off x="9351708" y="261895"/>
            <a:ext cx="2519510" cy="234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55792" y="2499851"/>
            <a:ext cx="2319067" cy="231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 descr="Sun in &#10;infrared light - loading live image - please be patient.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66602" y="4221819"/>
            <a:ext cx="2344658" cy="234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images.nrao.edu/images/the_radio_sun_med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28" y="4218039"/>
            <a:ext cx="2364092" cy="234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ght Arrow 9"/>
          <p:cNvSpPr/>
          <p:nvPr/>
        </p:nvSpPr>
        <p:spPr>
          <a:xfrm>
            <a:off x="4645470" y="800667"/>
            <a:ext cx="1755422" cy="83820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Arrow 7"/>
          <p:cNvSpPr/>
          <p:nvPr/>
        </p:nvSpPr>
        <p:spPr>
          <a:xfrm rot="10800000">
            <a:off x="5218289" y="5114419"/>
            <a:ext cx="1755422" cy="8382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330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Longer wavelengths require larger dishes to focus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968" y="1844161"/>
            <a:ext cx="7711231" cy="4351338"/>
          </a:xfrm>
        </p:spPr>
      </p:pic>
    </p:spTree>
    <p:extLst>
      <p:ext uri="{BB962C8B-B14F-4D97-AF65-F5344CB8AC3E}">
        <p14:creationId xmlns:p14="http://schemas.microsoft.com/office/powerpoint/2010/main" val="3502511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Square </a:t>
            </a:r>
            <a:r>
              <a:rPr lang="en-GB" dirty="0" err="1" smtClean="0"/>
              <a:t>Kilometer</a:t>
            </a:r>
            <a:r>
              <a:rPr lang="en-GB" dirty="0" smtClean="0"/>
              <a:t> Array (SKA)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2" descr="https://www.skatelescope.org/wp-content/uploads/2015/07/SKA1_night_highres.screen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468395" y="2112869"/>
            <a:ext cx="9144000" cy="4325001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2044514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Radio Interferometry System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862" y="2170362"/>
            <a:ext cx="6774494" cy="2780715"/>
          </a:xfrm>
        </p:spPr>
      </p:pic>
    </p:spTree>
    <p:extLst>
      <p:ext uri="{BB962C8B-B14F-4D97-AF65-F5344CB8AC3E}">
        <p14:creationId xmlns:p14="http://schemas.microsoft.com/office/powerpoint/2010/main" val="1665212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</Words>
  <Application>Microsoft Office PowerPoint</Application>
  <PresentationFormat>Breitbild</PresentationFormat>
  <Paragraphs>79</Paragraphs>
  <Slides>30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Wingdings</vt:lpstr>
      <vt:lpstr>Office</vt:lpstr>
      <vt:lpstr>Towards distributed Image Reconstruction for Radio Interferometers</vt:lpstr>
      <vt:lpstr>Our eyes see only a fraction of EM wavelengths…</vt:lpstr>
      <vt:lpstr>Our Sun at wavelengths visible to our eyes</vt:lpstr>
      <vt:lpstr>Our Sun at smaller wavelengths</vt:lpstr>
      <vt:lpstr>Our Sun at longer wavelengths</vt:lpstr>
      <vt:lpstr>PowerPoint-Präsentation</vt:lpstr>
      <vt:lpstr>Longer wavelengths require larger dishes to focus</vt:lpstr>
      <vt:lpstr>Square Kilometer Array (SKA)</vt:lpstr>
      <vt:lpstr>Radio Interferometry System</vt:lpstr>
      <vt:lpstr>Image Reconstruction</vt:lpstr>
      <vt:lpstr>PowerPoint-Präsentation</vt:lpstr>
      <vt:lpstr>PowerPoint-Präsentation</vt:lpstr>
      <vt:lpstr>Major / Minor Cycle</vt:lpstr>
      <vt:lpstr>Major / Minor Cycle</vt:lpstr>
      <vt:lpstr>Distribute Gridding!</vt:lpstr>
      <vt:lpstr>Distribute Gridding!</vt:lpstr>
      <vt:lpstr>The problem of distributed deconvolution</vt:lpstr>
      <vt:lpstr>Distribution can exploit the data properties </vt:lpstr>
      <vt:lpstr>Compressed Sensing based deconvolution</vt:lpstr>
      <vt:lpstr>Compressed Sensing</vt:lpstr>
      <vt:lpstr>ElasticNet Prior</vt:lpstr>
      <vt:lpstr>Coordinate Descent</vt:lpstr>
      <vt:lpstr>Simple Distributed Deconvolution</vt:lpstr>
      <vt:lpstr>Simple Distributed Deconvolution</vt:lpstr>
      <vt:lpstr>Preliminary Results</vt:lpstr>
      <vt:lpstr>Preliminary Results</vt:lpstr>
      <vt:lpstr>Limitations</vt:lpstr>
      <vt:lpstr>Opportunities</vt:lpstr>
      <vt:lpstr>Next Steps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Distributed Image Reconstruction</dc:title>
  <dc:creator>Jonas Schwammberger</dc:creator>
  <cp:lastModifiedBy>Jonas Schwammberger</cp:lastModifiedBy>
  <cp:revision>67</cp:revision>
  <dcterms:created xsi:type="dcterms:W3CDTF">2019-06-03T08:31:53Z</dcterms:created>
  <dcterms:modified xsi:type="dcterms:W3CDTF">2019-06-11T12:11:17Z</dcterms:modified>
</cp:coreProperties>
</file>