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6" r:id="rId10"/>
    <p:sldId id="272" r:id="rId11"/>
    <p:sldId id="263" r:id="rId12"/>
    <p:sldId id="267" r:id="rId13"/>
    <p:sldId id="273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8475CF7-D8DE-4234-A684-CEF7DF9280EB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66"/>
            <p14:sldId id="272"/>
            <p14:sldId id="263"/>
            <p14:sldId id="267"/>
            <p14:sldId id="273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Tabelle1!$B$2:$B$5</c:f>
              <c:strCache>
                <c:ptCount val="4"/>
                <c:pt idx="0">
                  <c:v>eVLA</c:v>
                </c:pt>
                <c:pt idx="1">
                  <c:v>ASKAP</c:v>
                </c:pt>
                <c:pt idx="2">
                  <c:v>MeerKAT</c:v>
                </c:pt>
                <c:pt idx="3">
                  <c:v>MWA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200</c:v>
                </c:pt>
                <c:pt idx="1">
                  <c:v>4000</c:v>
                </c:pt>
                <c:pt idx="2">
                  <c:v>4200</c:v>
                </c:pt>
                <c:pt idx="3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3-4BD3-A290-E31B5FEF3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674224"/>
        <c:axId val="439674880"/>
      </c:barChart>
      <c:catAx>
        <c:axId val="43967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880"/>
        <c:crosses val="autoZero"/>
        <c:auto val="1"/>
        <c:lblAlgn val="ctr"/>
        <c:lblOffset val="100"/>
        <c:noMultiLvlLbl val="0"/>
      </c:catAx>
      <c:valAx>
        <c:axId val="439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GB / hr</a:t>
                </a:r>
              </a:p>
            </c:rich>
          </c:tx>
          <c:layout/>
          <c:overlay val="0"/>
          <c:spPr>
            <a:noFill/>
            <a:ln w="285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Tabelle1!$B$42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</c:v>
                </c:pt>
              </c:strCache>
            </c:strRef>
          </c:cat>
          <c:val>
            <c:numRef>
              <c:f>Tabelle1!$C$42</c:f>
              <c:numCache>
                <c:formatCode>General</c:formatCode>
                <c:ptCount val="1"/>
                <c:pt idx="0">
                  <c:v>52.68333333333333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6-41DC-8C90-FC2FFE1AEBDA}"/>
            </c:ext>
          </c:extLst>
        </c:ser>
        <c:ser>
          <c:idx val="1"/>
          <c:order val="1"/>
          <c:tx>
            <c:strRef>
              <c:f>Tabelle1!$B$43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</c:v>
                </c:pt>
              </c:strCache>
            </c:strRef>
          </c:cat>
          <c:val>
            <c:numRef>
              <c:f>Tabelle1!$C$43</c:f>
              <c:numCache>
                <c:formatCode>General</c:formatCode>
                <c:ptCount val="1"/>
                <c:pt idx="0">
                  <c:v>16.566666666666666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6-41DC-8C90-FC2FFE1AE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800336"/>
        <c:axId val="347799024"/>
      </c:barChart>
      <c:catAx>
        <c:axId val="3478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9024"/>
        <c:crosses val="autoZero"/>
        <c:auto val="1"/>
        <c:lblAlgn val="ctr"/>
        <c:lblOffset val="100"/>
        <c:noMultiLvlLbl val="0"/>
      </c:catAx>
      <c:valAx>
        <c:axId val="3477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Tabelle1!$B$31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</c:v>
                </c:pt>
                <c:pt idx="1">
                  <c:v>CD Deconvolution</c:v>
                </c:pt>
              </c:strCache>
            </c:strRef>
          </c:cat>
          <c:val>
            <c:numRef>
              <c:f>Tabelle1!$C$31:$D$31</c:f>
              <c:numCache>
                <c:formatCode>General</c:formatCode>
                <c:ptCount val="2"/>
                <c:pt idx="0">
                  <c:v>52.68333333333333</c:v>
                </c:pt>
                <c:pt idx="1">
                  <c:v>37.883333333333333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0-4E4F-9922-14A533F91855}"/>
            </c:ext>
          </c:extLst>
        </c:ser>
        <c:ser>
          <c:idx val="1"/>
          <c:order val="1"/>
          <c:tx>
            <c:strRef>
              <c:f>Tabelle1!$B$32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</c:v>
                </c:pt>
                <c:pt idx="1">
                  <c:v>CD Deconvolution</c:v>
                </c:pt>
              </c:strCache>
            </c:strRef>
          </c:cat>
          <c:val>
            <c:numRef>
              <c:f>Tabelle1!$C$32:$D$32</c:f>
              <c:numCache>
                <c:formatCode>General</c:formatCode>
                <c:ptCount val="2"/>
                <c:pt idx="0">
                  <c:v>16.566666666666666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0-4E4F-9922-14A533F91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499424"/>
        <c:axId val="471503688"/>
      </c:barChart>
      <c:catAx>
        <c:axId val="4714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03688"/>
        <c:crosses val="autoZero"/>
        <c:auto val="1"/>
        <c:lblAlgn val="ctr"/>
        <c:lblOffset val="100"/>
        <c:noMultiLvlLbl val="0"/>
      </c:catAx>
      <c:valAx>
        <c:axId val="4715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39A-C583-499D-A70F-E9EF0D5B777A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</a:t>
            </a:r>
            <a:br>
              <a:rPr lang="en-GB" dirty="0" smtClean="0"/>
            </a:br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Master student @ Institute for Data Science, FHNW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Coordinate Descent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deconvolution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Distributed CD:</a:t>
            </a:r>
          </a:p>
          <a:p>
            <a:r>
              <a:rPr lang="en-GB" dirty="0">
                <a:solidFill>
                  <a:schemeClr val="bg1"/>
                </a:solidFill>
              </a:rPr>
              <a:t>Search best local pixel</a:t>
            </a:r>
          </a:p>
          <a:p>
            <a:r>
              <a:rPr lang="en-GB" dirty="0">
                <a:solidFill>
                  <a:schemeClr val="bg1"/>
                </a:solidFill>
              </a:rPr>
              <a:t>Decide on the </a:t>
            </a:r>
            <a:r>
              <a:rPr lang="en-GB" dirty="0" smtClean="0">
                <a:solidFill>
                  <a:schemeClr val="bg1"/>
                </a:solidFill>
              </a:rPr>
              <a:t>best global </a:t>
            </a:r>
            <a:r>
              <a:rPr lang="en-GB" dirty="0">
                <a:solidFill>
                  <a:schemeClr val="bg1"/>
                </a:solidFill>
              </a:rPr>
              <a:t>pixel 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MPI_ReduceAll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All nodes update </a:t>
            </a:r>
            <a:r>
              <a:rPr lang="en-GB" dirty="0">
                <a:solidFill>
                  <a:schemeClr val="bg1"/>
                </a:solidFill>
              </a:rPr>
              <a:t>local residuals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6096000" y="1458957"/>
            <a:ext cx="5877424" cy="53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6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98415"/>
              </p:ext>
            </p:extLst>
          </p:nvPr>
        </p:nvGraphicFramePr>
        <p:xfrm>
          <a:off x="1513186" y="1416264"/>
          <a:ext cx="8501965" cy="491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06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+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gridding: More effective with more input data</a:t>
            </a:r>
          </a:p>
          <a:p>
            <a:r>
              <a:rPr lang="en-GB" dirty="0"/>
              <a:t>Distributed deconvolution: Communication is difficult </a:t>
            </a:r>
          </a:p>
          <a:p>
            <a:pPr lvl="1"/>
            <a:r>
              <a:rPr lang="en-GB" dirty="0"/>
              <a:t>But we have many unexplored CD variants:</a:t>
            </a:r>
          </a:p>
          <a:p>
            <a:pPr lvl="2"/>
            <a:r>
              <a:rPr lang="en-GB" dirty="0"/>
              <a:t>Shotgun</a:t>
            </a:r>
          </a:p>
          <a:p>
            <a:pPr lvl="2"/>
            <a:r>
              <a:rPr lang="en-GB" dirty="0"/>
              <a:t>PCDM</a:t>
            </a:r>
          </a:p>
          <a:p>
            <a:pPr lvl="2"/>
            <a:r>
              <a:rPr lang="en-GB" dirty="0"/>
              <a:t>Hydra</a:t>
            </a:r>
          </a:p>
          <a:p>
            <a:pPr lvl="2"/>
            <a:r>
              <a:rPr lang="en-GB" dirty="0" smtClean="0"/>
              <a:t>…</a:t>
            </a:r>
            <a:endParaRPr lang="en-GB" dirty="0" smtClean="0"/>
          </a:p>
          <a:p>
            <a:r>
              <a:rPr lang="en-GB" dirty="0"/>
              <a:t>IDG and CD </a:t>
            </a:r>
            <a:r>
              <a:rPr lang="en-GB" dirty="0" smtClean="0"/>
              <a:t>benefit </a:t>
            </a:r>
            <a:r>
              <a:rPr lang="en-GB" dirty="0"/>
              <a:t>from GPU acceleration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55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0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0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CLEAN with </a:t>
            </a:r>
            <a:r>
              <a:rPr lang="en-GB" dirty="0" err="1" smtClean="0"/>
              <a:t>CD+ElasticNet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Noise Regularization:</a:t>
            </a:r>
          </a:p>
          <a:p>
            <a:pPr marL="0" indent="0">
              <a:buNone/>
            </a:pPr>
            <a:r>
              <a:rPr lang="en-GB" dirty="0" err="1" smtClean="0"/>
              <a:t>ElasticNet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87" y="3850414"/>
            <a:ext cx="2993617" cy="29936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65" y="3850414"/>
            <a:ext cx="2993199" cy="29931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15371" y="3481082"/>
            <a:ext cx="10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L1 Norm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10013823" y="3481082"/>
            <a:ext cx="9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L2 Norm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7980467" y="4488031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+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64213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Comparison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t="7514" r="37960" b="40839"/>
          <a:stretch/>
        </p:blipFill>
        <p:spPr>
          <a:xfrm>
            <a:off x="1311038" y="2075202"/>
            <a:ext cx="3743422" cy="3440704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8669" r="41896" b="43804"/>
          <a:stretch/>
        </p:blipFill>
        <p:spPr>
          <a:xfrm>
            <a:off x="6685572" y="2133956"/>
            <a:ext cx="3452291" cy="33819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783889" y="1993872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42571" y="1823068"/>
            <a:ext cx="273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Distributed CD + </a:t>
            </a:r>
            <a:r>
              <a:rPr lang="en-GB" dirty="0" err="1" smtClean="0">
                <a:solidFill>
                  <a:schemeClr val="bg1"/>
                </a:solidFill>
              </a:rPr>
              <a:t>ElasticNET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 problem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" y="1491916"/>
            <a:ext cx="3540292" cy="3510542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2" y="5002458"/>
            <a:ext cx="12057982" cy="185554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129" b="8461"/>
          <a:stretch/>
        </p:blipFill>
        <p:spPr>
          <a:xfrm>
            <a:off x="8502162" y="1417770"/>
            <a:ext cx="3689838" cy="35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2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distribution?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320917"/>
              </p:ext>
            </p:extLst>
          </p:nvPr>
        </p:nvGraphicFramePr>
        <p:xfrm>
          <a:off x="1759743" y="1825625"/>
          <a:ext cx="8008511" cy="460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24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and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Implementation: .</a:t>
            </a:r>
            <a:r>
              <a:rPr lang="en-GB" dirty="0" err="1" smtClean="0"/>
              <a:t>netcore</a:t>
            </a:r>
            <a:r>
              <a:rPr lang="en-GB" dirty="0" smtClean="0"/>
              <a:t> (C#) </a:t>
            </a:r>
          </a:p>
          <a:p>
            <a:r>
              <a:rPr lang="en-GB" dirty="0" smtClean="0"/>
              <a:t>MPI for node-communication</a:t>
            </a:r>
          </a:p>
          <a:p>
            <a:r>
              <a:rPr lang="en-GB" dirty="0" smtClean="0"/>
              <a:t>Tested speedup on 1GB real-world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Preliminary results and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8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Domain Gridding (IDG)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52" y="1364315"/>
            <a:ext cx="9067896" cy="5289607"/>
          </a:xfrm>
        </p:spPr>
      </p:pic>
    </p:spTree>
    <p:extLst>
      <p:ext uri="{BB962C8B-B14F-4D97-AF65-F5344CB8AC3E}">
        <p14:creationId xmlns:p14="http://schemas.microsoft.com/office/powerpoint/2010/main" val="418218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409130" y="5011771"/>
            <a:ext cx="193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MPI_Reduce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922441" y="5692185"/>
            <a:ext cx="16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~</a:t>
            </a:r>
            <a:r>
              <a:rPr lang="en-GB" sz="2400" dirty="0" smtClean="0"/>
              <a:t>1000</a:t>
            </a:r>
            <a:r>
              <a:rPr lang="en-GB" sz="2000" dirty="0" smtClean="0"/>
              <a:t> </a:t>
            </a:r>
            <a:r>
              <a:rPr lang="en-GB" sz="2400" dirty="0" smtClean="0"/>
              <a:t>MB</a:t>
            </a:r>
            <a:endParaRPr lang="en-GB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409131" y="5692185"/>
            <a:ext cx="226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Grid 1024 *1024</a:t>
            </a:r>
          </a:p>
          <a:p>
            <a:r>
              <a:rPr lang="en-GB" sz="2400" dirty="0" smtClean="0"/>
              <a:t>~8 MB</a:t>
            </a:r>
            <a:endParaRPr lang="en-GB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" r="32569"/>
          <a:stretch/>
        </p:blipFill>
        <p:spPr>
          <a:xfrm>
            <a:off x="2523392" y="1577546"/>
            <a:ext cx="8019102" cy="33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46028"/>
              </p:ext>
            </p:extLst>
          </p:nvPr>
        </p:nvGraphicFramePr>
        <p:xfrm>
          <a:off x="1784968" y="1690688"/>
          <a:ext cx="8273432" cy="476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3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deconvolution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218577" y="1721344"/>
            <a:ext cx="5877424" cy="5399043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-1803" b="8353"/>
          <a:stretch/>
        </p:blipFill>
        <p:spPr>
          <a:xfrm>
            <a:off x="6422064" y="1414509"/>
            <a:ext cx="5457151" cy="52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Search the best pixel to </a:t>
            </a:r>
            <a:r>
              <a:rPr lang="en-GB" dirty="0" err="1" smtClean="0"/>
              <a:t>deconvolve</a:t>
            </a:r>
            <a:endParaRPr lang="en-GB" dirty="0" smtClean="0"/>
          </a:p>
          <a:p>
            <a:r>
              <a:rPr lang="en-GB" dirty="0" smtClean="0"/>
              <a:t>Calculate the optimum for the pixel(reduces to parabola fitting –b/2a)</a:t>
            </a:r>
          </a:p>
          <a:p>
            <a:r>
              <a:rPr lang="en-GB" dirty="0" smtClean="0"/>
              <a:t>Repeat until </a:t>
            </a:r>
            <a:r>
              <a:rPr lang="en-GB" dirty="0" smtClean="0"/>
              <a:t>converged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Towards distributed  image reconstruction</vt:lpstr>
      <vt:lpstr>Image reconstruction problem</vt:lpstr>
      <vt:lpstr>Why do we need distribution?</vt:lpstr>
      <vt:lpstr>Distributed Gridding and Deconvolution</vt:lpstr>
      <vt:lpstr>Image Domain Gridding (IDG)</vt:lpstr>
      <vt:lpstr>Distributed gridding</vt:lpstr>
      <vt:lpstr>Distributed gridding</vt:lpstr>
      <vt:lpstr>Distributed deconvolution</vt:lpstr>
      <vt:lpstr>Coordinate Descent deconvolution</vt:lpstr>
      <vt:lpstr>Distributed Coordinate Descent deconvolution</vt:lpstr>
      <vt:lpstr>Distributed Coordinate Descent</vt:lpstr>
      <vt:lpstr>Distributed gridding + deconvolution</vt:lpstr>
      <vt:lpstr>PowerPoint-Präsentation</vt:lpstr>
      <vt:lpstr>PowerPoint-Präsentation</vt:lpstr>
      <vt:lpstr>Comparison CLEAN with CD+ElasticNet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 image reconstruction</dc:title>
  <dc:creator>Jonas Schwammberger</dc:creator>
  <cp:lastModifiedBy>Jonas Schwammberger</cp:lastModifiedBy>
  <cp:revision>53</cp:revision>
  <dcterms:created xsi:type="dcterms:W3CDTF">2019-06-15T07:25:27Z</dcterms:created>
  <dcterms:modified xsi:type="dcterms:W3CDTF">2019-06-17T08:26:31Z</dcterms:modified>
</cp:coreProperties>
</file>