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7" r:id="rId3"/>
    <p:sldId id="309" r:id="rId4"/>
    <p:sldId id="306" r:id="rId5"/>
    <p:sldId id="308" r:id="rId6"/>
    <p:sldId id="270" r:id="rId7"/>
    <p:sldId id="273" r:id="rId8"/>
    <p:sldId id="284" r:id="rId9"/>
    <p:sldId id="280" r:id="rId10"/>
    <p:sldId id="295" r:id="rId11"/>
    <p:sldId id="275" r:id="rId12"/>
    <p:sldId id="279" r:id="rId13"/>
    <p:sldId id="278" r:id="rId14"/>
    <p:sldId id="310" r:id="rId15"/>
    <p:sldId id="289" r:id="rId16"/>
    <p:sldId id="285" r:id="rId17"/>
    <p:sldId id="292" r:id="rId18"/>
    <p:sldId id="287" r:id="rId19"/>
    <p:sldId id="291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sher, Major Cycle" id="{2D4D444E-B0B4-4900-AF19-E41610FF43CD}">
          <p14:sldIdLst>
            <p14:sldId id="304"/>
            <p14:sldId id="307"/>
            <p14:sldId id="309"/>
            <p14:sldId id="306"/>
            <p14:sldId id="308"/>
            <p14:sldId id="270"/>
            <p14:sldId id="273"/>
          </p14:sldIdLst>
        </p14:section>
        <p14:section name="Distributed" id="{EDA3CE2A-D4CA-4E4E-80F3-465B2FA15004}">
          <p14:sldIdLst>
            <p14:sldId id="284"/>
            <p14:sldId id="280"/>
            <p14:sldId id="295"/>
            <p14:sldId id="275"/>
            <p14:sldId id="279"/>
            <p14:sldId id="278"/>
            <p14:sldId id="310"/>
            <p14:sldId id="289"/>
            <p14:sldId id="285"/>
            <p14:sldId id="292"/>
            <p14:sldId id="287"/>
          </p14:sldIdLst>
        </p14:section>
        <p14:section name="Abschnitt ohne Titel" id="{F46FDF14-37A6-417B-8F2D-AFE33FA9640D}">
          <p14:sldIdLst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7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7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7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A626-8AAF-4A70-B83C-143F15D5AD18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Towards distributed Image Reconstruction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44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based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 represents the convolution</a:t>
            </a:r>
            <a:endParaRPr lang="en-GB" dirty="0"/>
          </a:p>
          <a:p>
            <a:r>
              <a:rPr lang="en-GB" dirty="0" smtClean="0"/>
              <a:t>P() represents the prior knowledge about our image</a:t>
            </a:r>
          </a:p>
          <a:p>
            <a:r>
              <a:rPr lang="en-GB" dirty="0" smtClean="0"/>
              <a:t>Optimization algorithm needed, Gradient Descent, ADMM…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CLEAN can be seen as a Compressed Sensing based deconvolution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27" y="2537022"/>
            <a:ext cx="4591421" cy="7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</a:t>
            </a:r>
            <a:r>
              <a:rPr lang="en-GB" dirty="0"/>
              <a:t>Sensing based deconvolution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Prior P()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ElasticNet</a:t>
            </a:r>
            <a:endParaRPr lang="en-GB" dirty="0" smtClean="0"/>
          </a:p>
          <a:p>
            <a:r>
              <a:rPr lang="en-GB" dirty="0" smtClean="0"/>
              <a:t>Optimization Algorithm </a:t>
            </a:r>
            <a:r>
              <a:rPr lang="en-GB" dirty="0" smtClean="0">
                <a:sym typeface="Wingdings" panose="05000000000000000000" pitchFamily="2" charset="2"/>
              </a:rPr>
              <a:t> Coordinate Descent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27" y="2537024"/>
            <a:ext cx="4591421" cy="7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ElasticNet</a:t>
            </a:r>
            <a:r>
              <a:rPr lang="en-GB" dirty="0" smtClean="0"/>
              <a:t> Prior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Mixture between L1 and L2 Norm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91" y="2523158"/>
            <a:ext cx="4588823" cy="81330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57" y="3477551"/>
            <a:ext cx="2993617" cy="29936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98" y="3477969"/>
            <a:ext cx="2993199" cy="29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 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Algorithm:</a:t>
            </a:r>
          </a:p>
          <a:p>
            <a:r>
              <a:rPr lang="en-GB" dirty="0" smtClean="0"/>
              <a:t>Minimizes one pixel at a time</a:t>
            </a:r>
          </a:p>
          <a:p>
            <a:r>
              <a:rPr lang="en-GB" dirty="0" smtClean="0"/>
              <a:t>Iterate over pixels (with some strategy) until convergence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Effective for high-dimensional problems</a:t>
            </a:r>
          </a:p>
          <a:p>
            <a:r>
              <a:rPr lang="en-GB" dirty="0" smtClean="0"/>
              <a:t>Parallel/Distributed/GPU variants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48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istributed </a:t>
            </a:r>
            <a:r>
              <a:rPr lang="en-GB" dirty="0" smtClean="0"/>
              <a:t>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5" y="2198606"/>
            <a:ext cx="11434221" cy="30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in C# .</a:t>
            </a:r>
            <a:r>
              <a:rPr lang="de-DE" dirty="0" err="1" smtClean="0"/>
              <a:t>netcore</a:t>
            </a:r>
            <a:endParaRPr lang="en-GB" dirty="0" smtClean="0"/>
          </a:p>
          <a:p>
            <a:r>
              <a:rPr lang="en-GB" dirty="0" smtClean="0"/>
              <a:t>1 Node vs 4 Nodes</a:t>
            </a:r>
          </a:p>
          <a:p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factor</a:t>
            </a:r>
            <a:r>
              <a:rPr lang="de-DE" dirty="0" smtClean="0"/>
              <a:t> 3.2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0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9" t="7514" r="37960" b="40839"/>
          <a:stretch/>
        </p:blipFill>
        <p:spPr>
          <a:xfrm>
            <a:off x="706581" y="2105201"/>
            <a:ext cx="4705003" cy="4324525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9" t="8669" r="41896" b="43804"/>
          <a:stretch/>
        </p:blipFill>
        <p:spPr>
          <a:xfrm>
            <a:off x="6816590" y="2120668"/>
            <a:ext cx="4339089" cy="4250679"/>
          </a:xfrm>
        </p:spPr>
      </p:pic>
    </p:spTree>
    <p:extLst>
      <p:ext uri="{BB962C8B-B14F-4D97-AF65-F5344CB8AC3E}">
        <p14:creationId xmlns:p14="http://schemas.microsoft.com/office/powerpoint/2010/main" val="361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Proof of concept implementation</a:t>
            </a:r>
          </a:p>
          <a:p>
            <a:r>
              <a:rPr lang="en-GB" dirty="0"/>
              <a:t>Data volume not (yet) </a:t>
            </a:r>
            <a:r>
              <a:rPr lang="en-GB" dirty="0" smtClean="0"/>
              <a:t>representative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Minor Cycle is latency limited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GPU </a:t>
            </a:r>
            <a:r>
              <a:rPr lang="de-DE" dirty="0" err="1" smtClean="0"/>
              <a:t>Acceleration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Descent</a:t>
            </a:r>
            <a:endParaRPr lang="en-GB" dirty="0"/>
          </a:p>
          <a:p>
            <a:r>
              <a:rPr lang="de-DE" dirty="0" smtClean="0"/>
              <a:t>Test on </a:t>
            </a:r>
            <a:r>
              <a:rPr lang="de-DE" dirty="0" err="1" smtClean="0"/>
              <a:t>Azure</a:t>
            </a:r>
            <a:r>
              <a:rPr lang="de-DE" dirty="0" smtClean="0"/>
              <a:t> Cloud</a:t>
            </a:r>
          </a:p>
          <a:p>
            <a:r>
              <a:rPr lang="de-DE" dirty="0" smtClean="0"/>
              <a:t>MORE DATA</a:t>
            </a:r>
          </a:p>
        </p:txBody>
      </p:sp>
    </p:spTree>
    <p:extLst>
      <p:ext uri="{BB962C8B-B14F-4D97-AF65-F5344CB8AC3E}">
        <p14:creationId xmlns:p14="http://schemas.microsoft.com/office/powerpoint/2010/main" val="38487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am I?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Jonas </a:t>
            </a:r>
            <a:r>
              <a:rPr lang="en-GB" dirty="0" err="1" smtClean="0"/>
              <a:t>Schwammberger</a:t>
            </a:r>
            <a:endParaRPr lang="en-GB" dirty="0" smtClean="0"/>
          </a:p>
          <a:p>
            <a:r>
              <a:rPr lang="en-GB" dirty="0" smtClean="0"/>
              <a:t>Institute 4 Data Science @ FHNW</a:t>
            </a:r>
          </a:p>
          <a:p>
            <a:r>
              <a:rPr lang="en-GB" dirty="0" smtClean="0"/>
              <a:t>Masters degree in CS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you have a question, just shout</a:t>
            </a:r>
          </a:p>
        </p:txBody>
      </p:sp>
    </p:spTree>
    <p:extLst>
      <p:ext uri="{BB962C8B-B14F-4D97-AF65-F5344CB8AC3E}">
        <p14:creationId xmlns:p14="http://schemas.microsoft.com/office/powerpoint/2010/main" val="87911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9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am I talking about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Distributing the Major Cycle (Gridding and Minor Cycle)</a:t>
            </a:r>
          </a:p>
          <a:p>
            <a:r>
              <a:rPr lang="en-GB" dirty="0" smtClean="0"/>
              <a:t>Proof-of-concept </a:t>
            </a:r>
            <a:r>
              <a:rPr lang="en-GB" dirty="0" err="1" smtClean="0"/>
              <a:t>implememtations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982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Major/Minor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6" y="2392437"/>
            <a:ext cx="10467860" cy="28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/ 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7" y="2389397"/>
            <a:ext cx="11230254" cy="180572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8200" y="425105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1000+ GB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4390405" y="4112559"/>
            <a:ext cx="170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~ 4 GB</a:t>
            </a:r>
          </a:p>
          <a:p>
            <a:pPr algn="ctr"/>
            <a:r>
              <a:rPr lang="en-GB" dirty="0" smtClean="0"/>
              <a:t>32k * 32k image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9349159" y="4114504"/>
            <a:ext cx="16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&lt; 1%</a:t>
            </a:r>
          </a:p>
          <a:p>
            <a:pPr algn="ctr"/>
            <a:r>
              <a:rPr lang="en-GB" dirty="0" smtClean="0"/>
              <a:t>Non-Zero Pixels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 Gridding!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5" y="1825624"/>
            <a:ext cx="10621539" cy="32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what about </a:t>
            </a:r>
            <a:r>
              <a:rPr lang="en-GB" dirty="0" smtClean="0"/>
              <a:t>the Minor Cycle?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Deconvolution </a:t>
            </a:r>
            <a:r>
              <a:rPr lang="en-GB" dirty="0"/>
              <a:t>may become the most time consuming </a:t>
            </a:r>
            <a:r>
              <a:rPr lang="en-GB" dirty="0" smtClean="0"/>
              <a:t>step</a:t>
            </a:r>
          </a:p>
          <a:p>
            <a:r>
              <a:rPr lang="en-GB" dirty="0" smtClean="0"/>
              <a:t>Deconvolution </a:t>
            </a:r>
            <a:r>
              <a:rPr lang="en-GB" dirty="0"/>
              <a:t>is done only on one </a:t>
            </a:r>
            <a:r>
              <a:rPr lang="en-GB" dirty="0" smtClean="0"/>
              <a:t>node</a:t>
            </a:r>
            <a:endParaRPr lang="en-GB" dirty="0"/>
          </a:p>
          <a:p>
            <a:r>
              <a:rPr lang="en-GB" dirty="0" smtClean="0"/>
              <a:t> All other nodes idle during deconvolution</a:t>
            </a:r>
          </a:p>
          <a:p>
            <a:r>
              <a:rPr lang="en-GB" dirty="0"/>
              <a:t>We can use the idling nodes for </a:t>
            </a:r>
            <a:r>
              <a:rPr lang="en-GB" dirty="0" smtClean="0"/>
              <a:t>deconvolution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Minor Cycle distribution </a:t>
            </a:r>
            <a:br>
              <a:rPr lang="en-GB" dirty="0" smtClean="0"/>
            </a:br>
            <a:r>
              <a:rPr lang="en-GB" dirty="0" smtClean="0"/>
              <a:t>can</a:t>
            </a:r>
            <a:r>
              <a:rPr lang="en-GB" dirty="0" smtClean="0"/>
              <a:t> </a:t>
            </a:r>
            <a:r>
              <a:rPr lang="en-GB" dirty="0"/>
              <a:t>exploit the data properties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</a:t>
            </a:r>
            <a:r>
              <a:rPr lang="en-GB" dirty="0"/>
              <a:t>large is the </a:t>
            </a:r>
            <a:r>
              <a:rPr lang="en-GB" dirty="0" smtClean="0"/>
              <a:t>PSF</a:t>
            </a:r>
          </a:p>
          <a:p>
            <a:r>
              <a:rPr lang="en-GB" dirty="0" smtClean="0"/>
              <a:t>How </a:t>
            </a:r>
            <a:r>
              <a:rPr lang="en-GB" dirty="0"/>
              <a:t>large is the grid vs. the calibrated Visibilities</a:t>
            </a:r>
          </a:p>
          <a:p>
            <a:r>
              <a:rPr lang="en-GB" dirty="0"/>
              <a:t>How sparse is the model </a:t>
            </a:r>
            <a:r>
              <a:rPr lang="en-GB" dirty="0" smtClean="0"/>
              <a:t>image</a:t>
            </a:r>
          </a:p>
          <a:p>
            <a:r>
              <a:rPr lang="en-GB" dirty="0" smtClean="0"/>
              <a:t>…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Test on a real world </a:t>
            </a:r>
            <a:r>
              <a:rPr lang="en-GB" dirty="0" err="1" smtClean="0"/>
              <a:t>MeerKAT</a:t>
            </a:r>
            <a:r>
              <a:rPr lang="en-GB" dirty="0" smtClean="0"/>
              <a:t> observation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1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of distributed deconvolution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1550988"/>
            <a:ext cx="4965700" cy="4965700"/>
          </a:xfrm>
        </p:spPr>
      </p:pic>
    </p:spTree>
    <p:extLst>
      <p:ext uri="{BB962C8B-B14F-4D97-AF65-F5344CB8AC3E}">
        <p14:creationId xmlns:p14="http://schemas.microsoft.com/office/powerpoint/2010/main" val="264667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Breitbild</PresentationFormat>
  <Paragraphs>73</Paragraphs>
  <Slides>20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Towards distributed Image Reconstruction</vt:lpstr>
      <vt:lpstr>Who am I?</vt:lpstr>
      <vt:lpstr>What am I talking about</vt:lpstr>
      <vt:lpstr>Major/Minor Cycle</vt:lpstr>
      <vt:lpstr>Major / Minor Cycle</vt:lpstr>
      <vt:lpstr>Distribute Gridding!</vt:lpstr>
      <vt:lpstr>But what about the Minor Cycle?</vt:lpstr>
      <vt:lpstr>Minor Cycle distribution  can exploit the data properties </vt:lpstr>
      <vt:lpstr>The problem of distributed deconvolution</vt:lpstr>
      <vt:lpstr>Compressed Sensing based deconvolution</vt:lpstr>
      <vt:lpstr>Compressed Sensing based deconvolution</vt:lpstr>
      <vt:lpstr>ElasticNet Prior</vt:lpstr>
      <vt:lpstr>Coordinate Descent algorithm</vt:lpstr>
      <vt:lpstr>PowerPoint-Präsentation</vt:lpstr>
      <vt:lpstr>Distributed Minor Cycle</vt:lpstr>
      <vt:lpstr>Preliminary Results</vt:lpstr>
      <vt:lpstr>Preliminary Results</vt:lpstr>
      <vt:lpstr>Limitations</vt:lpstr>
      <vt:lpstr>Next Steps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Image Reconstruction</dc:title>
  <dc:creator>Jonas Schwammberger</dc:creator>
  <cp:lastModifiedBy>Jonas Schwammberger</cp:lastModifiedBy>
  <cp:revision>85</cp:revision>
  <dcterms:created xsi:type="dcterms:W3CDTF">2019-06-03T08:31:53Z</dcterms:created>
  <dcterms:modified xsi:type="dcterms:W3CDTF">2019-06-13T11:04:19Z</dcterms:modified>
</cp:coreProperties>
</file>