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sldIdLst>
    <p:sldId id="257" r:id="rId5"/>
    <p:sldId id="270" r:id="rId6"/>
    <p:sldId id="262" r:id="rId7"/>
    <p:sldId id="264" r:id="rId8"/>
    <p:sldId id="263" r:id="rId9"/>
    <p:sldId id="269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720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56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436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474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605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911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6FA2B21-3FCD-4721-B95C-427943F61125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9440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FA2B21-3FCD-4721-B95C-427943F61125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328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4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5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0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9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9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6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7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FA2B21-3FCD-4721-B95C-427943F61125}" type="datetime1">
              <a:rPr lang="en-US" smtClean="0"/>
              <a:t>3/7/2021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2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ython: Top Programming Language of 2019?">
            <a:extLst>
              <a:ext uri="{FF2B5EF4-FFF2-40B4-BE49-F238E27FC236}">
                <a16:creationId xmlns:a16="http://schemas.microsoft.com/office/drawing/2014/main" id="{8468EBAC-68A5-42F5-8CC2-46C1BF49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9366" y="131956"/>
            <a:ext cx="10037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id-ID" sz="4400" dirty="0">
                <a:solidFill>
                  <a:schemeClr val="tx1"/>
                </a:solidFill>
              </a:rPr>
              <a:t>PYTHON 101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d-ID" dirty="0">
                <a:solidFill>
                  <a:schemeClr val="tx1"/>
                </a:solidFill>
              </a:rPr>
              <a:t>Rachmad Fadillah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F509-6093-4EFB-9D2B-6DBA59D3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Membuka </a:t>
            </a:r>
            <a:r>
              <a:rPr lang="id-ID" dirty="0" err="1"/>
              <a:t>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3597-F736-4275-ADE8-326A1FBF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Terdapat beberapa aplikasi yang dapat digunakan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1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id-ID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IDLE </a:t>
            </a:r>
            <a:r>
              <a:rPr lang="id-ID" b="1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Shell</a:t>
            </a:r>
            <a:endParaRPr lang="id-ID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IDLE adalah kependekan dari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Python's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Integrated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Development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and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Learning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Environment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yang merupakan IDE standar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Python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1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id-ID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3.9</a:t>
            </a:r>
            <a:endParaRPr lang="id-ID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Python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3.9 untuk membuka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python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melalui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command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prompt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1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id-ID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3.9 Manual</a:t>
            </a:r>
            <a:endParaRPr lang="id-ID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Panduan manual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Python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1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id-ID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d-ID" b="1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Module</a:t>
            </a:r>
            <a:r>
              <a:rPr lang="id-ID" b="1" i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3.9 </a:t>
            </a:r>
            <a:r>
              <a:rPr lang="id-ID" b="1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Doc</a:t>
            </a:r>
            <a:endParaRPr lang="id-ID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Panduan mengenai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module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pada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Python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794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B84E-3A2D-4E43-8C3B-F794C23A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Syntax</a:t>
            </a:r>
            <a:r>
              <a:rPr lang="id-ID" dirty="0"/>
              <a:t> </a:t>
            </a:r>
            <a:r>
              <a:rPr lang="id-ID" dirty="0" err="1"/>
              <a:t>Python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875F2-4FF4-41F1-B7F9-57B4A1A09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663687"/>
            <a:ext cx="8824913" cy="2968449"/>
          </a:xfrm>
        </p:spPr>
      </p:pic>
    </p:spTree>
    <p:extLst>
      <p:ext uri="{BB962C8B-B14F-4D97-AF65-F5344CB8AC3E}">
        <p14:creationId xmlns:p14="http://schemas.microsoft.com/office/powerpoint/2010/main" val="343683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ED26-6AB0-421B-BDF9-B94E0876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Aritmatika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400F57-619A-4132-91F5-4D559A746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96937"/>
            <a:ext cx="9128733" cy="3229426"/>
          </a:xfrm>
        </p:spPr>
      </p:pic>
    </p:spTree>
    <p:extLst>
      <p:ext uri="{BB962C8B-B14F-4D97-AF65-F5344CB8AC3E}">
        <p14:creationId xmlns:p14="http://schemas.microsoft.com/office/powerpoint/2010/main" val="158486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062C-6036-4FDC-BCF3-E52D975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If....Else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BADD7-BE52-4B2A-A3D1-0BEE29BAE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478" y="2863648"/>
            <a:ext cx="8958470" cy="2896004"/>
          </a:xfrm>
        </p:spPr>
      </p:pic>
    </p:spTree>
    <p:extLst>
      <p:ext uri="{BB962C8B-B14F-4D97-AF65-F5344CB8AC3E}">
        <p14:creationId xmlns:p14="http://schemas.microsoft.com/office/powerpoint/2010/main" val="72508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37B4-C225-4AA5-AAEA-E8BA50C7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64AD8-B862-43FD-8BA8-1B30B03E5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3" y="2603500"/>
            <a:ext cx="9261255" cy="3416300"/>
          </a:xfrm>
        </p:spPr>
      </p:pic>
    </p:spTree>
    <p:extLst>
      <p:ext uri="{BB962C8B-B14F-4D97-AF65-F5344CB8AC3E}">
        <p14:creationId xmlns:p14="http://schemas.microsoft.com/office/powerpoint/2010/main" val="3102380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797B-BE5E-414A-82D8-856E3EE1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List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E8D6C-FCD6-4DEE-9947-BAF483C88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17" y="2603500"/>
            <a:ext cx="8761413" cy="3416300"/>
          </a:xfrm>
        </p:spPr>
      </p:pic>
    </p:spTree>
    <p:extLst>
      <p:ext uri="{BB962C8B-B14F-4D97-AF65-F5344CB8AC3E}">
        <p14:creationId xmlns:p14="http://schemas.microsoft.com/office/powerpoint/2010/main" val="3254202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CC6E-B394-406B-B038-40CF2CB0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Dictionary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77164E-2115-405D-A728-747B07BBF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129" y="2749332"/>
            <a:ext cx="10230679" cy="3124636"/>
          </a:xfrm>
        </p:spPr>
      </p:pic>
    </p:spTree>
    <p:extLst>
      <p:ext uri="{BB962C8B-B14F-4D97-AF65-F5344CB8AC3E}">
        <p14:creationId xmlns:p14="http://schemas.microsoft.com/office/powerpoint/2010/main" val="143355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FBA61D-799A-4468-AD96-213702C48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8C5063-AC16-4E71-A50B-21E2A3138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4800" dirty="0" err="1"/>
              <a:t>Terimakasih</a:t>
            </a:r>
            <a:endParaRPr lang="id-ID" sz="4800" dirty="0"/>
          </a:p>
        </p:txBody>
      </p:sp>
      <p:pic>
        <p:nvPicPr>
          <p:cNvPr id="1028" name="Picture 4" descr="Florida wildlife officials catch 17 foot python">
            <a:extLst>
              <a:ext uri="{FF2B5EF4-FFF2-40B4-BE49-F238E27FC236}">
                <a16:creationId xmlns:a16="http://schemas.microsoft.com/office/drawing/2014/main" id="{780EEA17-7BF0-4751-8A2B-C310E5791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1530142"/>
            <a:ext cx="8825658" cy="324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16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7D92-9C7C-4805-B603-3F4FA8988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D0885-2902-4A75-8AED-457432673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4" name="Picture 6" descr="Beternak Ular Lagi Marak karena Keuntungan Menggiurkan, Lihat  Video-Videonya | MalangTIMES">
            <a:extLst>
              <a:ext uri="{FF2B5EF4-FFF2-40B4-BE49-F238E27FC236}">
                <a16:creationId xmlns:a16="http://schemas.microsoft.com/office/drawing/2014/main" id="{AB819C61-C728-444C-BA10-1ECCA42EC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23" y="569844"/>
            <a:ext cx="8832573" cy="569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06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2097-E838-4BC9-B9A5-4F29171F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Pengenalan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A5CC-44B4-4689-A1BF-9AA4DC70B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fontAlgn="base"/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adalah salah satu bahasa pemrograman yang dapat melakukan eksekusi sejumlah instruksi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multi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guna secara langsung (interpretatif) dengan metode orientasi objek.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adalah bahasa pemrograman yang paling mudah dipahami.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dibuat oleh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programmer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Belanda bernama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Guido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Van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Rossum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algn="just" fontAlgn="base"/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Di era digital segala profesi yang berkaitan dengan teknologi dan komputer dianggap menjanjikan di masa depan, salah satunya adalah 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programmer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Banyak hal yang bisa Anda ciptakan saat menekuni dunia 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programmer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seperti 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software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 aplikasi pada 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smartphone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 program GUI, program CLI, Internet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of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Things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games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dan lain-lainnya. Untuk dapat membuat itu semua, seorang 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programmer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harus menguasai bahasa pemrograman.. Ada banyak bahasa pemrograman yang bisa dipelajari, namun banyak yang merekomendasikan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sebagai salah satu bahasa pemrograman. Mengapa demikian? Banyak yang berasumsi bahwa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lebih mudah dimengerti dibandingkan bahasa pemrograman lainnya.</a:t>
            </a:r>
          </a:p>
          <a:p>
            <a:endParaRPr lang="id-ID" dirty="0"/>
          </a:p>
        </p:txBody>
      </p:sp>
      <p:pic>
        <p:nvPicPr>
          <p:cNvPr id="1030" name="Picture 6" descr="Welcome to Python.org">
            <a:extLst>
              <a:ext uri="{FF2B5EF4-FFF2-40B4-BE49-F238E27FC236}">
                <a16:creationId xmlns:a16="http://schemas.microsoft.com/office/drawing/2014/main" id="{1EEDAA85-F4FF-448B-88E2-3EC5E4EA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546100"/>
            <a:ext cx="5524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31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6E90-FB08-4985-A51A-9F137DB8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Sejarah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7E7F-87D3-4C01-A57E-1EC8615C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dibuat dan dikembangkan oleh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Guido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Van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Rossum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yaitu seorang 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programmer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yang berasal dari Belanda. Pembuatannya berlangsung di kota Amsterdam, Belanda pada tahun 1990. Pada tahun 1995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dikembangkan lagi agar lebih kompatibel oleh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Guido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Van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Rossum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Selanjutnya pada awal tahun 2000, terdapat pembaharuan versi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hingga mencapai Versi 3 sampai saat ini. Pemilihan nama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sendiri diambil dari sebuah acara televisi yang lumayan terkenal yang bernama 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Mothy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Flying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Circus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yang merupakan acara sirkus favorit dari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Guido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van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Rossum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</a:t>
            </a:r>
            <a:endParaRPr lang="id-ID" dirty="0"/>
          </a:p>
        </p:txBody>
      </p:sp>
      <p:pic>
        <p:nvPicPr>
          <p:cNvPr id="2052" name="Picture 4" descr="Guido's Personal Home Page">
            <a:extLst>
              <a:ext uri="{FF2B5EF4-FFF2-40B4-BE49-F238E27FC236}">
                <a16:creationId xmlns:a16="http://schemas.microsoft.com/office/drawing/2014/main" id="{7067AAEE-7C81-4DD7-BE27-1A2C94C83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971" y="437323"/>
            <a:ext cx="3080301" cy="180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74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81C1-FCD8-4058-A07A-51A75924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Bahasa </a:t>
            </a:r>
            <a:r>
              <a:rPr lang="id-ID" dirty="0" err="1"/>
              <a:t>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D432-19AE-41E7-985C-D17CE784E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fontAlgn="base"/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adalah salah satu bahasa pemrograman yang dapat melakukan eksekusi sejumlah instruksi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multi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guna secara langsung (interpretatif) dengan metode orientasi objek (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Object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Oriented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Programming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) serta menggunakan semantik dinamis untuk memberikan tingkat keterbacaan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syntax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Sebagian lain mengartikan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sebagai bahasa yang kemampuan, menggabungkan kapabilitas, dan sintaksis kode yang sangat jelas, dan juga dilengkapi dengan fungsionalitas pustaka standar yang besar serta komprehensif. Walaupun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tergolong bahasa pemrograman dengan level tinggi, nyatanya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dirancang sedemikian rupa agar mudah dipelajari dan dipahami.</a:t>
            </a:r>
          </a:p>
          <a:p>
            <a:pPr algn="just" fontAlgn="base"/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sendiri menampilkan fitur-fitur menarik sehingga layak untuk Anda pelajari. Pertama,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memiliki tata bahasa dan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script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yang sangat mudah untuk dipelajari.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juga memiliki sistem pengelolaan data dan memori otomatis. Selain itu modul pada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selalu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diupdate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 Ditambah lagi,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juga memiliki banyak fasilitas pendukung.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banyak diaplikasikan pada berbagai sistem operasi seperti Linux, Microsoft Windows,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Mac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OS, Android,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Symbian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OS, Amiga,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Palm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dan lain-lain.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6109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2B6A-A9E9-425D-BD86-285054B1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Interpreter VS Compiler</a:t>
            </a:r>
            <a:endParaRPr lang="id-ID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7ED9AC7-B8DA-456B-95F9-50C4EC224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043094"/>
              </p:ext>
            </p:extLst>
          </p:nvPr>
        </p:nvGraphicFramePr>
        <p:xfrm>
          <a:off x="1524000" y="2385391"/>
          <a:ext cx="8627166" cy="40684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13583">
                  <a:extLst>
                    <a:ext uri="{9D8B030D-6E8A-4147-A177-3AD203B41FA5}">
                      <a16:colId xmlns:a16="http://schemas.microsoft.com/office/drawing/2014/main" val="1910601875"/>
                    </a:ext>
                  </a:extLst>
                </a:gridCol>
                <a:gridCol w="4313583">
                  <a:extLst>
                    <a:ext uri="{9D8B030D-6E8A-4147-A177-3AD203B41FA5}">
                      <a16:colId xmlns:a16="http://schemas.microsoft.com/office/drawing/2014/main" val="3048129068"/>
                    </a:ext>
                  </a:extLst>
                </a:gridCol>
              </a:tblGrid>
              <a:tr h="227587">
                <a:tc>
                  <a:txBody>
                    <a:bodyPr/>
                    <a:lstStyle/>
                    <a:p>
                      <a:pPr algn="ctr"/>
                      <a:r>
                        <a:rPr lang="id-ID" sz="900" b="1">
                          <a:effectLst/>
                        </a:rPr>
                        <a:t>Interpreter</a:t>
                      </a:r>
                      <a:endParaRPr lang="id-ID" sz="900">
                        <a:effectLst/>
                      </a:endParaRPr>
                    </a:p>
                  </a:txBody>
                  <a:tcPr marL="24627" marR="24627" marT="24627" marB="24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 b="1">
                          <a:effectLst/>
                        </a:rPr>
                        <a:t>Compiler</a:t>
                      </a:r>
                      <a:endParaRPr lang="id-ID" sz="900">
                        <a:effectLst/>
                      </a:endParaRPr>
                    </a:p>
                  </a:txBody>
                  <a:tcPr marL="24627" marR="24627" marT="24627" marB="24627" anchor="ctr"/>
                </a:tc>
                <a:extLst>
                  <a:ext uri="{0D108BD9-81ED-4DB2-BD59-A6C34878D82A}">
                    <a16:rowId xmlns:a16="http://schemas.microsoft.com/office/drawing/2014/main" val="2949168046"/>
                  </a:ext>
                </a:extLst>
              </a:tr>
              <a:tr h="734380"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effectLst/>
                        </a:rPr>
                        <a:t>Menerjemahkan kode sumber untuk 1 </a:t>
                      </a:r>
                      <a:r>
                        <a:rPr lang="id-ID" sz="900" dirty="0" err="1">
                          <a:effectLst/>
                        </a:rPr>
                        <a:t>statemen</a:t>
                      </a:r>
                      <a:r>
                        <a:rPr lang="id-ID" sz="900" dirty="0">
                          <a:effectLst/>
                        </a:rPr>
                        <a:t> dalam satu waktu</a:t>
                      </a:r>
                    </a:p>
                  </a:txBody>
                  <a:tcPr marL="24627" marR="24627" marT="24627" marB="24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Membaca keseluruhan kode sumber dan kemudian menerjemahkannya secara keseluruhan menjadi bahasa mesin</a:t>
                      </a:r>
                    </a:p>
                  </a:txBody>
                  <a:tcPr marL="24627" marR="24627" marT="24627" marB="24627" anchor="ctr"/>
                </a:tc>
                <a:extLst>
                  <a:ext uri="{0D108BD9-81ED-4DB2-BD59-A6C34878D82A}">
                    <a16:rowId xmlns:a16="http://schemas.microsoft.com/office/drawing/2014/main" val="1781882859"/>
                  </a:ext>
                </a:extLst>
              </a:tr>
              <a:tr h="734380"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Membutuhkan waktu yang sedikit untuk menganalisa kode sumber tapi secara keseluruhan waktu eksekusinya menjadi lebih lambat</a:t>
                      </a:r>
                    </a:p>
                  </a:txBody>
                  <a:tcPr marL="24627" marR="24627" marT="24627" marB="24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Membutuhkan waktu yang lebih banyak menganalisa kode program tapi waktu eksekusinya menjadi lebih cepat</a:t>
                      </a:r>
                    </a:p>
                  </a:txBody>
                  <a:tcPr marL="24627" marR="24627" marT="24627" marB="24627" anchor="ctr"/>
                </a:tc>
                <a:extLst>
                  <a:ext uri="{0D108BD9-81ED-4DB2-BD59-A6C34878D82A}">
                    <a16:rowId xmlns:a16="http://schemas.microsoft.com/office/drawing/2014/main" val="1131257560"/>
                  </a:ext>
                </a:extLst>
              </a:tr>
              <a:tr h="903311"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Tidak ada Intermediate Object Code dihasilkan, sehingga membuat memori efisien</a:t>
                      </a:r>
                    </a:p>
                  </a:txBody>
                  <a:tcPr marL="24627" marR="24627" marT="24627" marB="24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Menghasilkan Intermediate Object Code yang kemudian dihubungkan dengan yang lain, sehingga lebih banyak memerlukan memori</a:t>
                      </a:r>
                    </a:p>
                  </a:txBody>
                  <a:tcPr marL="24627" marR="24627" marT="24627" marB="24627" anchor="ctr"/>
                </a:tc>
                <a:extLst>
                  <a:ext uri="{0D108BD9-81ED-4DB2-BD59-A6C34878D82A}">
                    <a16:rowId xmlns:a16="http://schemas.microsoft.com/office/drawing/2014/main" val="169592232"/>
                  </a:ext>
                </a:extLst>
              </a:tr>
              <a:tr h="903311"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Menerjemahkan kode program secara kontinu sampai kode error pertama ditemukan, kemudian proses dihentikan. Oleh karena itu lebih mudah melakukan debug</a:t>
                      </a:r>
                    </a:p>
                  </a:txBody>
                  <a:tcPr marL="24627" marR="24627" marT="24627" marB="24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900">
                          <a:effectLst/>
                        </a:rPr>
                        <a:t>Secara umum menampilkan pesan error pada keseluruhan kode program. Oleh karena itu, ketika melakukan debug menjadi lebih sulit</a:t>
                      </a:r>
                    </a:p>
                  </a:txBody>
                  <a:tcPr marL="24627" marR="24627" marT="24627" marB="24627" anchor="ctr"/>
                </a:tc>
                <a:extLst>
                  <a:ext uri="{0D108BD9-81ED-4DB2-BD59-A6C34878D82A}">
                    <a16:rowId xmlns:a16="http://schemas.microsoft.com/office/drawing/2014/main" val="4192523377"/>
                  </a:ext>
                </a:extLst>
              </a:tr>
              <a:tr h="565449">
                <a:tc>
                  <a:txBody>
                    <a:bodyPr/>
                    <a:lstStyle/>
                    <a:p>
                      <a:pPr algn="ctr"/>
                      <a:r>
                        <a:rPr lang="id-ID" sz="900">
                          <a:effectLst/>
                        </a:rPr>
                        <a:t>Bahasa pemrograman seperti PHP, Python, Ruby menggunakan Interpreter.</a:t>
                      </a:r>
                    </a:p>
                  </a:txBody>
                  <a:tcPr marL="24627" marR="24627" marT="24627" marB="246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900" dirty="0">
                          <a:effectLst/>
                        </a:rPr>
                        <a:t>Bahasa pemrograman seperti C, C++ menggunakan </a:t>
                      </a:r>
                      <a:r>
                        <a:rPr lang="id-ID" sz="900" dirty="0" err="1">
                          <a:effectLst/>
                        </a:rPr>
                        <a:t>Compiler</a:t>
                      </a:r>
                      <a:r>
                        <a:rPr lang="id-ID" sz="900" dirty="0">
                          <a:effectLst/>
                        </a:rPr>
                        <a:t>.</a:t>
                      </a:r>
                    </a:p>
                  </a:txBody>
                  <a:tcPr marL="24627" marR="24627" marT="24627" marB="24627" anchor="ctr"/>
                </a:tc>
                <a:extLst>
                  <a:ext uri="{0D108BD9-81ED-4DB2-BD59-A6C34878D82A}">
                    <a16:rowId xmlns:a16="http://schemas.microsoft.com/office/drawing/2014/main" val="3885508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75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3A8C1E-A4B0-48C7-83E6-9E851C90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KELEBIHAN DAN KEKURANGAN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0685E3-69E2-498F-8239-E4BD734B4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Kelebihan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8DB7E3-1396-473E-8B15-A567F32A26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Banyak orang yang tertarik untuk menggunakan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karena dianggap mudah untuk dipelajari, sekalipun oleh para pemula. Kode-kode yang ada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didalamnya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 mudah dibaca dan dapat menjalankan banyak fungsi kompleks dengan mudah karena banyaknya 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standard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library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 Pengembangan program pada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pun dapat dilakukan dengan cepat dan menggunakan lebih sedikit kode. Bahkan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mampu menjadikan program dengan skala sangat rumit menjadi mudah.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sendiri mendukung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multi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platform dan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multi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system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serta memiliki sistem pengelolaan memori otomatis seperti Java.</a:t>
            </a:r>
            <a:endParaRPr lang="id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430E70-58B0-49BC-845C-8EB21F96B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/>
              <a:t>Kekurangan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8D75A35-15A2-4B1A-BC9A-6178B600F6A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Sayangnya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cukup lambat dijalankan. Untuk pengembangan platform Android dan IOS juga terbilang  kurang 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support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 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juga memiliki keterbatasan dengan akses basis data. Selain itu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Python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tidak cocok untuk melakukan tugas-tugas intensif memori dan pekerjaan 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multi-core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/ </a:t>
            </a:r>
            <a:r>
              <a:rPr lang="id-ID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multi-processor</a:t>
            </a:r>
            <a:r>
              <a:rPr lang="id-ID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823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9588-C491-4998-8D89-56B94C72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Cara </a:t>
            </a:r>
            <a:r>
              <a:rPr lang="id-ID" dirty="0" err="1"/>
              <a:t>Install</a:t>
            </a:r>
            <a:r>
              <a:rPr lang="id-ID" dirty="0"/>
              <a:t> </a:t>
            </a:r>
            <a:r>
              <a:rPr lang="id-ID" dirty="0" err="1"/>
              <a:t>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FB2D-94F2-4359-9047-D5C9750A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d-ID" b="1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Mendownload</a:t>
            </a:r>
            <a:r>
              <a:rPr lang="id-ID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d-ID" b="1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Executable</a:t>
            </a:r>
            <a:r>
              <a:rPr lang="id-ID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d-ID" b="1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Installer</a:t>
            </a:r>
            <a:r>
              <a:rPr lang="id-ID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d-ID" b="1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Python</a:t>
            </a:r>
            <a:endParaRPr lang="id-ID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Unduh instalasi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Python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yang berbentuk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executable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di </a:t>
            </a:r>
            <a:r>
              <a:rPr lang="id-ID" b="0" i="0" u="sng" dirty="0">
                <a:solidFill>
                  <a:srgbClr val="1A73E8"/>
                </a:solidFill>
                <a:effectLst/>
                <a:latin typeface="Verdana" panose="020B0604030504040204" pitchFamily="34" charset="0"/>
                <a:hlinkClick r:id="rId2"/>
              </a:rPr>
              <a:t>https://www.python.org/downloads/windows/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 Pilih versi terbaru yang paling stabil yaitu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link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paling atas.</a:t>
            </a:r>
          </a:p>
          <a:p>
            <a:r>
              <a:rPr lang="id-ID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Buka </a:t>
            </a:r>
            <a:r>
              <a:rPr lang="id-ID" b="1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lang="id-ID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d-ID" b="1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installer</a:t>
            </a:r>
            <a:r>
              <a:rPr lang="id-ID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yang telah di </a:t>
            </a:r>
            <a:r>
              <a:rPr lang="id-ID" b="1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download</a:t>
            </a:r>
            <a:endParaRPr lang="id-ID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endParaRPr lang="id-ID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012C7EC-4152-4B1A-A013-6F76A7BFA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09" y="4311650"/>
            <a:ext cx="5605669" cy="196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04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CA20-39AF-413E-B663-494CDD51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Lanjutan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90EA-7A1B-4782-87C7-A2B06166F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id-ID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Opsi "</a:t>
            </a:r>
            <a:r>
              <a:rPr lang="id-ID" b="1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Disable</a:t>
            </a:r>
            <a:r>
              <a:rPr lang="id-ID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d-ID" b="1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lang="id-ID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d-ID" b="1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length</a:t>
            </a:r>
            <a:r>
              <a:rPr lang="id-ID" b="1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limit"</a:t>
            </a:r>
            <a:endParaRPr lang="id-ID" b="0" i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Disini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anda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dapat mengaktifkan atau menonaktifkan batasan lintasan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direktori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Python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 Untuk pengguna Linux batasan ini tidak mempunyai pengaruh yang besar, karena Linux menyimpan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python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pada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direktori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yang pendek. Berbeda halnya dengan Windows, yang menyimpan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direktori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lintasan agak jauh dari </a:t>
            </a:r>
            <a:r>
              <a:rPr lang="id-ID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direktori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utama partisi. Disarankan untuk menonaktifkan batasan ini dengan klik "</a:t>
            </a:r>
            <a:r>
              <a:rPr lang="id-ID" b="1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Disable</a:t>
            </a:r>
            <a:r>
              <a:rPr lang="id-ID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id-ID" b="1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path</a:t>
            </a:r>
            <a:r>
              <a:rPr lang="id-ID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id-ID" b="1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length</a:t>
            </a:r>
            <a:r>
              <a:rPr lang="id-ID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limit</a:t>
            </a:r>
            <a:r>
              <a:rPr lang="id-ID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".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6855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117</TotalTime>
  <Words>862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helvetica</vt:lpstr>
      <vt:lpstr>Verdana</vt:lpstr>
      <vt:lpstr>Wingdings 3</vt:lpstr>
      <vt:lpstr>Ion Boardroom</vt:lpstr>
      <vt:lpstr>PYTHON 101</vt:lpstr>
      <vt:lpstr>PowerPoint Presentation</vt:lpstr>
      <vt:lpstr>Pengenalan</vt:lpstr>
      <vt:lpstr>Sejarah</vt:lpstr>
      <vt:lpstr>Bahasa Python</vt:lpstr>
      <vt:lpstr>Interpreter VS Compiler</vt:lpstr>
      <vt:lpstr>KELEBIHAN DAN KEKURANGAN</vt:lpstr>
      <vt:lpstr>Cara Install Python</vt:lpstr>
      <vt:lpstr>Lanjutan</vt:lpstr>
      <vt:lpstr>Membuka Python</vt:lpstr>
      <vt:lpstr>Syntax Python</vt:lpstr>
      <vt:lpstr>Aritmatika</vt:lpstr>
      <vt:lpstr>If....Else</vt:lpstr>
      <vt:lpstr>For</vt:lpstr>
      <vt:lpstr>List</vt:lpstr>
      <vt:lpstr>Dictionary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</dc:title>
  <dc:creator>rahmad fadillah</dc:creator>
  <cp:lastModifiedBy>rahmad fadillah</cp:lastModifiedBy>
  <cp:revision>12</cp:revision>
  <dcterms:created xsi:type="dcterms:W3CDTF">2021-03-06T06:34:54Z</dcterms:created>
  <dcterms:modified xsi:type="dcterms:W3CDTF">2021-03-07T08:46:24Z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