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6456797-5C99-4983-BD1B-5BC50FF85828}">
  <a:tblStyle styleId="{46456797-5C99-4983-BD1B-5BC50FF8582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fc27b965c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fc27b965c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fc27b965c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fc27b965c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fc27b965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fc27b965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fc27b965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fc27b965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fc27b965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fc27b965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fc27b965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fc27b965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fc27b965c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fc27b965c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fc27b965c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fc27b965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fc27b965c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fc27b965c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Blockchain Voting System</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Powered by Microsoft Azure</a:t>
            </a:r>
            <a:endParaRPr b="1" sz="2400"/>
          </a:p>
        </p:txBody>
      </p:sp>
      <p:sp>
        <p:nvSpPr>
          <p:cNvPr id="87" name="Google Shape;87;p13"/>
          <p:cNvSpPr txBox="1"/>
          <p:nvPr>
            <p:ph idx="1" type="subTitle"/>
          </p:nvPr>
        </p:nvSpPr>
        <p:spPr>
          <a:xfrm>
            <a:off x="1072688" y="3250713"/>
            <a:ext cx="8222100" cy="4329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rPr lang="en" sz="2400"/>
              <a:t>Brought to you by Team Chain Reaction</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265475" y="1916200"/>
            <a:ext cx="4045200" cy="234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000000"/>
                </a:solidFill>
              </a:rPr>
              <a:t>Old and Sick Voters not able to cast vote by going to the booth. </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rPr lang="en" sz="2400">
                <a:solidFill>
                  <a:srgbClr val="000000"/>
                </a:solidFill>
              </a:rPr>
              <a:t>Also overseas voters do not get the opportunity to be a part of the electoral process</a:t>
            </a:r>
            <a:endParaRPr sz="2400">
              <a:solidFill>
                <a:srgbClr val="000000"/>
              </a:solidFill>
            </a:endParaRPr>
          </a:p>
        </p:txBody>
      </p:sp>
      <p:sp>
        <p:nvSpPr>
          <p:cNvPr id="176" name="Google Shape;176;p22"/>
          <p:cNvSpPr txBox="1"/>
          <p:nvPr/>
        </p:nvSpPr>
        <p:spPr>
          <a:xfrm>
            <a:off x="5167725" y="1721075"/>
            <a:ext cx="3466500" cy="30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Roboto"/>
                <a:ea typeface="Roboto"/>
                <a:cs typeface="Roboto"/>
                <a:sym typeface="Roboto"/>
              </a:rPr>
              <a:t>Provision of a vote from home facility for such exceptional cases via OTP verification.</a:t>
            </a:r>
            <a:endParaRPr sz="2400">
              <a:solidFill>
                <a:srgbClr val="FFFFFF"/>
              </a:solidFill>
              <a:latin typeface="Roboto"/>
              <a:ea typeface="Roboto"/>
              <a:cs typeface="Roboto"/>
              <a:sym typeface="Roboto"/>
            </a:endParaRPr>
          </a:p>
          <a:p>
            <a:pPr indent="0" lvl="0" marL="0" rtl="0" algn="l">
              <a:spcBef>
                <a:spcPts val="0"/>
              </a:spcBef>
              <a:spcAft>
                <a:spcPts val="0"/>
              </a:spcAft>
              <a:buNone/>
            </a:pPr>
            <a:r>
              <a:rPr lang="en" sz="2400">
                <a:solidFill>
                  <a:srgbClr val="FFFFFF"/>
                </a:solidFill>
                <a:latin typeface="Roboto"/>
                <a:ea typeface="Roboto"/>
                <a:cs typeface="Roboto"/>
                <a:sym typeface="Roboto"/>
              </a:rPr>
              <a:t>For Overseas voters an additional </a:t>
            </a:r>
            <a:r>
              <a:rPr lang="en" sz="2400">
                <a:solidFill>
                  <a:srgbClr val="FFFFFF"/>
                </a:solidFill>
                <a:latin typeface="Roboto"/>
                <a:ea typeface="Roboto"/>
                <a:cs typeface="Roboto"/>
                <a:sym typeface="Roboto"/>
              </a:rPr>
              <a:t>verification</a:t>
            </a:r>
            <a:r>
              <a:rPr lang="en" sz="2400">
                <a:solidFill>
                  <a:srgbClr val="FFFFFF"/>
                </a:solidFill>
                <a:latin typeface="Roboto"/>
                <a:ea typeface="Roboto"/>
                <a:cs typeface="Roboto"/>
                <a:sym typeface="Roboto"/>
              </a:rPr>
              <a:t> based on visa validity</a:t>
            </a:r>
            <a:endParaRPr sz="2400">
              <a:solidFill>
                <a:srgbClr val="FFFFFF"/>
              </a:solidFill>
              <a:latin typeface="Roboto"/>
              <a:ea typeface="Roboto"/>
              <a:cs typeface="Roboto"/>
              <a:sym typeface="Roboto"/>
            </a:endParaRPr>
          </a:p>
        </p:txBody>
      </p:sp>
      <p:sp>
        <p:nvSpPr>
          <p:cNvPr id="177" name="Google Shape;177;p22"/>
          <p:cNvSpPr txBox="1"/>
          <p:nvPr/>
        </p:nvSpPr>
        <p:spPr>
          <a:xfrm>
            <a:off x="885200" y="1078300"/>
            <a:ext cx="22380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sz="3600">
                <a:solidFill>
                  <a:schemeClr val="accent5"/>
                </a:solidFill>
                <a:latin typeface="Roboto"/>
                <a:ea typeface="Roboto"/>
                <a:cs typeface="Roboto"/>
                <a:sym typeface="Roboto"/>
              </a:rPr>
              <a:t>Challenge</a:t>
            </a:r>
            <a:endParaRPr sz="3600">
              <a:solidFill>
                <a:schemeClr val="lt1"/>
              </a:solidFill>
              <a:latin typeface="Roboto"/>
              <a:ea typeface="Roboto"/>
              <a:cs typeface="Roboto"/>
              <a:sym typeface="Roboto"/>
            </a:endParaRPr>
          </a:p>
        </p:txBody>
      </p:sp>
      <p:sp>
        <p:nvSpPr>
          <p:cNvPr id="178" name="Google Shape;178;p22"/>
          <p:cNvSpPr txBox="1"/>
          <p:nvPr/>
        </p:nvSpPr>
        <p:spPr>
          <a:xfrm>
            <a:off x="4878375" y="1019975"/>
            <a:ext cx="40452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sz="3000">
                <a:solidFill>
                  <a:schemeClr val="accent5"/>
                </a:solidFill>
                <a:latin typeface="Roboto"/>
                <a:ea typeface="Roboto"/>
                <a:cs typeface="Roboto"/>
                <a:sym typeface="Roboto"/>
              </a:rPr>
              <a:t>Proposed Alternative</a:t>
            </a:r>
            <a:endParaRPr sz="3000">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265475" y="1916200"/>
            <a:ext cx="4456500" cy="268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000000"/>
                </a:solidFill>
              </a:rPr>
              <a:t>Common cases of accusation of EVM tampering thereby questioning the authenticity of the entire process</a:t>
            </a:r>
            <a:endParaRPr sz="2400">
              <a:solidFill>
                <a:srgbClr val="000000"/>
              </a:solidFill>
            </a:endParaRPr>
          </a:p>
          <a:p>
            <a:pPr indent="0" lvl="0" marL="0" rtl="0" algn="l">
              <a:spcBef>
                <a:spcPts val="0"/>
              </a:spcBef>
              <a:spcAft>
                <a:spcPts val="0"/>
              </a:spcAft>
              <a:buNone/>
            </a:pPr>
            <a:r>
              <a:t/>
            </a:r>
            <a:endParaRPr b="0" sz="2400">
              <a:solidFill>
                <a:srgbClr val="000000"/>
              </a:solidFill>
            </a:endParaRPr>
          </a:p>
        </p:txBody>
      </p:sp>
      <p:sp>
        <p:nvSpPr>
          <p:cNvPr id="184" name="Google Shape;184;p23"/>
          <p:cNvSpPr txBox="1"/>
          <p:nvPr/>
        </p:nvSpPr>
        <p:spPr>
          <a:xfrm>
            <a:off x="4878375" y="2085850"/>
            <a:ext cx="4045200" cy="20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Roboto"/>
                <a:ea typeface="Roboto"/>
                <a:cs typeface="Roboto"/>
                <a:sym typeface="Roboto"/>
              </a:rPr>
              <a:t>Use Azure Blockchain to </a:t>
            </a:r>
            <a:r>
              <a:rPr lang="en" sz="2400">
                <a:solidFill>
                  <a:srgbClr val="FFFFFF"/>
                </a:solidFill>
                <a:latin typeface="Roboto"/>
                <a:ea typeface="Roboto"/>
                <a:cs typeface="Roboto"/>
                <a:sym typeface="Roboto"/>
              </a:rPr>
              <a:t>guarantee</a:t>
            </a:r>
            <a:r>
              <a:rPr lang="en" sz="2400">
                <a:solidFill>
                  <a:srgbClr val="FFFFFF"/>
                </a:solidFill>
                <a:latin typeface="Roboto"/>
                <a:ea typeface="Roboto"/>
                <a:cs typeface="Roboto"/>
                <a:sym typeface="Roboto"/>
              </a:rPr>
              <a:t> the integrity of the entire </a:t>
            </a:r>
            <a:r>
              <a:rPr lang="en" sz="2400">
                <a:solidFill>
                  <a:srgbClr val="FFFFFF"/>
                </a:solidFill>
                <a:latin typeface="Roboto"/>
                <a:ea typeface="Roboto"/>
                <a:cs typeface="Roboto"/>
                <a:sym typeface="Roboto"/>
              </a:rPr>
              <a:t>electoral</a:t>
            </a:r>
            <a:r>
              <a:rPr lang="en" sz="2400">
                <a:solidFill>
                  <a:srgbClr val="FFFFFF"/>
                </a:solidFill>
                <a:latin typeface="Roboto"/>
                <a:ea typeface="Roboto"/>
                <a:cs typeface="Roboto"/>
                <a:sym typeface="Roboto"/>
              </a:rPr>
              <a:t> system along with the provision to view timestamps of votes to ensure transparency</a:t>
            </a:r>
            <a:endParaRPr sz="2400">
              <a:solidFill>
                <a:srgbClr val="FFFFFF"/>
              </a:solidFill>
              <a:latin typeface="Roboto"/>
              <a:ea typeface="Roboto"/>
              <a:cs typeface="Roboto"/>
              <a:sym typeface="Roboto"/>
            </a:endParaRPr>
          </a:p>
        </p:txBody>
      </p:sp>
      <p:sp>
        <p:nvSpPr>
          <p:cNvPr id="185" name="Google Shape;185;p23"/>
          <p:cNvSpPr txBox="1"/>
          <p:nvPr/>
        </p:nvSpPr>
        <p:spPr>
          <a:xfrm>
            <a:off x="885200" y="1078300"/>
            <a:ext cx="22380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sz="3600">
                <a:solidFill>
                  <a:schemeClr val="accent5"/>
                </a:solidFill>
                <a:latin typeface="Roboto"/>
                <a:ea typeface="Roboto"/>
                <a:cs typeface="Roboto"/>
                <a:sym typeface="Roboto"/>
              </a:rPr>
              <a:t>Challenge</a:t>
            </a:r>
            <a:endParaRPr sz="3600">
              <a:solidFill>
                <a:schemeClr val="lt1"/>
              </a:solidFill>
              <a:latin typeface="Roboto"/>
              <a:ea typeface="Roboto"/>
              <a:cs typeface="Roboto"/>
              <a:sym typeface="Roboto"/>
            </a:endParaRPr>
          </a:p>
        </p:txBody>
      </p:sp>
      <p:sp>
        <p:nvSpPr>
          <p:cNvPr id="186" name="Google Shape;186;p23"/>
          <p:cNvSpPr txBox="1"/>
          <p:nvPr/>
        </p:nvSpPr>
        <p:spPr>
          <a:xfrm>
            <a:off x="4878375" y="1078300"/>
            <a:ext cx="40452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sz="3000">
                <a:solidFill>
                  <a:schemeClr val="accent5"/>
                </a:solidFill>
                <a:latin typeface="Roboto"/>
                <a:ea typeface="Roboto"/>
                <a:cs typeface="Roboto"/>
                <a:sym typeface="Roboto"/>
              </a:rPr>
              <a:t>Proposed Alternative</a:t>
            </a:r>
            <a:endParaRPr sz="30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253100" y="754200"/>
            <a:ext cx="4045200" cy="363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2"/>
                </a:solidFill>
              </a:rPr>
              <a:t>POPULATION OF 1.5 BILLION PEOPLE</a:t>
            </a:r>
            <a:endParaRPr b="0" sz="1800">
              <a:solidFill>
                <a:schemeClr val="lt2"/>
              </a:solidFill>
            </a:endParaRPr>
          </a:p>
          <a:p>
            <a:pPr indent="0" lvl="0" marL="0" rtl="0" algn="l">
              <a:spcBef>
                <a:spcPts val="0"/>
              </a:spcBef>
              <a:spcAft>
                <a:spcPts val="0"/>
              </a:spcAft>
              <a:buNone/>
            </a:pPr>
            <a:r>
              <a:t/>
            </a:r>
            <a:endParaRPr sz="1800">
              <a:solidFill>
                <a:schemeClr val="lt2"/>
              </a:solidFill>
            </a:endParaRPr>
          </a:p>
          <a:p>
            <a:pPr indent="0" lvl="0" marL="0" rtl="0" algn="l">
              <a:spcBef>
                <a:spcPts val="0"/>
              </a:spcBef>
              <a:spcAft>
                <a:spcPts val="0"/>
              </a:spcAft>
              <a:buNone/>
            </a:pPr>
            <a:r>
              <a:rPr lang="en" sz="2500">
                <a:solidFill>
                  <a:schemeClr val="lt2"/>
                </a:solidFill>
              </a:rPr>
              <a:t>YET VOTING PERCENTAGE OF 67% in 2019 ELECTION.</a:t>
            </a:r>
            <a:endParaRPr sz="2500">
              <a:solidFill>
                <a:schemeClr val="lt2"/>
              </a:solidFill>
            </a:endParaRPr>
          </a:p>
          <a:p>
            <a:pPr indent="0" lvl="0" marL="0" rtl="0" algn="l">
              <a:spcBef>
                <a:spcPts val="0"/>
              </a:spcBef>
              <a:spcAft>
                <a:spcPts val="0"/>
              </a:spcAft>
              <a:buNone/>
            </a:pPr>
            <a:r>
              <a:t/>
            </a:r>
            <a:endParaRPr sz="2500">
              <a:solidFill>
                <a:schemeClr val="lt2"/>
              </a:solidFill>
            </a:endParaRPr>
          </a:p>
          <a:p>
            <a:pPr indent="0" lvl="0" marL="0" rtl="0" algn="l">
              <a:spcBef>
                <a:spcPts val="0"/>
              </a:spcBef>
              <a:spcAft>
                <a:spcPts val="0"/>
              </a:spcAft>
              <a:buNone/>
            </a:pPr>
            <a:r>
              <a:rPr lang="en" sz="2500">
                <a:solidFill>
                  <a:schemeClr val="lt2"/>
                </a:solidFill>
              </a:rPr>
              <a:t>THAT’S ALMOST 500 MILLION PEOPLE NOT VOTING. MORE THAN THE</a:t>
            </a:r>
            <a:r>
              <a:rPr lang="en" sz="2100">
                <a:solidFill>
                  <a:schemeClr val="lt2"/>
                </a:solidFill>
              </a:rPr>
              <a:t> </a:t>
            </a:r>
            <a:r>
              <a:rPr lang="en" sz="3800">
                <a:solidFill>
                  <a:schemeClr val="lt2"/>
                </a:solidFill>
              </a:rPr>
              <a:t>POPULATION OF </a:t>
            </a:r>
            <a:endParaRPr sz="3800">
              <a:solidFill>
                <a:schemeClr val="lt2"/>
              </a:solidFill>
            </a:endParaRPr>
          </a:p>
          <a:p>
            <a:pPr indent="0" lvl="0" marL="0" rtl="0" algn="l">
              <a:spcBef>
                <a:spcPts val="0"/>
              </a:spcBef>
              <a:spcAft>
                <a:spcPts val="0"/>
              </a:spcAft>
              <a:buNone/>
            </a:pPr>
            <a:r>
              <a:rPr lang="en"/>
              <a:t>USA</a:t>
            </a:r>
            <a:endParaRPr sz="3400">
              <a:solidFill>
                <a:schemeClr val="lt2"/>
              </a:solidFill>
            </a:endParaRPr>
          </a:p>
        </p:txBody>
      </p:sp>
      <p:pic>
        <p:nvPicPr>
          <p:cNvPr id="93" name="Google Shape;93;p14"/>
          <p:cNvPicPr preferRelativeResize="0"/>
          <p:nvPr/>
        </p:nvPicPr>
        <p:blipFill rotWithShape="1">
          <a:blip r:embed="rId3">
            <a:alphaModFix/>
          </a:blip>
          <a:srcRect b="6742" l="0" r="0" t="0"/>
          <a:stretch/>
        </p:blipFill>
        <p:spPr>
          <a:xfrm>
            <a:off x="4572000" y="0"/>
            <a:ext cx="5121651"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descr="Screen Shot 2015-11-20 at 9.47.21 AM.png" id="98" name="Google Shape;98;p15"/>
          <p:cNvPicPr preferRelativeResize="0"/>
          <p:nvPr/>
        </p:nvPicPr>
        <p:blipFill rotWithShape="1">
          <a:blip r:embed="rId3">
            <a:alphaModFix/>
          </a:blip>
          <a:srcRect b="0" l="4413" r="4404" t="0"/>
          <a:stretch/>
        </p:blipFill>
        <p:spPr>
          <a:xfrm>
            <a:off x="0" y="0"/>
            <a:ext cx="9144000" cy="5143504"/>
          </a:xfrm>
          <a:prstGeom prst="rect">
            <a:avLst/>
          </a:prstGeom>
          <a:noFill/>
          <a:ln>
            <a:noFill/>
          </a:ln>
        </p:spPr>
      </p:pic>
      <p:sp>
        <p:nvSpPr>
          <p:cNvPr id="99" name="Google Shape;99;p15"/>
          <p:cNvSpPr txBox="1"/>
          <p:nvPr>
            <p:ph type="title"/>
          </p:nvPr>
        </p:nvSpPr>
        <p:spPr>
          <a:xfrm>
            <a:off x="466800" y="1023475"/>
            <a:ext cx="8210400" cy="37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To s</a:t>
            </a:r>
            <a:r>
              <a:rPr lang="en" sz="3600"/>
              <a:t>ecure the existing electoral system using Azure Blockchain to allow people to cast their vote from any part of the country to ensure that every person takes part in the electoral process.</a:t>
            </a:r>
            <a:endParaRPr sz="3600"/>
          </a:p>
        </p:txBody>
      </p:sp>
      <p:sp>
        <p:nvSpPr>
          <p:cNvPr id="100" name="Google Shape;100;p15"/>
          <p:cNvSpPr txBox="1"/>
          <p:nvPr>
            <p:ph type="title"/>
          </p:nvPr>
        </p:nvSpPr>
        <p:spPr>
          <a:xfrm>
            <a:off x="466800" y="391800"/>
            <a:ext cx="7557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t>What are we trying to achieve?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Blockchain?</a:t>
            </a:r>
            <a:endParaRPr/>
          </a:p>
        </p:txBody>
      </p:sp>
      <p:sp>
        <p:nvSpPr>
          <p:cNvPr id="106" name="Google Shape;106;p16"/>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Immutable Ledger</a:t>
            </a:r>
            <a:endParaRPr sz="2100"/>
          </a:p>
          <a:p>
            <a:pPr indent="0" lvl="0" marL="0" rtl="0" algn="l">
              <a:spcBef>
                <a:spcPts val="1200"/>
              </a:spcBef>
              <a:spcAft>
                <a:spcPts val="0"/>
              </a:spcAft>
              <a:buNone/>
            </a:pPr>
            <a:r>
              <a:t/>
            </a:r>
            <a:endParaRPr sz="21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2100"/>
              <a:t>Third Party cannot make changes</a:t>
            </a:r>
            <a:endParaRPr sz="2100"/>
          </a:p>
        </p:txBody>
      </p:sp>
      <p:sp>
        <p:nvSpPr>
          <p:cNvPr id="110" name="Google Shape;110;p16"/>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Distributed Ledger</a:t>
            </a:r>
            <a:endParaRPr sz="2100"/>
          </a:p>
          <a:p>
            <a:pPr indent="0" lvl="0" marL="0" rtl="0" algn="l">
              <a:spcBef>
                <a:spcPts val="1200"/>
              </a:spcBef>
              <a:spcAft>
                <a:spcPts val="0"/>
              </a:spcAft>
              <a:buNone/>
            </a:pPr>
            <a:r>
              <a:t/>
            </a:r>
            <a:endParaRPr sz="2100"/>
          </a:p>
          <a:p>
            <a:pPr indent="0" lvl="0" marL="0" rtl="0" algn="l">
              <a:spcBef>
                <a:spcPts val="1200"/>
              </a:spcBef>
              <a:spcAft>
                <a:spcPts val="1200"/>
              </a:spcAft>
              <a:buNone/>
            </a:pPr>
            <a:r>
              <a:rPr lang="en" sz="2100"/>
              <a:t>Hence there is no single point of failure</a:t>
            </a:r>
            <a:endParaRPr sz="2100"/>
          </a:p>
        </p:txBody>
      </p:sp>
      <p:sp>
        <p:nvSpPr>
          <p:cNvPr id="111" name="Google Shape;111;p16"/>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Transparency &amp; Integrity</a:t>
            </a:r>
            <a:endParaRPr sz="2100"/>
          </a:p>
          <a:p>
            <a:pPr indent="0" lvl="0" marL="0" rtl="0" algn="l">
              <a:spcBef>
                <a:spcPts val="1200"/>
              </a:spcBef>
              <a:spcAft>
                <a:spcPts val="0"/>
              </a:spcAft>
              <a:buNone/>
            </a:pPr>
            <a:r>
              <a:t/>
            </a:r>
            <a:endParaRPr sz="2100"/>
          </a:p>
          <a:p>
            <a:pPr indent="0" lvl="0" marL="0" rtl="0" algn="l">
              <a:spcBef>
                <a:spcPts val="1200"/>
              </a:spcBef>
              <a:spcAft>
                <a:spcPts val="0"/>
              </a:spcAft>
              <a:buNone/>
            </a:pPr>
            <a:r>
              <a:rPr lang="en" sz="2100"/>
              <a:t>Data cannot be tampered with</a:t>
            </a:r>
            <a:endParaRPr sz="2100"/>
          </a:p>
          <a:p>
            <a:pPr indent="0" lvl="0" marL="0" rtl="0" algn="l">
              <a:spcBef>
                <a:spcPts val="1200"/>
              </a:spcBef>
              <a:spcAft>
                <a:spcPts val="1200"/>
              </a:spcAft>
              <a:buNone/>
            </a:pPr>
            <a:r>
              <a:t/>
            </a:r>
            <a:endParaRPr b="0" sz="14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24150" y="422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Azure Services Used</a:t>
            </a:r>
            <a:endParaRPr>
              <a:solidFill>
                <a:schemeClr val="lt2"/>
              </a:solidFill>
            </a:endParaRPr>
          </a:p>
        </p:txBody>
      </p:sp>
      <p:graphicFrame>
        <p:nvGraphicFramePr>
          <p:cNvPr id="117" name="Google Shape;117;p17"/>
          <p:cNvGraphicFramePr/>
          <p:nvPr/>
        </p:nvGraphicFramePr>
        <p:xfrm>
          <a:off x="323100" y="2393975"/>
          <a:ext cx="3000000" cy="3000000"/>
        </p:xfrm>
        <a:graphic>
          <a:graphicData uri="http://schemas.openxmlformats.org/drawingml/2006/table">
            <a:tbl>
              <a:tblPr>
                <a:noFill/>
                <a:tableStyleId>{46456797-5C99-4983-BD1B-5BC50FF85828}</a:tableStyleId>
              </a:tblPr>
              <a:tblGrid>
                <a:gridCol w="710225"/>
                <a:gridCol w="710225"/>
                <a:gridCol w="710225"/>
                <a:gridCol w="382850"/>
                <a:gridCol w="1037600"/>
                <a:gridCol w="710225"/>
                <a:gridCol w="710225"/>
                <a:gridCol w="710225"/>
                <a:gridCol w="710225"/>
                <a:gridCol w="710225"/>
                <a:gridCol w="710225"/>
                <a:gridCol w="710225"/>
              </a:tblGrid>
              <a:tr h="719125">
                <a:tc gridSpan="4">
                  <a:txBody>
                    <a:bodyPr/>
                    <a:lstStyle/>
                    <a:p>
                      <a:pPr indent="0" lvl="0" marL="0" rtl="0" algn="l">
                        <a:spcBef>
                          <a:spcPts val="0"/>
                        </a:spcBef>
                        <a:spcAft>
                          <a:spcPts val="0"/>
                        </a:spcAft>
                        <a:buNone/>
                      </a:pPr>
                      <a:r>
                        <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c hMerge="1"/>
                <a:tc hMerge="1"/>
                <a:tc gridSpan="8">
                  <a:txBody>
                    <a:bodyPr/>
                    <a:lstStyle/>
                    <a:p>
                      <a:pPr indent="0" lvl="0" marL="0" rtl="0" algn="l">
                        <a:spcBef>
                          <a:spcPts val="0"/>
                        </a:spcBef>
                        <a:spcAft>
                          <a:spcPts val="0"/>
                        </a:spcAft>
                        <a:buNone/>
                      </a:pPr>
                      <a:r>
                        <a:rPr lang="en" sz="1800">
                          <a:solidFill>
                            <a:srgbClr val="FFFFFF"/>
                          </a:solidFill>
                        </a:rPr>
                        <a:t>            Azure Services</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c hMerge="1"/>
                <a:tc hMerge="1"/>
                <a:tc hMerge="1"/>
                <a:tc hMerge="1"/>
                <a:tc hMerge="1"/>
                <a:tc hMerge="1"/>
              </a:tr>
            </a:tbl>
          </a:graphicData>
        </a:graphic>
      </p:graphicFrame>
      <p:cxnSp>
        <p:nvCxnSpPr>
          <p:cNvPr id="118" name="Google Shape;118;p17"/>
          <p:cNvCxnSpPr/>
          <p:nvPr/>
        </p:nvCxnSpPr>
        <p:spPr>
          <a:xfrm rot="10800000">
            <a:off x="569975" y="1439375"/>
            <a:ext cx="0" cy="954600"/>
          </a:xfrm>
          <a:prstGeom prst="straightConnector1">
            <a:avLst/>
          </a:prstGeom>
          <a:noFill/>
          <a:ln cap="flat" cmpd="sng" w="9525">
            <a:solidFill>
              <a:schemeClr val="dk2"/>
            </a:solidFill>
            <a:prstDash val="solid"/>
            <a:round/>
            <a:headEnd len="med" w="med" type="none"/>
            <a:tailEnd len="med" w="med" type="oval"/>
          </a:ln>
        </p:spPr>
      </p:cxnSp>
      <p:sp>
        <p:nvSpPr>
          <p:cNvPr id="119" name="Google Shape;119;p17"/>
          <p:cNvSpPr txBox="1"/>
          <p:nvPr>
            <p:ph type="title"/>
          </p:nvPr>
        </p:nvSpPr>
        <p:spPr>
          <a:xfrm>
            <a:off x="646175" y="1235050"/>
            <a:ext cx="2528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Blockchain Workbench</a:t>
            </a:r>
            <a:endParaRPr b="1" sz="1800">
              <a:solidFill>
                <a:schemeClr val="dk1"/>
              </a:solidFill>
            </a:endParaRPr>
          </a:p>
        </p:txBody>
      </p:sp>
      <p:sp>
        <p:nvSpPr>
          <p:cNvPr id="120" name="Google Shape;120;p17"/>
          <p:cNvSpPr txBox="1"/>
          <p:nvPr>
            <p:ph idx="4294967295" type="body"/>
          </p:nvPr>
        </p:nvSpPr>
        <p:spPr>
          <a:xfrm>
            <a:off x="646175" y="1560475"/>
            <a:ext cx="2528700" cy="3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400"/>
              <a:t>Manage the Voting Process</a:t>
            </a:r>
            <a:endParaRPr sz="1400"/>
          </a:p>
          <a:p>
            <a:pPr indent="0" lvl="0" marL="0" rtl="0" algn="l">
              <a:spcBef>
                <a:spcPts val="1600"/>
              </a:spcBef>
              <a:spcAft>
                <a:spcPts val="1600"/>
              </a:spcAft>
              <a:buNone/>
            </a:pPr>
            <a:r>
              <a:t/>
            </a:r>
            <a:endParaRPr sz="1400"/>
          </a:p>
        </p:txBody>
      </p:sp>
      <p:sp>
        <p:nvSpPr>
          <p:cNvPr id="121" name="Google Shape;121;p17"/>
          <p:cNvSpPr txBox="1"/>
          <p:nvPr>
            <p:ph type="title"/>
          </p:nvPr>
        </p:nvSpPr>
        <p:spPr>
          <a:xfrm>
            <a:off x="3251009" y="3668337"/>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Computer Vision API</a:t>
            </a:r>
            <a:endParaRPr b="1" sz="1800">
              <a:solidFill>
                <a:schemeClr val="dk1"/>
              </a:solidFill>
            </a:endParaRPr>
          </a:p>
        </p:txBody>
      </p:sp>
      <p:sp>
        <p:nvSpPr>
          <p:cNvPr id="122" name="Google Shape;122;p17"/>
          <p:cNvSpPr txBox="1"/>
          <p:nvPr>
            <p:ph idx="4294967295" type="body"/>
          </p:nvPr>
        </p:nvSpPr>
        <p:spPr>
          <a:xfrm>
            <a:off x="3251009" y="3993750"/>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For OCR Recognition</a:t>
            </a:r>
            <a:endParaRPr sz="1400"/>
          </a:p>
        </p:txBody>
      </p:sp>
      <p:sp>
        <p:nvSpPr>
          <p:cNvPr id="123" name="Google Shape;123;p17"/>
          <p:cNvSpPr txBox="1"/>
          <p:nvPr>
            <p:ph type="title"/>
          </p:nvPr>
        </p:nvSpPr>
        <p:spPr>
          <a:xfrm>
            <a:off x="3476207" y="1270375"/>
            <a:ext cx="23532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Face API</a:t>
            </a:r>
            <a:endParaRPr b="1" sz="1800">
              <a:solidFill>
                <a:schemeClr val="dk1"/>
              </a:solidFill>
            </a:endParaRPr>
          </a:p>
        </p:txBody>
      </p:sp>
      <p:sp>
        <p:nvSpPr>
          <p:cNvPr id="124" name="Google Shape;124;p17"/>
          <p:cNvSpPr txBox="1"/>
          <p:nvPr>
            <p:ph idx="4294967295" type="body"/>
          </p:nvPr>
        </p:nvSpPr>
        <p:spPr>
          <a:xfrm>
            <a:off x="3423075" y="1560471"/>
            <a:ext cx="2528700" cy="39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Detect face upload &amp; emotion</a:t>
            </a:r>
            <a:endParaRPr sz="1400"/>
          </a:p>
        </p:txBody>
      </p:sp>
      <p:sp>
        <p:nvSpPr>
          <p:cNvPr id="125" name="Google Shape;125;p17"/>
          <p:cNvSpPr txBox="1"/>
          <p:nvPr>
            <p:ph type="title"/>
          </p:nvPr>
        </p:nvSpPr>
        <p:spPr>
          <a:xfrm>
            <a:off x="5846672" y="3668337"/>
            <a:ext cx="23532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Azure QnA</a:t>
            </a:r>
            <a:endParaRPr b="1" sz="1800">
              <a:solidFill>
                <a:schemeClr val="dk1"/>
              </a:solidFill>
            </a:endParaRPr>
          </a:p>
        </p:txBody>
      </p:sp>
      <p:sp>
        <p:nvSpPr>
          <p:cNvPr id="126" name="Google Shape;126;p17"/>
          <p:cNvSpPr txBox="1"/>
          <p:nvPr>
            <p:ph idx="4294967295" type="body"/>
          </p:nvPr>
        </p:nvSpPr>
        <p:spPr>
          <a:xfrm>
            <a:off x="5690313" y="3967413"/>
            <a:ext cx="1519500" cy="39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Chatbot Service</a:t>
            </a:r>
            <a:endParaRPr sz="1400"/>
          </a:p>
        </p:txBody>
      </p:sp>
      <p:cxnSp>
        <p:nvCxnSpPr>
          <p:cNvPr id="127" name="Google Shape;127;p17"/>
          <p:cNvCxnSpPr/>
          <p:nvPr/>
        </p:nvCxnSpPr>
        <p:spPr>
          <a:xfrm>
            <a:off x="3174800" y="31131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128" name="Google Shape;128;p17"/>
          <p:cNvCxnSpPr/>
          <p:nvPr/>
        </p:nvCxnSpPr>
        <p:spPr>
          <a:xfrm rot="10800000">
            <a:off x="3382900" y="1474688"/>
            <a:ext cx="0" cy="954600"/>
          </a:xfrm>
          <a:prstGeom prst="straightConnector1">
            <a:avLst/>
          </a:prstGeom>
          <a:noFill/>
          <a:ln cap="flat" cmpd="sng" w="9525">
            <a:solidFill>
              <a:schemeClr val="dk2"/>
            </a:solidFill>
            <a:prstDash val="solid"/>
            <a:round/>
            <a:headEnd len="med" w="med" type="none"/>
            <a:tailEnd len="med" w="med" type="oval"/>
          </a:ln>
        </p:spPr>
      </p:cxnSp>
      <p:cxnSp>
        <p:nvCxnSpPr>
          <p:cNvPr id="129" name="Google Shape;129;p17"/>
          <p:cNvCxnSpPr/>
          <p:nvPr/>
        </p:nvCxnSpPr>
        <p:spPr>
          <a:xfrm>
            <a:off x="5846675" y="3113100"/>
            <a:ext cx="0" cy="828000"/>
          </a:xfrm>
          <a:prstGeom prst="straightConnector1">
            <a:avLst/>
          </a:prstGeom>
          <a:noFill/>
          <a:ln cap="flat" cmpd="sng" w="9525">
            <a:solidFill>
              <a:schemeClr val="dk2"/>
            </a:solidFill>
            <a:prstDash val="solid"/>
            <a:round/>
            <a:headEnd len="med" w="med" type="none"/>
            <a:tailEnd len="med" w="med" type="oval"/>
          </a:ln>
        </p:spPr>
      </p:cxnSp>
      <p:sp>
        <p:nvSpPr>
          <p:cNvPr id="130" name="Google Shape;130;p17"/>
          <p:cNvSpPr txBox="1"/>
          <p:nvPr>
            <p:ph type="title"/>
          </p:nvPr>
        </p:nvSpPr>
        <p:spPr>
          <a:xfrm>
            <a:off x="7333425" y="3967425"/>
            <a:ext cx="18675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Bing Search API</a:t>
            </a:r>
            <a:endParaRPr b="1" sz="1800">
              <a:solidFill>
                <a:schemeClr val="dk1"/>
              </a:solidFill>
            </a:endParaRPr>
          </a:p>
        </p:txBody>
      </p:sp>
      <p:sp>
        <p:nvSpPr>
          <p:cNvPr id="131" name="Google Shape;131;p17"/>
          <p:cNvSpPr txBox="1"/>
          <p:nvPr>
            <p:ph idx="4294967295" type="body"/>
          </p:nvPr>
        </p:nvSpPr>
        <p:spPr>
          <a:xfrm>
            <a:off x="7444250" y="4291200"/>
            <a:ext cx="1867500" cy="39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For criminal records</a:t>
            </a:r>
            <a:endParaRPr sz="1400"/>
          </a:p>
        </p:txBody>
      </p:sp>
      <p:cxnSp>
        <p:nvCxnSpPr>
          <p:cNvPr id="132" name="Google Shape;132;p17"/>
          <p:cNvCxnSpPr/>
          <p:nvPr/>
        </p:nvCxnSpPr>
        <p:spPr>
          <a:xfrm>
            <a:off x="8267175" y="3139425"/>
            <a:ext cx="0" cy="828000"/>
          </a:xfrm>
          <a:prstGeom prst="straightConnector1">
            <a:avLst/>
          </a:prstGeom>
          <a:noFill/>
          <a:ln cap="flat" cmpd="sng" w="9525">
            <a:solidFill>
              <a:schemeClr val="dk2"/>
            </a:solidFill>
            <a:prstDash val="solid"/>
            <a:round/>
            <a:headEnd len="med" w="med" type="none"/>
            <a:tailEnd len="med" w="med" type="oval"/>
          </a:ln>
        </p:spPr>
      </p:cxnSp>
      <p:sp>
        <p:nvSpPr>
          <p:cNvPr id="133" name="Google Shape;133;p17"/>
          <p:cNvSpPr txBox="1"/>
          <p:nvPr>
            <p:ph type="title"/>
          </p:nvPr>
        </p:nvSpPr>
        <p:spPr>
          <a:xfrm>
            <a:off x="569972" y="3367912"/>
            <a:ext cx="23532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Azure Cosmos DB</a:t>
            </a:r>
            <a:endParaRPr b="1" sz="1800">
              <a:solidFill>
                <a:schemeClr val="dk1"/>
              </a:solidFill>
            </a:endParaRPr>
          </a:p>
        </p:txBody>
      </p:sp>
      <p:sp>
        <p:nvSpPr>
          <p:cNvPr id="134" name="Google Shape;134;p17"/>
          <p:cNvSpPr txBox="1"/>
          <p:nvPr>
            <p:ph idx="4294967295" type="body"/>
          </p:nvPr>
        </p:nvSpPr>
        <p:spPr>
          <a:xfrm>
            <a:off x="475075" y="3668325"/>
            <a:ext cx="2528700" cy="39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Hold data beyond blockchain</a:t>
            </a:r>
            <a:endParaRPr sz="1400"/>
          </a:p>
        </p:txBody>
      </p:sp>
      <p:cxnSp>
        <p:nvCxnSpPr>
          <p:cNvPr id="135" name="Google Shape;135;p17"/>
          <p:cNvCxnSpPr/>
          <p:nvPr/>
        </p:nvCxnSpPr>
        <p:spPr>
          <a:xfrm>
            <a:off x="504425" y="3113100"/>
            <a:ext cx="0" cy="828000"/>
          </a:xfrm>
          <a:prstGeom prst="straightConnector1">
            <a:avLst/>
          </a:prstGeom>
          <a:noFill/>
          <a:ln cap="flat" cmpd="sng" w="9525">
            <a:solidFill>
              <a:schemeClr val="dk2"/>
            </a:solidFill>
            <a:prstDash val="solid"/>
            <a:round/>
            <a:headEnd len="med" w="med" type="none"/>
            <a:tailEnd len="med" w="med" type="oval"/>
          </a:ln>
        </p:spPr>
      </p:cxnSp>
      <p:sp>
        <p:nvSpPr>
          <p:cNvPr id="136" name="Google Shape;136;p17"/>
          <p:cNvSpPr txBox="1"/>
          <p:nvPr>
            <p:ph type="title"/>
          </p:nvPr>
        </p:nvSpPr>
        <p:spPr>
          <a:xfrm>
            <a:off x="6300031" y="1239025"/>
            <a:ext cx="22155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Sendgrid</a:t>
            </a:r>
            <a:endParaRPr b="1" sz="1800">
              <a:solidFill>
                <a:schemeClr val="dk1"/>
              </a:solidFill>
            </a:endParaRPr>
          </a:p>
        </p:txBody>
      </p:sp>
      <p:sp>
        <p:nvSpPr>
          <p:cNvPr id="137" name="Google Shape;137;p17"/>
          <p:cNvSpPr txBox="1"/>
          <p:nvPr>
            <p:ph idx="4294967295" type="body"/>
          </p:nvPr>
        </p:nvSpPr>
        <p:spPr>
          <a:xfrm>
            <a:off x="6259816" y="1560479"/>
            <a:ext cx="1430700" cy="39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To send OTP and voting link </a:t>
            </a:r>
            <a:endParaRPr sz="1400"/>
          </a:p>
        </p:txBody>
      </p:sp>
      <p:cxnSp>
        <p:nvCxnSpPr>
          <p:cNvPr id="138" name="Google Shape;138;p17"/>
          <p:cNvCxnSpPr/>
          <p:nvPr/>
        </p:nvCxnSpPr>
        <p:spPr>
          <a:xfrm rot="10800000">
            <a:off x="6199975" y="1439375"/>
            <a:ext cx="0" cy="954600"/>
          </a:xfrm>
          <a:prstGeom prst="straightConnector1">
            <a:avLst/>
          </a:prstGeom>
          <a:noFill/>
          <a:ln cap="flat" cmpd="sng" w="9525">
            <a:solidFill>
              <a:schemeClr val="dk2"/>
            </a:solidFill>
            <a:prstDash val="solid"/>
            <a:round/>
            <a:headEnd len="med" w="med" type="none"/>
            <a:tailEnd len="med" w="med" type="oval"/>
          </a:ln>
        </p:spPr>
      </p:cxnSp>
      <p:sp>
        <p:nvSpPr>
          <p:cNvPr id="139" name="Google Shape;139;p17"/>
          <p:cNvSpPr txBox="1"/>
          <p:nvPr>
            <p:ph type="title"/>
          </p:nvPr>
        </p:nvSpPr>
        <p:spPr>
          <a:xfrm>
            <a:off x="7830678" y="1235050"/>
            <a:ext cx="1430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Azure Maps</a:t>
            </a:r>
            <a:endParaRPr b="1" sz="1800">
              <a:solidFill>
                <a:schemeClr val="dk1"/>
              </a:solidFill>
            </a:endParaRPr>
          </a:p>
        </p:txBody>
      </p:sp>
      <p:sp>
        <p:nvSpPr>
          <p:cNvPr id="140" name="Google Shape;140;p17"/>
          <p:cNvSpPr txBox="1"/>
          <p:nvPr>
            <p:ph idx="4294967295" type="body"/>
          </p:nvPr>
        </p:nvSpPr>
        <p:spPr>
          <a:xfrm>
            <a:off x="7894225" y="1534150"/>
            <a:ext cx="1519500" cy="39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Get closest booth</a:t>
            </a:r>
            <a:endParaRPr sz="1400"/>
          </a:p>
        </p:txBody>
      </p:sp>
      <p:cxnSp>
        <p:nvCxnSpPr>
          <p:cNvPr id="141" name="Google Shape;141;p17"/>
          <p:cNvCxnSpPr/>
          <p:nvPr/>
        </p:nvCxnSpPr>
        <p:spPr>
          <a:xfrm rot="10800000">
            <a:off x="7779550" y="1439363"/>
            <a:ext cx="0" cy="954600"/>
          </a:xfrm>
          <a:prstGeom prst="straightConnector1">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490250" y="526350"/>
            <a:ext cx="83094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Common Issues Plaguing the Existing Electoral Process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265475" y="1916200"/>
            <a:ext cx="4045200" cy="234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000000"/>
                </a:solidFill>
              </a:rPr>
              <a:t>Voters not being able to travel long distances to their constituencies to vote.</a:t>
            </a:r>
            <a:endParaRPr b="0" sz="2400">
              <a:solidFill>
                <a:srgbClr val="000000"/>
              </a:solidFill>
            </a:endParaRPr>
          </a:p>
        </p:txBody>
      </p:sp>
      <p:sp>
        <p:nvSpPr>
          <p:cNvPr id="152" name="Google Shape;152;p19"/>
          <p:cNvSpPr txBox="1"/>
          <p:nvPr/>
        </p:nvSpPr>
        <p:spPr>
          <a:xfrm>
            <a:off x="5167725" y="2085850"/>
            <a:ext cx="3466500" cy="20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Roboto"/>
                <a:ea typeface="Roboto"/>
                <a:cs typeface="Roboto"/>
                <a:sym typeface="Roboto"/>
              </a:rPr>
              <a:t>Provide facility to vote from the nearest booth for a candidate of a particular constituency.</a:t>
            </a:r>
            <a:endParaRPr sz="2400">
              <a:solidFill>
                <a:srgbClr val="FFFFFF"/>
              </a:solidFill>
              <a:latin typeface="Roboto"/>
              <a:ea typeface="Roboto"/>
              <a:cs typeface="Roboto"/>
              <a:sym typeface="Roboto"/>
            </a:endParaRPr>
          </a:p>
        </p:txBody>
      </p:sp>
      <p:sp>
        <p:nvSpPr>
          <p:cNvPr id="153" name="Google Shape;153;p19"/>
          <p:cNvSpPr txBox="1"/>
          <p:nvPr/>
        </p:nvSpPr>
        <p:spPr>
          <a:xfrm>
            <a:off x="885200" y="1078300"/>
            <a:ext cx="22380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sz="3600">
                <a:solidFill>
                  <a:schemeClr val="accent5"/>
                </a:solidFill>
                <a:latin typeface="Roboto"/>
                <a:ea typeface="Roboto"/>
                <a:cs typeface="Roboto"/>
                <a:sym typeface="Roboto"/>
              </a:rPr>
              <a:t>Challenge</a:t>
            </a:r>
            <a:endParaRPr sz="3600">
              <a:solidFill>
                <a:schemeClr val="lt1"/>
              </a:solidFill>
              <a:latin typeface="Roboto"/>
              <a:ea typeface="Roboto"/>
              <a:cs typeface="Roboto"/>
              <a:sym typeface="Roboto"/>
            </a:endParaRPr>
          </a:p>
        </p:txBody>
      </p:sp>
      <p:sp>
        <p:nvSpPr>
          <p:cNvPr id="154" name="Google Shape;154;p19"/>
          <p:cNvSpPr txBox="1"/>
          <p:nvPr/>
        </p:nvSpPr>
        <p:spPr>
          <a:xfrm>
            <a:off x="4878375" y="1019975"/>
            <a:ext cx="40452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sz="3000">
                <a:solidFill>
                  <a:schemeClr val="accent5"/>
                </a:solidFill>
                <a:latin typeface="Roboto"/>
                <a:ea typeface="Roboto"/>
                <a:cs typeface="Roboto"/>
                <a:sym typeface="Roboto"/>
              </a:rPr>
              <a:t>Proposed Alternative</a:t>
            </a:r>
            <a:endParaRPr sz="30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253075" y="1916200"/>
            <a:ext cx="4045200" cy="188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000000"/>
                </a:solidFill>
              </a:rPr>
              <a:t>Voters misusing the Right To Vote by casting vote</a:t>
            </a:r>
            <a:r>
              <a:rPr lang="en" sz="2400">
                <a:solidFill>
                  <a:srgbClr val="000000"/>
                </a:solidFill>
              </a:rPr>
              <a:t> via multiple voter IDs.</a:t>
            </a:r>
            <a:endParaRPr b="0" sz="2400">
              <a:solidFill>
                <a:srgbClr val="000000"/>
              </a:solidFill>
            </a:endParaRPr>
          </a:p>
        </p:txBody>
      </p:sp>
      <p:sp>
        <p:nvSpPr>
          <p:cNvPr id="160" name="Google Shape;160;p20"/>
          <p:cNvSpPr txBox="1"/>
          <p:nvPr/>
        </p:nvSpPr>
        <p:spPr>
          <a:xfrm>
            <a:off x="4970000" y="2209775"/>
            <a:ext cx="3676500" cy="20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Roboto"/>
                <a:ea typeface="Roboto"/>
                <a:cs typeface="Roboto"/>
                <a:sym typeface="Roboto"/>
              </a:rPr>
              <a:t>Use unique Identifiers such as Aadhar to prevent misuse</a:t>
            </a:r>
            <a:endParaRPr sz="2400">
              <a:solidFill>
                <a:srgbClr val="FFFFFF"/>
              </a:solidFill>
              <a:latin typeface="Roboto"/>
              <a:ea typeface="Roboto"/>
              <a:cs typeface="Roboto"/>
              <a:sym typeface="Roboto"/>
            </a:endParaRPr>
          </a:p>
        </p:txBody>
      </p:sp>
      <p:sp>
        <p:nvSpPr>
          <p:cNvPr id="161" name="Google Shape;161;p20"/>
          <p:cNvSpPr txBox="1"/>
          <p:nvPr/>
        </p:nvSpPr>
        <p:spPr>
          <a:xfrm>
            <a:off x="885200" y="1078300"/>
            <a:ext cx="22380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sz="3600">
                <a:solidFill>
                  <a:schemeClr val="accent5"/>
                </a:solidFill>
                <a:latin typeface="Roboto"/>
                <a:ea typeface="Roboto"/>
                <a:cs typeface="Roboto"/>
                <a:sym typeface="Roboto"/>
              </a:rPr>
              <a:t>Challenge</a:t>
            </a:r>
            <a:endParaRPr sz="3600">
              <a:solidFill>
                <a:schemeClr val="lt1"/>
              </a:solidFill>
              <a:latin typeface="Roboto"/>
              <a:ea typeface="Roboto"/>
              <a:cs typeface="Roboto"/>
              <a:sym typeface="Roboto"/>
            </a:endParaRPr>
          </a:p>
        </p:txBody>
      </p:sp>
      <p:sp>
        <p:nvSpPr>
          <p:cNvPr id="162" name="Google Shape;162;p20"/>
          <p:cNvSpPr txBox="1"/>
          <p:nvPr/>
        </p:nvSpPr>
        <p:spPr>
          <a:xfrm>
            <a:off x="4878375" y="1019975"/>
            <a:ext cx="40452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sz="3000">
                <a:solidFill>
                  <a:schemeClr val="accent5"/>
                </a:solidFill>
                <a:latin typeface="Roboto"/>
                <a:ea typeface="Roboto"/>
                <a:cs typeface="Roboto"/>
                <a:sym typeface="Roboto"/>
              </a:rPr>
              <a:t>Proposed Alternative</a:t>
            </a:r>
            <a:endParaRPr sz="3000">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265475" y="1916200"/>
            <a:ext cx="4456500" cy="268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000000"/>
                </a:solidFill>
              </a:rPr>
              <a:t>Voters l</a:t>
            </a:r>
            <a:r>
              <a:rPr lang="en" sz="2400">
                <a:solidFill>
                  <a:srgbClr val="000000"/>
                </a:solidFill>
              </a:rPr>
              <a:t>acking general  awareness about the candidates contesting elections from their respective constituencies making them prone to become victims of vote selling</a:t>
            </a:r>
            <a:endParaRPr sz="2400">
              <a:solidFill>
                <a:srgbClr val="000000"/>
              </a:solidFill>
            </a:endParaRPr>
          </a:p>
          <a:p>
            <a:pPr indent="0" lvl="0" marL="0" rtl="0" algn="l">
              <a:spcBef>
                <a:spcPts val="0"/>
              </a:spcBef>
              <a:spcAft>
                <a:spcPts val="0"/>
              </a:spcAft>
              <a:buNone/>
            </a:pPr>
            <a:r>
              <a:t/>
            </a:r>
            <a:endParaRPr b="0" sz="2400">
              <a:solidFill>
                <a:srgbClr val="000000"/>
              </a:solidFill>
            </a:endParaRPr>
          </a:p>
        </p:txBody>
      </p:sp>
      <p:sp>
        <p:nvSpPr>
          <p:cNvPr id="168" name="Google Shape;168;p21"/>
          <p:cNvSpPr txBox="1"/>
          <p:nvPr/>
        </p:nvSpPr>
        <p:spPr>
          <a:xfrm>
            <a:off x="4878375" y="2085850"/>
            <a:ext cx="4045200" cy="20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Roboto"/>
                <a:ea typeface="Roboto"/>
                <a:cs typeface="Roboto"/>
                <a:sym typeface="Roboto"/>
              </a:rPr>
              <a:t>Provide extensive details about the candidates with a scorecard of past performance and criminal records</a:t>
            </a:r>
            <a:endParaRPr sz="2400">
              <a:solidFill>
                <a:srgbClr val="FFFFFF"/>
              </a:solidFill>
              <a:latin typeface="Roboto"/>
              <a:ea typeface="Roboto"/>
              <a:cs typeface="Roboto"/>
              <a:sym typeface="Roboto"/>
            </a:endParaRPr>
          </a:p>
        </p:txBody>
      </p:sp>
      <p:sp>
        <p:nvSpPr>
          <p:cNvPr id="169" name="Google Shape;169;p21"/>
          <p:cNvSpPr txBox="1"/>
          <p:nvPr/>
        </p:nvSpPr>
        <p:spPr>
          <a:xfrm>
            <a:off x="885200" y="1078300"/>
            <a:ext cx="22380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sz="3600">
                <a:solidFill>
                  <a:schemeClr val="accent5"/>
                </a:solidFill>
                <a:latin typeface="Roboto"/>
                <a:ea typeface="Roboto"/>
                <a:cs typeface="Roboto"/>
                <a:sym typeface="Roboto"/>
              </a:rPr>
              <a:t>Challenge</a:t>
            </a:r>
            <a:endParaRPr sz="3600">
              <a:solidFill>
                <a:schemeClr val="lt1"/>
              </a:solidFill>
              <a:latin typeface="Roboto"/>
              <a:ea typeface="Roboto"/>
              <a:cs typeface="Roboto"/>
              <a:sym typeface="Roboto"/>
            </a:endParaRPr>
          </a:p>
        </p:txBody>
      </p:sp>
      <p:sp>
        <p:nvSpPr>
          <p:cNvPr id="170" name="Google Shape;170;p21"/>
          <p:cNvSpPr txBox="1"/>
          <p:nvPr/>
        </p:nvSpPr>
        <p:spPr>
          <a:xfrm>
            <a:off x="4878375" y="1078300"/>
            <a:ext cx="40452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sz="3000">
                <a:solidFill>
                  <a:schemeClr val="accent5"/>
                </a:solidFill>
                <a:latin typeface="Roboto"/>
                <a:ea typeface="Roboto"/>
                <a:cs typeface="Roboto"/>
                <a:sym typeface="Roboto"/>
              </a:rPr>
              <a:t>Proposed Alternative</a:t>
            </a:r>
            <a:endParaRPr sz="30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