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  <p:sldMasterId id="2147483871" r:id="rId2"/>
  </p:sldMasterIdLst>
  <p:notesMasterIdLst>
    <p:notesMasterId r:id="rId14"/>
  </p:notesMasterIdLst>
  <p:sldIdLst>
    <p:sldId id="256" r:id="rId3"/>
    <p:sldId id="257" r:id="rId4"/>
    <p:sldId id="258" r:id="rId5"/>
    <p:sldId id="260" r:id="rId6"/>
    <p:sldId id="264" r:id="rId7"/>
    <p:sldId id="259" r:id="rId8"/>
    <p:sldId id="265" r:id="rId9"/>
    <p:sldId id="266" r:id="rId10"/>
    <p:sldId id="262" r:id="rId11"/>
    <p:sldId id="271" r:id="rId12"/>
    <p:sldId id="269" r:id="rId13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5" autoAdjust="0"/>
    <p:restoredTop sz="67089" autoAdjust="0"/>
  </p:normalViewPr>
  <p:slideViewPr>
    <p:cSldViewPr snapToGrid="0">
      <p:cViewPr varScale="1">
        <p:scale>
          <a:sx n="74" d="100"/>
          <a:sy n="74" d="100"/>
        </p:scale>
        <p:origin x="220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472"/>
    </p:cViewPr>
  </p:outlineViewPr>
  <p:notesTextViewPr>
    <p:cViewPr>
      <p:scale>
        <a:sx n="75" d="100"/>
        <a:sy n="75" d="100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55B998-8995-48BF-904E-90A6BB5BAE0F}" type="datetimeFigureOut">
              <a:rPr lang="hu-HU" smtClean="0"/>
              <a:t>2016. 01. 28.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A5FCEA-565E-49EC-B3D9-1F5FE027ED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7225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Bemutatkozás, téma címének elmondása.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A5FCEA-565E-49EC-B3D9-1F5FE027ED8F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67752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SOAP:</a:t>
            </a:r>
          </a:p>
          <a:p>
            <a:pPr marL="171450" indent="-171450">
              <a:buFontTx/>
              <a:buChar char="-"/>
            </a:pPr>
            <a:r>
              <a:rPr lang="hu-HU" dirty="0" smtClean="0"/>
              <a:t>Hálózaton keresztüli kommunikáció alkalmazások között.</a:t>
            </a:r>
          </a:p>
          <a:p>
            <a:pPr marL="171450" indent="-171450">
              <a:buFontTx/>
              <a:buChar char="-"/>
            </a:pPr>
            <a:r>
              <a:rPr lang="hu-HU" baseline="0" dirty="0" smtClean="0"/>
              <a:t>Szabvány szerint </a:t>
            </a:r>
            <a:r>
              <a:rPr lang="hu-HU" baseline="0" dirty="0" err="1" smtClean="0"/>
              <a:t>HTTP-t</a:t>
            </a:r>
            <a:r>
              <a:rPr lang="hu-HU" baseline="0" dirty="0" smtClean="0"/>
              <a:t> használ, de működik </a:t>
            </a:r>
            <a:r>
              <a:rPr lang="hu-HU" baseline="0" dirty="0" err="1" smtClean="0"/>
              <a:t>SMTP-vel</a:t>
            </a:r>
            <a:r>
              <a:rPr lang="hu-HU" baseline="0" dirty="0" smtClean="0"/>
              <a:t> is. -&gt; átmegy a tűzfalon</a:t>
            </a:r>
          </a:p>
          <a:p>
            <a:pPr marL="171450" indent="-171450">
              <a:buFontTx/>
              <a:buChar char="-"/>
            </a:pPr>
            <a:r>
              <a:rPr lang="hu-HU" baseline="0" dirty="0" smtClean="0"/>
              <a:t>Platform- és </a:t>
            </a:r>
            <a:r>
              <a:rPr lang="hu-HU" baseline="0" dirty="0" err="1" smtClean="0"/>
              <a:t>programnyelvfüggetlen</a:t>
            </a:r>
            <a:endParaRPr lang="hu-HU" baseline="0" dirty="0" smtClean="0"/>
          </a:p>
          <a:p>
            <a:pPr marL="171450" indent="-171450">
              <a:buFontTx/>
              <a:buChar char="-"/>
            </a:pPr>
            <a:r>
              <a:rPr lang="hu-HU" baseline="0" dirty="0" smtClean="0"/>
              <a:t>Szoros a „szerződés” a kliens és a szerver között. Ha az egyik változik, a másikat is változtatni kell.</a:t>
            </a:r>
          </a:p>
          <a:p>
            <a:pPr marL="171450" indent="-171450">
              <a:buFontTx/>
              <a:buChar char="-"/>
            </a:pPr>
            <a:r>
              <a:rPr lang="hu-HU" dirty="0" err="1" smtClean="0"/>
              <a:t>Xml</a:t>
            </a:r>
            <a:r>
              <a:rPr lang="hu-HU" dirty="0" smtClean="0"/>
              <a:t> alapú üzenetek, de ez nagyméretű üzeneteknél lassú lehet</a:t>
            </a:r>
          </a:p>
          <a:p>
            <a:pPr marL="171450" indent="-171450">
              <a:buFontTx/>
              <a:buChar char="-"/>
            </a:pPr>
            <a:endParaRPr lang="hu-HU" dirty="0" smtClean="0"/>
          </a:p>
          <a:p>
            <a:pPr marL="0" indent="0">
              <a:buFontTx/>
              <a:buNone/>
            </a:pPr>
            <a:r>
              <a:rPr lang="hu-HU" dirty="0" smtClean="0"/>
              <a:t>REST</a:t>
            </a:r>
          </a:p>
          <a:p>
            <a:pPr marL="171450" indent="-171450">
              <a:buFontTx/>
              <a:buChar char="-"/>
            </a:pPr>
            <a:r>
              <a:rPr lang="hu-HU" dirty="0" smtClean="0"/>
              <a:t>Általában </a:t>
            </a:r>
            <a:r>
              <a:rPr lang="hu-HU" dirty="0" err="1" smtClean="0"/>
              <a:t>HTTP-n</a:t>
            </a:r>
            <a:r>
              <a:rPr lang="hu-HU" dirty="0" smtClean="0"/>
              <a:t> keresztül kommunikál</a:t>
            </a:r>
          </a:p>
          <a:p>
            <a:pPr marL="171450" indent="-171450">
              <a:buFontTx/>
              <a:buChar char="-"/>
            </a:pPr>
            <a:r>
              <a:rPr lang="hu-HU" dirty="0" smtClean="0"/>
              <a:t>A</a:t>
            </a:r>
            <a:r>
              <a:rPr lang="hu-HU" baseline="0" dirty="0" smtClean="0"/>
              <a:t> kliens nem foglalkozik adattárolással, az a szerver dolga.</a:t>
            </a:r>
          </a:p>
          <a:p>
            <a:pPr marL="171450" indent="-171450">
              <a:buFontTx/>
              <a:buChar char="-"/>
            </a:pPr>
            <a:r>
              <a:rPr lang="hu-HU" baseline="0" dirty="0" smtClean="0"/>
              <a:t>A szerver nem foglalkozik a felhasználói felülettel illetve a kliens állapotával, így minden kérésnek tartalmaznia kell minden szükséges információt a kiszolgáláshoz.</a:t>
            </a:r>
          </a:p>
          <a:p>
            <a:pPr marL="171450" indent="-171450">
              <a:buFontTx/>
              <a:buChar char="-"/>
            </a:pPr>
            <a:r>
              <a:rPr lang="hu-HU" baseline="0" dirty="0" smtClean="0"/>
              <a:t>A kliens nem tudja, hogy közvetlenül csatlakozik-e a szerverhez, vagy van-e közöttük például </a:t>
            </a:r>
            <a:r>
              <a:rPr lang="hu-HU" baseline="0" dirty="0" err="1" smtClean="0"/>
              <a:t>terhelészelosztó</a:t>
            </a:r>
            <a:r>
              <a:rPr lang="hu-HU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hu-HU" baseline="0" dirty="0" smtClean="0"/>
              <a:t>Amíg az egységes interfész nem változik meg, addig mind a szerver, mind a kliens külön-külön fejleszthetőek.</a:t>
            </a:r>
            <a:endParaRPr lang="hu-HU" dirty="0" smtClean="0"/>
          </a:p>
          <a:p>
            <a:pPr marL="171450" indent="-171450">
              <a:buFontTx/>
              <a:buChar char="-"/>
            </a:pPr>
            <a:endParaRPr lang="hu-HU" dirty="0" smtClean="0"/>
          </a:p>
          <a:p>
            <a:pPr marL="171450" indent="-171450">
              <a:buFontTx/>
              <a:buChar char="-"/>
            </a:pPr>
            <a:endParaRPr lang="hu-HU" dirty="0" smtClean="0"/>
          </a:p>
          <a:p>
            <a:pPr marL="171450" indent="-171450">
              <a:buFontTx/>
              <a:buChar char="-"/>
            </a:pPr>
            <a:endParaRPr lang="hu-HU" dirty="0" smtClean="0"/>
          </a:p>
          <a:p>
            <a:pPr marL="0" indent="0">
              <a:buFontTx/>
              <a:buNone/>
            </a:pPr>
            <a:r>
              <a:rPr lang="hu-HU" dirty="0" err="1" smtClean="0"/>
              <a:t>WebSocket</a:t>
            </a:r>
            <a:r>
              <a:rPr lang="hu-HU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hu-HU" dirty="0" smtClean="0"/>
              <a:t>Kétirányú kommunikációt biztosít egyetlen TCP kapcsolaton, ami bármilyen protokollt támogat</a:t>
            </a:r>
          </a:p>
          <a:p>
            <a:pPr marL="171450" indent="-171450">
              <a:buFontTx/>
              <a:buChar char="-"/>
            </a:pPr>
            <a:r>
              <a:rPr lang="hu-HU" dirty="0" smtClean="0"/>
              <a:t>Browser oldalnak olyan JS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libraryt</a:t>
            </a:r>
            <a:r>
              <a:rPr lang="hu-HU" baseline="0" dirty="0" smtClean="0"/>
              <a:t> kell futtatnia, ami tudja kezelni a </a:t>
            </a:r>
            <a:r>
              <a:rPr lang="hu-HU" baseline="0" dirty="0" err="1" smtClean="0"/>
              <a:t>WebSockettel</a:t>
            </a:r>
            <a:r>
              <a:rPr lang="hu-HU" baseline="0" dirty="0" smtClean="0"/>
              <a:t> való kapcsolatot</a:t>
            </a:r>
          </a:p>
          <a:p>
            <a:pPr marL="171450" indent="-171450">
              <a:buFontTx/>
              <a:buChar char="-"/>
            </a:pPr>
            <a:r>
              <a:rPr lang="hu-HU" baseline="0" dirty="0" err="1" smtClean="0"/>
              <a:t>Real-time</a:t>
            </a:r>
            <a:r>
              <a:rPr lang="hu-HU" baseline="0" dirty="0" smtClean="0"/>
              <a:t>, amikor új adat elérhető, elküldik a másiknak</a:t>
            </a:r>
          </a:p>
          <a:p>
            <a:pPr marL="171450" indent="-171450">
              <a:buFontTx/>
              <a:buChar char="-"/>
            </a:pPr>
            <a:r>
              <a:rPr lang="hu-HU" baseline="0" dirty="0" smtClean="0"/>
              <a:t>A küldött adat lehet szöveges is (</a:t>
            </a:r>
            <a:r>
              <a:rPr lang="hu-HU" baseline="0" dirty="0" err="1" smtClean="0"/>
              <a:t>json</a:t>
            </a:r>
            <a:r>
              <a:rPr lang="hu-HU" baseline="0" dirty="0" smtClean="0"/>
              <a:t>) vagy bináris (</a:t>
            </a:r>
            <a:r>
              <a:rPr lang="hu-HU" baseline="0" dirty="0" err="1" smtClean="0"/>
              <a:t>blob</a:t>
            </a:r>
            <a:r>
              <a:rPr lang="hu-HU" baseline="0" dirty="0" smtClean="0"/>
              <a:t>)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A5FCEA-565E-49EC-B3D9-1F5FE027ED8F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1911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SOAP:</a:t>
            </a:r>
          </a:p>
          <a:p>
            <a:pPr marL="171450" indent="-171450">
              <a:buFontTx/>
              <a:buChar char="-"/>
            </a:pPr>
            <a:r>
              <a:rPr lang="hu-HU" dirty="0" smtClean="0"/>
              <a:t>Hálózaton keresztüli kommunikáció alkalmazások között.</a:t>
            </a:r>
          </a:p>
          <a:p>
            <a:pPr marL="171450" indent="-171450">
              <a:buFontTx/>
              <a:buChar char="-"/>
            </a:pPr>
            <a:r>
              <a:rPr lang="hu-HU" baseline="0" dirty="0" smtClean="0"/>
              <a:t>Szabvány szerint </a:t>
            </a:r>
            <a:r>
              <a:rPr lang="hu-HU" baseline="0" dirty="0" err="1" smtClean="0"/>
              <a:t>HTTP-t</a:t>
            </a:r>
            <a:r>
              <a:rPr lang="hu-HU" baseline="0" dirty="0" smtClean="0"/>
              <a:t> használ, de működik </a:t>
            </a:r>
            <a:r>
              <a:rPr lang="hu-HU" baseline="0" dirty="0" err="1" smtClean="0"/>
              <a:t>SMTP-vel</a:t>
            </a:r>
            <a:r>
              <a:rPr lang="hu-HU" baseline="0" dirty="0" smtClean="0"/>
              <a:t> is. -&gt; átmegy a tűzfalon</a:t>
            </a:r>
          </a:p>
          <a:p>
            <a:pPr marL="171450" indent="-171450">
              <a:buFontTx/>
              <a:buChar char="-"/>
            </a:pPr>
            <a:r>
              <a:rPr lang="hu-HU" baseline="0" dirty="0" smtClean="0"/>
              <a:t>Platform- és </a:t>
            </a:r>
            <a:r>
              <a:rPr lang="hu-HU" baseline="0" dirty="0" err="1" smtClean="0"/>
              <a:t>programnyelvfüggetlen</a:t>
            </a:r>
            <a:endParaRPr lang="hu-HU" baseline="0" dirty="0" smtClean="0"/>
          </a:p>
          <a:p>
            <a:pPr marL="171450" indent="-171450">
              <a:buFontTx/>
              <a:buChar char="-"/>
            </a:pPr>
            <a:r>
              <a:rPr lang="hu-HU" baseline="0" dirty="0" smtClean="0"/>
              <a:t>Szoros a „szerződés” a kliens és a szerver között. Ha az egyik változik, a másikat is változtatni kell.</a:t>
            </a:r>
          </a:p>
          <a:p>
            <a:pPr marL="171450" indent="-171450">
              <a:buFontTx/>
              <a:buChar char="-"/>
            </a:pPr>
            <a:r>
              <a:rPr lang="hu-HU" dirty="0" err="1" smtClean="0"/>
              <a:t>Xml</a:t>
            </a:r>
            <a:r>
              <a:rPr lang="hu-HU" dirty="0" smtClean="0"/>
              <a:t> alapú üzenetek, de ez nagyméretű üzeneteknél lassú lehet</a:t>
            </a:r>
          </a:p>
          <a:p>
            <a:pPr marL="171450" indent="-171450">
              <a:buFontTx/>
              <a:buChar char="-"/>
            </a:pPr>
            <a:endParaRPr lang="hu-HU" dirty="0" smtClean="0"/>
          </a:p>
          <a:p>
            <a:pPr marL="0" indent="0">
              <a:buFontTx/>
              <a:buNone/>
            </a:pPr>
            <a:r>
              <a:rPr lang="hu-HU" dirty="0" smtClean="0"/>
              <a:t>REST</a:t>
            </a:r>
          </a:p>
          <a:p>
            <a:pPr marL="171450" indent="-171450">
              <a:buFontTx/>
              <a:buChar char="-"/>
            </a:pPr>
            <a:r>
              <a:rPr lang="hu-HU" dirty="0" smtClean="0"/>
              <a:t>Általában </a:t>
            </a:r>
            <a:r>
              <a:rPr lang="hu-HU" dirty="0" err="1" smtClean="0"/>
              <a:t>HTTP-n</a:t>
            </a:r>
            <a:r>
              <a:rPr lang="hu-HU" dirty="0" smtClean="0"/>
              <a:t> keresztül kommunikál</a:t>
            </a:r>
          </a:p>
          <a:p>
            <a:pPr marL="171450" indent="-171450">
              <a:buFontTx/>
              <a:buChar char="-"/>
            </a:pPr>
            <a:r>
              <a:rPr lang="hu-HU" dirty="0" smtClean="0"/>
              <a:t>A</a:t>
            </a:r>
            <a:r>
              <a:rPr lang="hu-HU" baseline="0" dirty="0" smtClean="0"/>
              <a:t> kliens nem foglalkozik adattárolással, az a szerver dolga.</a:t>
            </a:r>
          </a:p>
          <a:p>
            <a:pPr marL="171450" indent="-171450">
              <a:buFontTx/>
              <a:buChar char="-"/>
            </a:pPr>
            <a:r>
              <a:rPr lang="hu-HU" baseline="0" dirty="0" smtClean="0"/>
              <a:t>A szerver nem foglalkozik a felhasználói felülettel illetve a kliens állapotával, így minden kérésnek tartalmaznia kell minden szükséges információt a kiszolgáláshoz.</a:t>
            </a:r>
          </a:p>
          <a:p>
            <a:pPr marL="171450" indent="-171450">
              <a:buFontTx/>
              <a:buChar char="-"/>
            </a:pPr>
            <a:r>
              <a:rPr lang="hu-HU" baseline="0" dirty="0" smtClean="0"/>
              <a:t>A kliens nem tudja, hogy közvetlenül csatlakozik-e a szerverhez, vagy van-e közöttük például </a:t>
            </a:r>
            <a:r>
              <a:rPr lang="hu-HU" baseline="0" dirty="0" err="1" smtClean="0"/>
              <a:t>terhelészelosztó</a:t>
            </a:r>
            <a:r>
              <a:rPr lang="hu-HU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hu-HU" baseline="0" dirty="0" smtClean="0"/>
              <a:t>Amíg az egységes interfész nem változik meg, addig mind a szerver, mind a kliens külön-külön fejleszthetőek.</a:t>
            </a:r>
            <a:endParaRPr lang="hu-HU" dirty="0" smtClean="0"/>
          </a:p>
          <a:p>
            <a:pPr marL="171450" indent="-171450">
              <a:buFontTx/>
              <a:buChar char="-"/>
            </a:pPr>
            <a:endParaRPr lang="hu-HU" dirty="0" smtClean="0"/>
          </a:p>
          <a:p>
            <a:pPr marL="171450" indent="-171450">
              <a:buFontTx/>
              <a:buChar char="-"/>
            </a:pPr>
            <a:endParaRPr lang="hu-HU" dirty="0" smtClean="0"/>
          </a:p>
          <a:p>
            <a:pPr marL="171450" indent="-171450">
              <a:buFontTx/>
              <a:buChar char="-"/>
            </a:pPr>
            <a:endParaRPr lang="hu-HU" dirty="0" smtClean="0"/>
          </a:p>
          <a:p>
            <a:pPr marL="0" indent="0">
              <a:buFontTx/>
              <a:buNone/>
            </a:pPr>
            <a:r>
              <a:rPr lang="hu-HU" dirty="0" err="1" smtClean="0"/>
              <a:t>WebSocket</a:t>
            </a:r>
            <a:r>
              <a:rPr lang="hu-HU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hu-HU" dirty="0" smtClean="0"/>
              <a:t>Kétirányú kommunikációt biztosít egyetlen TCP kapcsolaton, ami bármilyen protokollt támogat</a:t>
            </a:r>
          </a:p>
          <a:p>
            <a:pPr marL="171450" indent="-171450">
              <a:buFontTx/>
              <a:buChar char="-"/>
            </a:pPr>
            <a:r>
              <a:rPr lang="hu-HU" dirty="0" smtClean="0"/>
              <a:t>Browser oldalnak olyan JS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libraryt</a:t>
            </a:r>
            <a:r>
              <a:rPr lang="hu-HU" baseline="0" dirty="0" smtClean="0"/>
              <a:t> kell futtatnia, ami tudja kezelni a </a:t>
            </a:r>
            <a:r>
              <a:rPr lang="hu-HU" baseline="0" dirty="0" err="1" smtClean="0"/>
              <a:t>WebSockettel</a:t>
            </a:r>
            <a:r>
              <a:rPr lang="hu-HU" baseline="0" dirty="0" smtClean="0"/>
              <a:t> való kapcsolatot</a:t>
            </a:r>
          </a:p>
          <a:p>
            <a:pPr marL="171450" indent="-171450">
              <a:buFontTx/>
              <a:buChar char="-"/>
            </a:pPr>
            <a:r>
              <a:rPr lang="hu-HU" baseline="0" dirty="0" err="1" smtClean="0"/>
              <a:t>Real-time</a:t>
            </a:r>
            <a:r>
              <a:rPr lang="hu-HU" baseline="0" dirty="0" smtClean="0"/>
              <a:t>, amikor új adat elérhető, elküldik a másiknak</a:t>
            </a:r>
          </a:p>
          <a:p>
            <a:pPr marL="171450" indent="-171450">
              <a:buFontTx/>
              <a:buChar char="-"/>
            </a:pPr>
            <a:r>
              <a:rPr lang="hu-HU" baseline="0" dirty="0" smtClean="0"/>
              <a:t>A küldött adat lehet szöveges is (</a:t>
            </a:r>
            <a:r>
              <a:rPr lang="hu-HU" baseline="0" dirty="0" err="1" smtClean="0"/>
              <a:t>json</a:t>
            </a:r>
            <a:r>
              <a:rPr lang="hu-HU" baseline="0" dirty="0" smtClean="0"/>
              <a:t>) vagy bináris (</a:t>
            </a:r>
            <a:r>
              <a:rPr lang="hu-HU" baseline="0" dirty="0" err="1" smtClean="0"/>
              <a:t>blob</a:t>
            </a:r>
            <a:r>
              <a:rPr lang="hu-HU" baseline="0" dirty="0" smtClean="0"/>
              <a:t>)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A5FCEA-565E-49EC-B3D9-1F5FE027ED8F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4431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SQL alapok, PHP motor, XSLT </a:t>
            </a:r>
            <a:r>
              <a:rPr lang="hu-HU" dirty="0" err="1" smtClean="0"/>
              <a:t>templating</a:t>
            </a:r>
            <a:r>
              <a:rPr lang="hu-HU" dirty="0" smtClean="0"/>
              <a:t> rendszerrel készült</a:t>
            </a:r>
          </a:p>
          <a:p>
            <a:endParaRPr lang="hu-HU" dirty="0" smtClean="0"/>
          </a:p>
          <a:p>
            <a:r>
              <a:rPr lang="hu-HU" dirty="0" smtClean="0"/>
              <a:t>Hiányosságoknál :</a:t>
            </a:r>
          </a:p>
          <a:p>
            <a:r>
              <a:rPr lang="hu-HU" dirty="0" smtClean="0"/>
              <a:t>Milyen kiegészítések kellettek:</a:t>
            </a:r>
          </a:p>
          <a:p>
            <a:r>
              <a:rPr lang="hu-HU" dirty="0" smtClean="0"/>
              <a:t>- 3 évvel később a pótlabor kezelését</a:t>
            </a:r>
            <a:r>
              <a:rPr lang="hu-HU" baseline="0" dirty="0" smtClean="0"/>
              <a:t> kellett hozzáadni</a:t>
            </a:r>
            <a:endParaRPr lang="hu-HU" dirty="0" smtClean="0"/>
          </a:p>
          <a:p>
            <a:r>
              <a:rPr lang="hu-HU" dirty="0" smtClean="0"/>
              <a:t>- </a:t>
            </a:r>
            <a:r>
              <a:rPr lang="hu-HU" dirty="0" err="1" smtClean="0"/>
              <a:t>Ruby</a:t>
            </a:r>
            <a:r>
              <a:rPr lang="hu-HU" dirty="0" smtClean="0"/>
              <a:t> </a:t>
            </a:r>
            <a:r>
              <a:rPr lang="hu-HU" dirty="0" err="1" smtClean="0"/>
              <a:t>szkriptek</a:t>
            </a:r>
            <a:r>
              <a:rPr lang="hu-HU" dirty="0" smtClean="0"/>
              <a:t> a kapcsolódó</a:t>
            </a:r>
            <a:r>
              <a:rPr lang="hu-HU" baseline="0" dirty="0" smtClean="0"/>
              <a:t> feladatok megoldására (pl.: inicializálás – félév eleji adatfeltöltés, eredmények generálása)</a:t>
            </a:r>
          </a:p>
          <a:p>
            <a:endParaRPr lang="hu-HU" dirty="0" smtClean="0"/>
          </a:p>
          <a:p>
            <a:r>
              <a:rPr lang="hu-HU" dirty="0" smtClean="0"/>
              <a:t>Miért</a:t>
            </a:r>
            <a:r>
              <a:rPr lang="hu-HU" baseline="0" dirty="0" smtClean="0"/>
              <a:t> döntöttünk úgy, hogy csinálunk egy új rendszert:</a:t>
            </a:r>
          </a:p>
          <a:p>
            <a:pPr marL="171450" indent="-171450">
              <a:buFontTx/>
              <a:buChar char="-"/>
            </a:pPr>
            <a:r>
              <a:rPr lang="hu-HU" baseline="0" dirty="0" smtClean="0"/>
              <a:t>Elavulttá vált a technológia fejlődésével és a felhasználók újabb elvárásai miatt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hu-HU" baseline="0" dirty="0" smtClean="0"/>
              <a:t>Az én felvetésem alapvetően az e-mail értesítés hiánya volt, ezzel kerestem meg a tárgyfelelőst, hogy szívesen megcsinálnám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hu-HU" baseline="0" dirty="0" smtClean="0"/>
          </a:p>
          <a:p>
            <a:pPr marL="0" indent="0">
              <a:buFontTx/>
              <a:buNone/>
            </a:pPr>
            <a:r>
              <a:rPr lang="hu-HU" baseline="0" dirty="0" smtClean="0"/>
              <a:t>A projekten az Adatbázisok laboratórium egy csapatával dolgoztam együtt. Az én feladatom a rendszer tervezése és a kliens elkészítése volt, a többieké a szerver oldali funkciók elkészítése. A szakdolgozatban a hallgatói kliens tervezését és implementálását mutattam be.</a:t>
            </a:r>
            <a:endParaRPr lang="hu-HU" dirty="0" smtClean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A5FCEA-565E-49EC-B3D9-1F5FE027ED8F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4547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hu-HU" baseline="0" dirty="0" smtClean="0"/>
              <a:t>Még az első megbeszélésünk előtt összegyűjtöttem, hogy milyen funkciókat kell mindenképpen támogatnia a rendszernek</a:t>
            </a:r>
          </a:p>
          <a:p>
            <a:pPr marL="628650" lvl="1" indent="-171450">
              <a:buFontTx/>
              <a:buChar char="-"/>
            </a:pPr>
            <a:r>
              <a:rPr lang="hu-HU" baseline="0" dirty="0" smtClean="0"/>
              <a:t>Ezt arra alapoztam, hogy a régi rendszer mit tud, azok közül mit lenne érdemes megtartani</a:t>
            </a:r>
          </a:p>
          <a:p>
            <a:pPr marL="628650" lvl="1" indent="-171450">
              <a:buFontTx/>
              <a:buChar char="-"/>
            </a:pPr>
            <a:r>
              <a:rPr lang="hu-HU" baseline="0" dirty="0" smtClean="0"/>
              <a:t>Illetve hozzáadtam azokat a funkciókat, amelyeket a tanulmányaim során használt beadó rendszerek nyújtottak, és szerintem hasznosak lehetnek a hallgatók számára.</a:t>
            </a:r>
          </a:p>
          <a:p>
            <a:pPr marL="171450" lvl="0" indent="-171450">
              <a:buFontTx/>
              <a:buChar char="-"/>
            </a:pPr>
            <a:r>
              <a:rPr lang="hu-HU" baseline="0" dirty="0" smtClean="0"/>
              <a:t>Ezután a csapattal közös megegyezés után kihúztunk és hozzáadtunk újabb funkciókat.</a:t>
            </a:r>
          </a:p>
          <a:p>
            <a:pPr marL="171450" lvl="0" indent="-171450">
              <a:buFontTx/>
              <a:buChar char="-"/>
            </a:pPr>
            <a:r>
              <a:rPr lang="hu-HU" baseline="0" dirty="0" smtClean="0"/>
              <a:t>A 5 </a:t>
            </a:r>
            <a:r>
              <a:rPr lang="hu-HU" baseline="0" dirty="0" err="1" smtClean="0"/>
              <a:t>Whys</a:t>
            </a:r>
            <a:r>
              <a:rPr lang="hu-HU" baseline="0" dirty="0" smtClean="0"/>
              <a:t> módszert használtam arra, hogy megtaláljam ezen funkciók közös gyökerét, így kiderítve, hogy mely funkciókra kell igazán koncentrálni, melyek azok, amik elengedhetetlenek a rendszer használatához</a:t>
            </a:r>
          </a:p>
          <a:p>
            <a:pPr marL="171450" lvl="0" indent="-171450">
              <a:buFontTx/>
              <a:buChar char="-"/>
            </a:pPr>
            <a:r>
              <a:rPr lang="hu-HU" baseline="0" dirty="0" smtClean="0"/>
              <a:t>Ezután </a:t>
            </a:r>
            <a:r>
              <a:rPr lang="hu-HU" baseline="0" dirty="0" err="1" smtClean="0"/>
              <a:t>user</a:t>
            </a:r>
            <a:r>
              <a:rPr lang="hu-HU" baseline="0" dirty="0" smtClean="0"/>
              <a:t> storykat készítettem</a:t>
            </a:r>
          </a:p>
          <a:p>
            <a:pPr marL="628650" lvl="1" indent="-171450">
              <a:buFontTx/>
              <a:buChar char="-"/>
            </a:pPr>
            <a:r>
              <a:rPr lang="hu-HU" baseline="0" dirty="0" smtClean="0"/>
              <a:t>A </a:t>
            </a:r>
            <a:r>
              <a:rPr lang="hu-HU" baseline="0" dirty="0" err="1" smtClean="0"/>
              <a:t>user</a:t>
            </a:r>
            <a:r>
              <a:rPr lang="hu-HU" baseline="0" dirty="0" smtClean="0"/>
              <a:t> story azt írja le, hogy a felhasználó hogy tud </a:t>
            </a:r>
            <a:r>
              <a:rPr lang="hu-HU" baseline="0" dirty="0" err="1" smtClean="0"/>
              <a:t>interaktálni</a:t>
            </a:r>
            <a:r>
              <a:rPr lang="hu-HU" baseline="0" dirty="0" smtClean="0"/>
              <a:t> a rendszerrel, és mit kell csinálnia ahhoz, hogy egy </a:t>
            </a:r>
            <a:r>
              <a:rPr lang="hu-HU" baseline="0" dirty="0" err="1" smtClean="0"/>
              <a:t>feature-t</a:t>
            </a:r>
            <a:r>
              <a:rPr lang="hu-HU" baseline="0" dirty="0" smtClean="0"/>
              <a:t> használni tudjon. Ezek hétköznapi nyelven vannak írva, és automata teszteléshez is lehet használni -&gt; példa </a:t>
            </a:r>
          </a:p>
          <a:p>
            <a:pPr marL="628650" lvl="1" indent="-171450">
              <a:buFontTx/>
              <a:buChar char="-"/>
            </a:pPr>
            <a:endParaRPr lang="hu-HU" baseline="0" dirty="0" smtClean="0"/>
          </a:p>
          <a:p>
            <a:pPr marL="171450" lvl="0" indent="-171450">
              <a:buFontTx/>
              <a:buChar char="-"/>
            </a:pPr>
            <a:r>
              <a:rPr lang="hu-HU" baseline="0" dirty="0" err="1" smtClean="0"/>
              <a:t>Authentikáció</a:t>
            </a:r>
            <a:r>
              <a:rPr lang="hu-HU" baseline="0" dirty="0" smtClean="0"/>
              <a:t>: a hallgatók és a BME dolgozók számára biztosítani fogjuk a BME Címtár használatát, és azon felhasználók számára, akik nem rendelkeznek Címtár felhasználóval, felhasználó név és jelszó kombinációt biztosítunk a bejelentkezéshez.</a:t>
            </a:r>
          </a:p>
          <a:p>
            <a:pPr marL="171450" lvl="0" indent="-171450">
              <a:buFontTx/>
              <a:buChar char="-"/>
            </a:pPr>
            <a:endParaRPr lang="hu-HU" baseline="0" dirty="0" smtClean="0"/>
          </a:p>
          <a:p>
            <a:pPr marL="171450" lvl="0" indent="-171450">
              <a:buFontTx/>
              <a:buChar char="-"/>
            </a:pPr>
            <a:r>
              <a:rPr lang="hu-HU" baseline="0" dirty="0" err="1" smtClean="0"/>
              <a:t>Authorizáció</a:t>
            </a:r>
            <a:r>
              <a:rPr lang="hu-HU" baseline="0" dirty="0" smtClean="0"/>
              <a:t>: A felhasználók számára csak azok a funkciók fognak megjelenni, amikhez van jogosultságuk, aki pedig több szerepkörrel rendelkezik, azok a rendszeren belül kiválaszthatják, hogy most éppen melyik szerepkört akarják használni</a:t>
            </a:r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A5FCEA-565E-49EC-B3D9-1F5FE027ED8F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6982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 rendszer mind kliens, mind szerver oldalon három modulból áll. A rendszertervet Golda</a:t>
            </a:r>
            <a:r>
              <a:rPr lang="hu-HU" baseline="0" dirty="0" smtClean="0"/>
              <a:t> Bencével közösen készítettük.</a:t>
            </a:r>
          </a:p>
          <a:p>
            <a:endParaRPr lang="hu-HU" baseline="0" dirty="0" smtClean="0"/>
          </a:p>
          <a:p>
            <a:r>
              <a:rPr lang="hu-HU" baseline="0" dirty="0" smtClean="0"/>
              <a:t>A rendszer tervezése során figyeltünk arra, hogy a komponensek elkülönüljenek egymástól, így bármelyik komponenst kicserélhetjük anélkül, hogy a többi komponenst módosítanánk, illetve biztosítja annak a lehetőségét, hogy a különböző komponensek különböző technológiákban implementálódjanak. A kliens HTML, JS, CSS lesz, a szerver pedig </a:t>
            </a:r>
            <a:r>
              <a:rPr lang="hu-HU" baseline="0" dirty="0" err="1" smtClean="0"/>
              <a:t>Ruby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Rails</a:t>
            </a:r>
            <a:r>
              <a:rPr lang="hu-HU" baseline="0" dirty="0" smtClean="0"/>
              <a:t>.</a:t>
            </a:r>
          </a:p>
          <a:p>
            <a:endParaRPr lang="hu-HU" baseline="0" dirty="0" smtClean="0"/>
          </a:p>
          <a:p>
            <a:r>
              <a:rPr lang="hu-HU" baseline="0" dirty="0" smtClean="0"/>
              <a:t>Változás az előző rendszerhez képest, hogy a diákoknak </a:t>
            </a:r>
            <a:r>
              <a:rPr lang="hu-HU" baseline="0" dirty="0" err="1" smtClean="0"/>
              <a:t>Git-et</a:t>
            </a:r>
            <a:r>
              <a:rPr lang="hu-HU" baseline="0" dirty="0" smtClean="0"/>
              <a:t> biztosítunk majd a házi feladatok beadásához.</a:t>
            </a:r>
          </a:p>
          <a:p>
            <a:endParaRPr lang="hu-H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smtClean="0"/>
              <a:t>Az én feladatom a kliensek elkészítése, a csapat többi tagja pedig a szerveroldali komponenseket fogja elkészíteni.</a:t>
            </a:r>
          </a:p>
          <a:p>
            <a:endParaRPr lang="hu-HU" baseline="0" dirty="0" smtClean="0"/>
          </a:p>
          <a:p>
            <a:endParaRPr lang="hu-HU" baseline="0" dirty="0" smtClean="0"/>
          </a:p>
          <a:p>
            <a:pPr marL="171450" indent="-171450">
              <a:buFontTx/>
              <a:buChar char="-"/>
            </a:pPr>
            <a:r>
              <a:rPr lang="hu-HU" baseline="0" dirty="0" smtClean="0"/>
              <a:t>Skálázhatóság</a:t>
            </a:r>
          </a:p>
          <a:p>
            <a:pPr marL="628650" lvl="1" indent="-171450">
              <a:buFontTx/>
              <a:buChar char="-"/>
            </a:pPr>
            <a:r>
              <a:rPr lang="hu-HU" baseline="0" dirty="0" smtClean="0"/>
              <a:t>Szerver: </a:t>
            </a:r>
            <a:r>
              <a:rPr lang="hu-HU" baseline="0" dirty="0" err="1" smtClean="0"/>
              <a:t>Load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Balancer</a:t>
            </a:r>
            <a:r>
              <a:rPr lang="hu-HU" baseline="0" dirty="0" smtClean="0"/>
              <a:t> fogja biztosítani azt, hogy ne minden kérés ugyanahhoz a web szerverhez kerüljön. A döntés függ a kliens melyik modulhoz tartozik, a kérés típusától és a szerver terheltségétől</a:t>
            </a:r>
          </a:p>
          <a:p>
            <a:pPr marL="628650" lvl="1" indent="-171450">
              <a:buFontTx/>
              <a:buChar char="-"/>
            </a:pPr>
            <a:r>
              <a:rPr lang="hu-HU" baseline="0" dirty="0" smtClean="0"/>
              <a:t>Kliens: a kód a felhasználó böngészőjében fog futni, így a szükséges erőforrásokat a felhasználó fogja biztosítani</a:t>
            </a:r>
          </a:p>
          <a:p>
            <a:pPr marL="171450" indent="-171450">
              <a:buFontTx/>
              <a:buChar char="-"/>
            </a:pPr>
            <a:r>
              <a:rPr lang="hu-HU" baseline="0" dirty="0" smtClean="0"/>
              <a:t>Adatbiztonság – modulokra van bontva mind két oldal</a:t>
            </a:r>
          </a:p>
          <a:p>
            <a:pPr marL="628650" lvl="1" indent="-171450">
              <a:buFontTx/>
              <a:buChar char="-"/>
            </a:pPr>
            <a:r>
              <a:rPr lang="hu-HU" baseline="0" dirty="0" smtClean="0"/>
              <a:t>A szerver esetén ez biztosítja annak a  lehetőségét, hogy a különböző modulokat különböző gépeken vagy virtuális gépeken futtassuk</a:t>
            </a:r>
          </a:p>
          <a:p>
            <a:pPr marL="628650" lvl="1" indent="-171450">
              <a:buFontTx/>
              <a:buChar char="-"/>
            </a:pPr>
            <a:r>
              <a:rPr lang="hu-HU" baseline="0" dirty="0" smtClean="0"/>
              <a:t>Kliens esetén egy modul kódja nem lesz elég ahhoz, hogy kikövetkeztessük a küldött adatokat, illetve lesznek olyan </a:t>
            </a:r>
            <a:r>
              <a:rPr lang="hu-HU" baseline="0" dirty="0" err="1" smtClean="0"/>
              <a:t>routing</a:t>
            </a:r>
            <a:r>
              <a:rPr lang="hu-HU" baseline="0" dirty="0" smtClean="0"/>
              <a:t> szabályok, amik például az oktatói és az </a:t>
            </a:r>
            <a:r>
              <a:rPr lang="hu-HU" baseline="0" dirty="0" err="1" smtClean="0"/>
              <a:t>admin</a:t>
            </a:r>
            <a:r>
              <a:rPr lang="hu-HU" baseline="0" dirty="0" smtClean="0"/>
              <a:t> kliensben benne lesznek, a hallgatóiban nem.</a:t>
            </a:r>
          </a:p>
          <a:p>
            <a:pPr marL="628650" lvl="1" indent="-171450">
              <a:buFontTx/>
              <a:buChar char="-"/>
            </a:pPr>
            <a:endParaRPr lang="hu-HU" baseline="0" dirty="0" smtClean="0"/>
          </a:p>
          <a:p>
            <a:r>
              <a:rPr lang="hu-HU" dirty="0" smtClean="0"/>
              <a:t>Az </a:t>
            </a:r>
            <a:r>
              <a:rPr lang="hu-HU" dirty="0" err="1" smtClean="0"/>
              <a:t>ER-t</a:t>
            </a:r>
            <a:r>
              <a:rPr lang="hu-HU" dirty="0" smtClean="0"/>
              <a:t> Marton Józseffel együtt készítettem. Ez előző rendszerhez képest ez az adatbázis séma biztosítja a következőket:</a:t>
            </a:r>
          </a:p>
          <a:p>
            <a:pPr marL="171450" indent="-171450">
              <a:buFontTx/>
              <a:buChar char="-"/>
            </a:pPr>
            <a:r>
              <a:rPr lang="hu-HU" baseline="0" dirty="0" smtClean="0"/>
              <a:t>Több, mint egy tárgy kezelése</a:t>
            </a:r>
          </a:p>
          <a:p>
            <a:pPr marL="171450" indent="-171450">
              <a:buFontTx/>
              <a:buChar char="-"/>
            </a:pPr>
            <a:r>
              <a:rPr lang="hu-HU" baseline="0" dirty="0" smtClean="0"/>
              <a:t>Több szemeszter kezelése</a:t>
            </a:r>
          </a:p>
          <a:p>
            <a:pPr marL="171450" indent="-171450">
              <a:buFontTx/>
              <a:buChar char="-"/>
            </a:pPr>
            <a:r>
              <a:rPr lang="hu-HU" baseline="0" dirty="0" smtClean="0"/>
              <a:t>Pótmérések kezelése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BÍRÁLÓI KÉRDÉS:</a:t>
            </a:r>
          </a:p>
          <a:p>
            <a:endParaRPr lang="hu-HU" dirty="0" smtClean="0"/>
          </a:p>
          <a:p>
            <a:r>
              <a:rPr lang="hu-HU" dirty="0" smtClean="0"/>
              <a:t>Milyen aspektusokból volt fontos az ER diagram kidolgozása a frontend kialakítása szempontjából?</a:t>
            </a:r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Segített</a:t>
            </a:r>
            <a:r>
              <a:rPr lang="hu-HU" baseline="0" dirty="0" smtClean="0"/>
              <a:t> végiggondolni a funkciókat, </a:t>
            </a:r>
            <a:r>
              <a:rPr lang="hu-HU" baseline="0" dirty="0" err="1" smtClean="0"/>
              <a:t>use-case-eket</a:t>
            </a:r>
            <a:r>
              <a:rPr lang="hu-HU" baseline="0" dirty="0" smtClean="0"/>
              <a:t>, amiket a frontenden kell nyújtani</a:t>
            </a:r>
            <a:endParaRPr lang="hu-HU" dirty="0" smtClean="0"/>
          </a:p>
          <a:p>
            <a:pPr marL="171450" lvl="0" indent="-171450">
              <a:buFontTx/>
              <a:buChar char="-"/>
            </a:pPr>
            <a:endParaRPr lang="hu-HU" baseline="0" dirty="0" smtClean="0"/>
          </a:p>
          <a:p>
            <a:pPr marL="628650" lvl="1" indent="-171450">
              <a:buFontTx/>
              <a:buChar char="-"/>
            </a:pPr>
            <a:endParaRPr lang="hu-HU" dirty="0" smtClean="0"/>
          </a:p>
          <a:p>
            <a:endParaRPr lang="hu-HU" dirty="0" smtClean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A5FCEA-565E-49EC-B3D9-1F5FE027ED8F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3415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MVC-ben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terveztem</a:t>
            </a:r>
          </a:p>
          <a:p>
            <a:endParaRPr lang="hu-H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eseten: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</a:t>
            </a:r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bejon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egy keres es a </a:t>
            </a:r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routing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eldonti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hogy melyik </a:t>
            </a:r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controllernek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kell kezelnie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a </a:t>
            </a:r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controllernek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 kell </a:t>
            </a:r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kernie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szukseges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adatokat, </a:t>
            </a:r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ezert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szol a modellnek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a modell </a:t>
            </a:r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lekeri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kert adatokat az </a:t>
            </a:r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apitol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dbtol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localstoragetol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es a kapott(/</a:t>
            </a:r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kuldott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adatokat a </a:t>
            </a:r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marshaling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soran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olyan </a:t>
            </a:r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formaba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alakitja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amivel tud dolgozni.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a kapott adatokat a </a:t>
            </a:r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controllernek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visszajuttatja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a </a:t>
            </a:r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ezutan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szol a </a:t>
            </a:r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megfelelo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viewnak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hogy ezeket meg </a:t>
            </a:r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kene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jeleniteni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az </a:t>
            </a:r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elkeszult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viewt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pedig </a:t>
            </a:r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megjelenitjuk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felhasznalo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szamara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amennyiben </a:t>
            </a:r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jon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billentyuzetrol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egerrol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touchscreenrol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azt </a:t>
            </a:r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kozvetlenul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fogja lekezelni (VDOM)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A5FCEA-565E-49EC-B3D9-1F5FE027ED8F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4918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800" dirty="0" smtClean="0"/>
              <a:t>Vizsgálat</a:t>
            </a:r>
            <a:r>
              <a:rPr lang="hu-HU" sz="800" baseline="0" dirty="0" smtClean="0"/>
              <a:t> módszere - próbaalkalmazás</a:t>
            </a:r>
            <a:endParaRPr lang="hu-HU" sz="800" dirty="0" smtClean="0"/>
          </a:p>
          <a:p>
            <a:endParaRPr lang="hu-HU" sz="800" dirty="0" smtClean="0"/>
          </a:p>
          <a:p>
            <a:r>
              <a:rPr lang="hu-HU" sz="800" dirty="0" smtClean="0"/>
              <a:t>Összehasonlítás során ezeket teszteltem:</a:t>
            </a:r>
          </a:p>
          <a:p>
            <a:pPr marL="171450" indent="-171450">
              <a:buFontTx/>
              <a:buChar char="-"/>
            </a:pPr>
            <a:r>
              <a:rPr lang="hu-HU" sz="800" dirty="0" smtClean="0"/>
              <a:t>AJAX kérések</a:t>
            </a:r>
          </a:p>
          <a:p>
            <a:pPr marL="628650" lvl="1" indent="-171450">
              <a:buFontTx/>
              <a:buChar char="-"/>
            </a:pPr>
            <a:r>
              <a:rPr lang="hu-HU" sz="800" dirty="0" smtClean="0"/>
              <a:t>A kliens </a:t>
            </a:r>
            <a:r>
              <a:rPr lang="hu-HU" sz="800" baseline="0" dirty="0" smtClean="0"/>
              <a:t> a szerverrel aszinkron kérésekkel kommunikál, így nem kell újratölteni az oldalt</a:t>
            </a:r>
            <a:endParaRPr lang="hu-HU" sz="800" dirty="0" smtClean="0"/>
          </a:p>
          <a:p>
            <a:pPr marL="171450" indent="-171450">
              <a:buFontTx/>
              <a:buChar char="-"/>
            </a:pPr>
            <a:r>
              <a:rPr lang="hu-HU" sz="800" dirty="0" smtClean="0"/>
              <a:t>Data </a:t>
            </a:r>
            <a:r>
              <a:rPr lang="hu-HU" sz="800" dirty="0" err="1" smtClean="0"/>
              <a:t>binding</a:t>
            </a:r>
            <a:endParaRPr lang="hu-HU" sz="800" dirty="0" smtClean="0"/>
          </a:p>
          <a:p>
            <a:pPr marL="628650" lvl="1" indent="-171450">
              <a:buFontTx/>
              <a:buChar char="-"/>
            </a:pPr>
            <a:r>
              <a:rPr lang="hu-HU" sz="800" dirty="0" smtClean="0"/>
              <a:t>A modellben szereplő adat</a:t>
            </a:r>
            <a:r>
              <a:rPr lang="hu-HU" sz="800" baseline="0" dirty="0" smtClean="0"/>
              <a:t> és a nézetek összekötéséhez</a:t>
            </a:r>
            <a:endParaRPr lang="hu-HU" sz="800" dirty="0" smtClean="0"/>
          </a:p>
          <a:p>
            <a:pPr marL="171450" indent="-171450">
              <a:buFontTx/>
              <a:buChar char="-"/>
            </a:pPr>
            <a:r>
              <a:rPr lang="hu-HU" sz="800" dirty="0" err="1" smtClean="0"/>
              <a:t>Routing</a:t>
            </a:r>
            <a:endParaRPr lang="hu-HU" sz="800" dirty="0" smtClean="0"/>
          </a:p>
          <a:p>
            <a:pPr marL="628650" lvl="1" indent="-171450">
              <a:buFontTx/>
              <a:buChar char="-"/>
            </a:pPr>
            <a:r>
              <a:rPr lang="hu-HU" sz="800" dirty="0" smtClean="0"/>
              <a:t>Az URL</a:t>
            </a:r>
            <a:r>
              <a:rPr lang="hu-HU" sz="800" baseline="0" dirty="0" smtClean="0"/>
              <a:t> megváltozása esetén egy SPA nem tölt le egy új oldalt, csak a </a:t>
            </a:r>
            <a:r>
              <a:rPr lang="hu-HU" sz="800" baseline="0" dirty="0" err="1" smtClean="0"/>
              <a:t>webkliens</a:t>
            </a:r>
            <a:r>
              <a:rPr lang="hu-HU" sz="800" baseline="0" dirty="0" smtClean="0"/>
              <a:t> megfelelő részét tölti be egy </a:t>
            </a:r>
            <a:r>
              <a:rPr lang="hu-HU" sz="800" baseline="0" dirty="0" err="1" smtClean="0"/>
              <a:t>routing</a:t>
            </a:r>
            <a:r>
              <a:rPr lang="hu-HU" sz="800" baseline="0" dirty="0" smtClean="0"/>
              <a:t> tábla segítségével. </a:t>
            </a:r>
            <a:r>
              <a:rPr lang="hu-HU" sz="800" baseline="0" dirty="0" err="1" smtClean="0"/>
              <a:t>Enélkül</a:t>
            </a:r>
            <a:r>
              <a:rPr lang="hu-HU" sz="800" baseline="0" dirty="0" smtClean="0"/>
              <a:t> URL változás esetén az alkalmazás mindig új oldalt töltene le.</a:t>
            </a:r>
            <a:endParaRPr lang="hu-HU" sz="800" dirty="0" smtClean="0"/>
          </a:p>
          <a:p>
            <a:pPr marL="628650" lvl="1" indent="-171450">
              <a:buFontTx/>
              <a:buChar char="-"/>
            </a:pPr>
            <a:endParaRPr lang="hu-HU" sz="800" dirty="0" smtClean="0"/>
          </a:p>
          <a:p>
            <a:endParaRPr lang="hu-HU" sz="800" dirty="0" smtClean="0"/>
          </a:p>
          <a:p>
            <a:r>
              <a:rPr lang="hu-HU" sz="800" dirty="0" smtClean="0"/>
              <a:t>Csináltam</a:t>
            </a:r>
            <a:r>
              <a:rPr lang="hu-HU" sz="800" baseline="0" dirty="0" smtClean="0"/>
              <a:t> példaalkalmazást –&gt; </a:t>
            </a:r>
            <a:r>
              <a:rPr lang="hu-HU" sz="800" baseline="0" dirty="0" err="1" smtClean="0"/>
              <a:t>githubon</a:t>
            </a:r>
            <a:r>
              <a:rPr lang="hu-HU" sz="800" baseline="0" dirty="0" smtClean="0"/>
              <a:t> elérhetőek</a:t>
            </a:r>
            <a:endParaRPr lang="hu-HU" sz="800" dirty="0" smtClean="0"/>
          </a:p>
          <a:p>
            <a:endParaRPr lang="hu-HU" dirty="0" smtClean="0"/>
          </a:p>
          <a:p>
            <a:r>
              <a:rPr lang="hu-HU" dirty="0" smtClean="0"/>
              <a:t>Egyéb szempontok:</a:t>
            </a:r>
          </a:p>
          <a:p>
            <a:pPr marL="171450" indent="-171450">
              <a:buFontTx/>
              <a:buChar char="-"/>
            </a:pPr>
            <a:r>
              <a:rPr lang="hu-HU" dirty="0" smtClean="0"/>
              <a:t>API mérete</a:t>
            </a:r>
          </a:p>
          <a:p>
            <a:pPr marL="628650" lvl="1" indent="-171450">
              <a:buFontTx/>
              <a:buChar char="-"/>
            </a:pPr>
            <a:r>
              <a:rPr lang="hu-HU" dirty="0" smtClean="0"/>
              <a:t>Minél nagyobb egy API, annál több olyan funkciót fog támogatni, amire nekünk nincs szükségünk,</a:t>
            </a:r>
            <a:r>
              <a:rPr lang="hu-HU" baseline="0" dirty="0" smtClean="0"/>
              <a:t> illetve ez akaratlanul is megnövelheti a tanulási időszak hosszát</a:t>
            </a:r>
            <a:endParaRPr lang="hu-HU" dirty="0" smtClean="0"/>
          </a:p>
          <a:p>
            <a:pPr marL="171450" indent="-171450">
              <a:buFontTx/>
              <a:buChar char="-"/>
            </a:pPr>
            <a:r>
              <a:rPr lang="hu-HU" dirty="0" smtClean="0"/>
              <a:t>Függőségek</a:t>
            </a:r>
          </a:p>
          <a:p>
            <a:pPr marL="628650" lvl="1" indent="-171450">
              <a:buFontTx/>
              <a:buChar char="-"/>
            </a:pPr>
            <a:r>
              <a:rPr lang="hu-HU" dirty="0" smtClean="0"/>
              <a:t>TODO</a:t>
            </a:r>
          </a:p>
          <a:p>
            <a:pPr marL="628650" lvl="1" indent="-171450">
              <a:buFontTx/>
              <a:buChar char="-"/>
            </a:pPr>
            <a:endParaRPr lang="hu-HU" dirty="0" smtClean="0"/>
          </a:p>
          <a:p>
            <a:pPr marL="171450" indent="-171450">
              <a:buFontTx/>
              <a:buChar char="-"/>
            </a:pPr>
            <a:r>
              <a:rPr lang="hu-HU" dirty="0" err="1" smtClean="0"/>
              <a:t>React</a:t>
            </a:r>
            <a:endParaRPr lang="hu-HU" dirty="0" smtClean="0"/>
          </a:p>
          <a:p>
            <a:pPr marL="628650" lvl="1" indent="-171450">
              <a:buFontTx/>
              <a:buChar char="-"/>
            </a:pPr>
            <a:r>
              <a:rPr lang="hu-HU" dirty="0" err="1" smtClean="0"/>
              <a:t>Virtual</a:t>
            </a:r>
            <a:r>
              <a:rPr lang="hu-HU" dirty="0" smtClean="0"/>
              <a:t> DOM: </a:t>
            </a:r>
            <a:r>
              <a:rPr lang="hu-HU" dirty="0" err="1" smtClean="0"/>
              <a:t>blueprint-je</a:t>
            </a:r>
            <a:r>
              <a:rPr lang="hu-HU" dirty="0" smtClean="0"/>
              <a:t> az igazi </a:t>
            </a:r>
            <a:r>
              <a:rPr lang="hu-HU" dirty="0" err="1" smtClean="0"/>
              <a:t>DOM-nak</a:t>
            </a:r>
            <a:r>
              <a:rPr lang="hu-HU" dirty="0" smtClean="0"/>
              <a:t>,</a:t>
            </a:r>
            <a:r>
              <a:rPr lang="hu-HU" baseline="0" dirty="0" smtClean="0"/>
              <a:t> a változásokat ezen hajtja végre, mert kevesebb erőforrást igényel</a:t>
            </a:r>
            <a:endParaRPr lang="hu-HU" dirty="0" smtClean="0"/>
          </a:p>
          <a:p>
            <a:pPr marL="628650" lvl="1" indent="-171450">
              <a:buFontTx/>
              <a:buChar char="-"/>
            </a:pPr>
            <a:r>
              <a:rPr lang="hu-HU" dirty="0" smtClean="0"/>
              <a:t>Maga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React</a:t>
            </a:r>
            <a:r>
              <a:rPr lang="hu-HU" baseline="0" dirty="0" smtClean="0"/>
              <a:t> nem támogatja alapból se a </a:t>
            </a:r>
            <a:r>
              <a:rPr lang="hu-HU" baseline="0" dirty="0" err="1" smtClean="0"/>
              <a:t>routingot</a:t>
            </a:r>
            <a:r>
              <a:rPr lang="hu-HU" baseline="0" dirty="0" smtClean="0"/>
              <a:t>, se az AJAX kéréseket. A példaalkalmazásban </a:t>
            </a:r>
            <a:r>
              <a:rPr lang="hu-HU" baseline="0" dirty="0" err="1" smtClean="0"/>
              <a:t>jQuery-t</a:t>
            </a:r>
            <a:r>
              <a:rPr lang="hu-HU" baseline="0" dirty="0" smtClean="0"/>
              <a:t> használtam </a:t>
            </a:r>
            <a:r>
              <a:rPr lang="hu-HU" baseline="0" dirty="0" err="1" smtClean="0"/>
              <a:t>AJAX-hoz</a:t>
            </a:r>
            <a:r>
              <a:rPr lang="hu-HU" baseline="0" dirty="0" smtClean="0"/>
              <a:t> és egy </a:t>
            </a:r>
            <a:r>
              <a:rPr lang="hu-HU" baseline="0" dirty="0" err="1" smtClean="0"/>
              <a:t>React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Router</a:t>
            </a:r>
            <a:r>
              <a:rPr lang="hu-HU" baseline="0" dirty="0" smtClean="0"/>
              <a:t> nevű </a:t>
            </a:r>
            <a:r>
              <a:rPr lang="hu-HU" baseline="0" dirty="0" err="1" smtClean="0"/>
              <a:t>libraryt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routinghoz</a:t>
            </a:r>
            <a:r>
              <a:rPr lang="hu-HU" baseline="0" dirty="0" smtClean="0"/>
              <a:t>.</a:t>
            </a:r>
          </a:p>
          <a:p>
            <a:pPr marL="628650" lvl="1" indent="-171450">
              <a:buFontTx/>
              <a:buChar char="-"/>
            </a:pPr>
            <a:r>
              <a:rPr lang="hu-HU" baseline="0" dirty="0" smtClean="0"/>
              <a:t>Data </a:t>
            </a:r>
            <a:r>
              <a:rPr lang="hu-HU" baseline="0" dirty="0" err="1" smtClean="0"/>
              <a:t>binding</a:t>
            </a:r>
            <a:endParaRPr lang="hu-HU" baseline="0" dirty="0" smtClean="0"/>
          </a:p>
          <a:p>
            <a:pPr marL="1085850" lvl="2" indent="-171450">
              <a:buFontTx/>
              <a:buChar char="-"/>
            </a:pPr>
            <a:r>
              <a:rPr lang="hu-HU" baseline="0" dirty="0" err="1" smtClean="0"/>
              <a:t>Flux</a:t>
            </a:r>
            <a:r>
              <a:rPr lang="hu-HU" baseline="0" dirty="0" smtClean="0"/>
              <a:t>: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Flux supports dataflow only in a single direction, downstream. This means if something is changed in the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 tree, then it will cause the element to re-render itself and all of its descendants.</a:t>
            </a:r>
            <a:endParaRPr lang="hu-HU" baseline="0" dirty="0" smtClean="0"/>
          </a:p>
          <a:p>
            <a:pPr marL="628650" lvl="1" indent="-171450">
              <a:buFontTx/>
              <a:buChar char="-"/>
            </a:pPr>
            <a:r>
              <a:rPr lang="hu-HU" baseline="0" dirty="0" smtClean="0"/>
              <a:t>JSX – </a:t>
            </a:r>
            <a:r>
              <a:rPr lang="hu-HU" baseline="0" dirty="0" err="1" smtClean="0"/>
              <a:t>inline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html-like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syntax</a:t>
            </a:r>
            <a:r>
              <a:rPr lang="hu-HU" baseline="0" dirty="0" smtClean="0"/>
              <a:t>, amit konvertál </a:t>
            </a:r>
            <a:r>
              <a:rPr lang="hu-HU" baseline="0" dirty="0" err="1" smtClean="0"/>
              <a:t>JS-sé</a:t>
            </a:r>
            <a:r>
              <a:rPr lang="hu-HU" baseline="0" dirty="0" smtClean="0"/>
              <a:t> -&gt; növeli a kód olvashatóságát</a:t>
            </a:r>
            <a:endParaRPr lang="hu-HU" dirty="0" smtClean="0"/>
          </a:p>
          <a:p>
            <a:pPr marL="171450" indent="-171450">
              <a:buFontTx/>
              <a:buChar char="-"/>
            </a:pPr>
            <a:r>
              <a:rPr lang="hu-HU" dirty="0" err="1" smtClean="0"/>
              <a:t>Angular</a:t>
            </a:r>
            <a:endParaRPr lang="hu-HU" dirty="0" smtClean="0"/>
          </a:p>
          <a:p>
            <a:pPr marL="628650" lvl="1" indent="-171450">
              <a:buFontTx/>
              <a:buChar char="-"/>
            </a:pPr>
            <a:r>
              <a:rPr lang="hu-HU" dirty="0" err="1" smtClean="0"/>
              <a:t>Routing</a:t>
            </a:r>
            <a:r>
              <a:rPr lang="hu-HU" dirty="0" smtClean="0"/>
              <a:t>: </a:t>
            </a:r>
            <a:r>
              <a:rPr lang="en-US" dirty="0" smtClean="0"/>
              <a:t>For routing Angular uses a special listener. It binds these listeners to links. If the user</a:t>
            </a:r>
            <a:r>
              <a:rPr lang="hu-HU" dirty="0" smtClean="0"/>
              <a:t> </a:t>
            </a:r>
            <a:r>
              <a:rPr lang="en-US" dirty="0" smtClean="0"/>
              <a:t>clicks on a link, Angular will simply push the page to the browser’s history and replace the</a:t>
            </a:r>
            <a:r>
              <a:rPr lang="hu-HU" dirty="0" smtClean="0"/>
              <a:t> </a:t>
            </a:r>
            <a:r>
              <a:rPr lang="en-US" dirty="0" smtClean="0"/>
              <a:t>view with the new page. This will even allow the back button to operate.</a:t>
            </a:r>
            <a:endParaRPr lang="hu-HU" dirty="0" smtClean="0"/>
          </a:p>
          <a:p>
            <a:pPr marL="628650" lvl="1" indent="-171450">
              <a:buFontTx/>
              <a:buChar char="-"/>
            </a:pPr>
            <a:r>
              <a:rPr lang="hu-HU" dirty="0" smtClean="0"/>
              <a:t>Data </a:t>
            </a:r>
            <a:r>
              <a:rPr lang="hu-HU" dirty="0" err="1" smtClean="0"/>
              <a:t>binding</a:t>
            </a:r>
            <a:r>
              <a:rPr lang="hu-HU" dirty="0" smtClean="0"/>
              <a:t>: </a:t>
            </a:r>
            <a:r>
              <a:rPr lang="en-US" dirty="0" smtClean="0"/>
              <a:t> It uses a two-way data binding template which</a:t>
            </a:r>
            <a:r>
              <a:rPr lang="hu-HU" dirty="0" smtClean="0"/>
              <a:t> </a:t>
            </a:r>
            <a:r>
              <a:rPr lang="en-US" dirty="0" smtClean="0"/>
              <a:t>means whenever either the View or the Model is changed, it will update the other one</a:t>
            </a:r>
            <a:r>
              <a:rPr lang="hu-HU" dirty="0" smtClean="0"/>
              <a:t> </a:t>
            </a:r>
            <a:r>
              <a:rPr lang="en-US" dirty="0" smtClean="0"/>
              <a:t>automatically.</a:t>
            </a:r>
            <a:endParaRPr lang="hu-HU" dirty="0" smtClean="0"/>
          </a:p>
          <a:p>
            <a:pPr marL="628650" lvl="1" indent="-171450">
              <a:buFontTx/>
              <a:buChar char="-"/>
            </a:pPr>
            <a:r>
              <a:rPr lang="hu-HU" dirty="0" smtClean="0"/>
              <a:t>AJAX kéréseknél elvégzi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header-ök</a:t>
            </a:r>
            <a:r>
              <a:rPr lang="hu-HU" baseline="0" dirty="0" smtClean="0"/>
              <a:t> beállítását és az adat </a:t>
            </a:r>
            <a:r>
              <a:rPr lang="hu-HU" baseline="0" dirty="0" err="1" smtClean="0"/>
              <a:t>JSON-nné</a:t>
            </a:r>
            <a:r>
              <a:rPr lang="hu-HU" baseline="0" dirty="0" smtClean="0"/>
              <a:t> konvertálását</a:t>
            </a:r>
            <a:endParaRPr lang="hu-HU" dirty="0" smtClean="0"/>
          </a:p>
          <a:p>
            <a:pPr marL="171450" indent="-171450">
              <a:buFontTx/>
              <a:buChar char="-"/>
            </a:pPr>
            <a:r>
              <a:rPr lang="hu-HU" dirty="0" err="1" smtClean="0"/>
              <a:t>Mithril</a:t>
            </a:r>
            <a:endParaRPr lang="hu-HU" dirty="0" smtClean="0"/>
          </a:p>
          <a:p>
            <a:pPr marL="628650" lvl="1" indent="-171450">
              <a:buFontTx/>
              <a:buChar char="-"/>
            </a:pPr>
            <a:r>
              <a:rPr lang="hu-HU" dirty="0" smtClean="0"/>
              <a:t>Data </a:t>
            </a:r>
            <a:r>
              <a:rPr lang="hu-HU" dirty="0" err="1" smtClean="0"/>
              <a:t>binding</a:t>
            </a:r>
            <a:r>
              <a:rPr lang="hu-HU" dirty="0" smtClean="0"/>
              <a:t>: </a:t>
            </a:r>
            <a:r>
              <a:rPr lang="en-US" dirty="0" err="1" smtClean="0"/>
              <a:t>Mithril</a:t>
            </a:r>
            <a:r>
              <a:rPr lang="en-US" dirty="0" smtClean="0"/>
              <a:t> has one-way data flow, from the model to the view. It has an auto-redrawing</a:t>
            </a:r>
            <a:r>
              <a:rPr lang="hu-HU" dirty="0" smtClean="0"/>
              <a:t> </a:t>
            </a:r>
            <a:r>
              <a:rPr lang="en-US" dirty="0" smtClean="0"/>
              <a:t>system to ensure that every part of the UI is up-to-date with the data. It uses a diff</a:t>
            </a:r>
            <a:r>
              <a:rPr lang="hu-HU" dirty="0" smtClean="0"/>
              <a:t> </a:t>
            </a:r>
            <a:r>
              <a:rPr lang="en-US" dirty="0" smtClean="0"/>
              <a:t>algorithm to decide which parts of the DOM needs to be updated and nothing else will</a:t>
            </a:r>
            <a:r>
              <a:rPr lang="hu-HU" dirty="0" smtClean="0"/>
              <a:t> </a:t>
            </a:r>
            <a:r>
              <a:rPr lang="en-US" dirty="0" smtClean="0"/>
              <a:t>be changed. </a:t>
            </a:r>
            <a:endParaRPr lang="hu-HU" dirty="0" smtClean="0"/>
          </a:p>
          <a:p>
            <a:pPr marL="628650" lvl="1" indent="-171450">
              <a:buFontTx/>
              <a:buChar char="-"/>
            </a:pPr>
            <a:r>
              <a:rPr lang="hu-HU" dirty="0" smtClean="0"/>
              <a:t>AJAX: </a:t>
            </a:r>
            <a:r>
              <a:rPr lang="en-US" dirty="0" smtClean="0"/>
              <a:t>We can set an early reference for the asynchronous response and queue up operations to be performed after the request completes.</a:t>
            </a:r>
            <a:endParaRPr lang="hu-HU" dirty="0" smtClean="0"/>
          </a:p>
          <a:p>
            <a:pPr marL="628650" lvl="1" indent="-171450">
              <a:buFontTx/>
              <a:buChar char="-"/>
            </a:pPr>
            <a:r>
              <a:rPr lang="hu-HU" dirty="0" err="1" smtClean="0"/>
              <a:t>Routing</a:t>
            </a:r>
            <a:r>
              <a:rPr lang="hu-HU" dirty="0" smtClean="0"/>
              <a:t>: </a:t>
            </a:r>
            <a:r>
              <a:rPr lang="en-US" dirty="0" smtClean="0"/>
              <a:t>For routing </a:t>
            </a:r>
            <a:r>
              <a:rPr lang="en-US" dirty="0" err="1" smtClean="0"/>
              <a:t>Mithril</a:t>
            </a:r>
            <a:r>
              <a:rPr lang="en-US" dirty="0" smtClean="0"/>
              <a:t> needs a key-value map of possible routes and </a:t>
            </a:r>
            <a:r>
              <a:rPr lang="en-US" dirty="0" err="1" smtClean="0"/>
              <a:t>Mithril</a:t>
            </a:r>
            <a:r>
              <a:rPr lang="en-US" dirty="0" smtClean="0"/>
              <a:t> modules to</a:t>
            </a:r>
            <a:r>
              <a:rPr lang="hu-HU" dirty="0" smtClean="0"/>
              <a:t> </a:t>
            </a:r>
            <a:r>
              <a:rPr lang="en-US" dirty="0" smtClean="0"/>
              <a:t>connect the routes to the modules. Upon routing the module’s controller will be called</a:t>
            </a:r>
            <a:r>
              <a:rPr lang="hu-HU" dirty="0" smtClean="0"/>
              <a:t> </a:t>
            </a:r>
            <a:r>
              <a:rPr lang="en-US" dirty="0" smtClean="0"/>
              <a:t>and passed as a parameter to the view.</a:t>
            </a:r>
            <a:endParaRPr lang="hu-HU" dirty="0" smtClean="0"/>
          </a:p>
          <a:p>
            <a:pPr marL="628650" lvl="1" indent="-171450">
              <a:buFontTx/>
              <a:buChar char="-"/>
            </a:pPr>
            <a:endParaRPr lang="hu-HU" dirty="0" smtClean="0"/>
          </a:p>
          <a:p>
            <a:pPr marL="628650" lvl="1" indent="-171450">
              <a:buFontTx/>
              <a:buChar char="-"/>
            </a:pPr>
            <a:endParaRPr lang="hu-HU" dirty="0" smtClean="0"/>
          </a:p>
          <a:p>
            <a:pPr marL="171450" lvl="0" indent="-171450">
              <a:buFontTx/>
              <a:buChar char="-"/>
            </a:pPr>
            <a:r>
              <a:rPr lang="hu-HU" dirty="0" smtClean="0"/>
              <a:t>Összegzés, hogy miért a </a:t>
            </a:r>
            <a:r>
              <a:rPr lang="hu-HU" dirty="0" err="1" smtClean="0"/>
              <a:t>Mithrilt</a:t>
            </a:r>
            <a:r>
              <a:rPr lang="hu-HU" dirty="0" smtClean="0"/>
              <a:t> választottam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A5FCEA-565E-49EC-B3D9-1F5FE027ED8F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9293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 projekt </a:t>
            </a:r>
            <a:r>
              <a:rPr lang="hu-HU" dirty="0" err="1" smtClean="0"/>
              <a:t>open</a:t>
            </a:r>
            <a:r>
              <a:rPr lang="hu-HU" dirty="0" smtClean="0"/>
              <a:t> </a:t>
            </a:r>
            <a:r>
              <a:rPr lang="hu-HU" dirty="0" err="1" smtClean="0"/>
              <a:t>source</a:t>
            </a:r>
            <a:r>
              <a:rPr lang="hu-HU" dirty="0" smtClean="0"/>
              <a:t> -&gt; ezzel</a:t>
            </a:r>
            <a:r>
              <a:rPr lang="hu-HU" baseline="0" dirty="0" smtClean="0"/>
              <a:t> szeretnénk ösztönözni a hallgatókat, hogy később ők is beszálljanak a fejlesztésbe</a:t>
            </a:r>
          </a:p>
          <a:p>
            <a:endParaRPr lang="hu-HU" baseline="0" dirty="0" smtClean="0"/>
          </a:p>
          <a:p>
            <a:pPr marL="628650" lvl="1" indent="-171450">
              <a:buFontTx/>
              <a:buChar char="-"/>
            </a:pPr>
            <a:r>
              <a:rPr lang="hu-HU" baseline="0" dirty="0" smtClean="0"/>
              <a:t>A karbantarthatóság érdekében a JS kódot felbontottam különböző fájlokra attól függően, hogy modell, </a:t>
            </a:r>
            <a:r>
              <a:rPr lang="hu-HU" baseline="0" dirty="0" err="1" smtClean="0"/>
              <a:t>controller</a:t>
            </a:r>
            <a:r>
              <a:rPr lang="hu-HU" baseline="0" dirty="0" smtClean="0"/>
              <a:t> vagy </a:t>
            </a:r>
            <a:r>
              <a:rPr lang="hu-HU" baseline="0" dirty="0" err="1" smtClean="0"/>
              <a:t>view</a:t>
            </a:r>
            <a:r>
              <a:rPr lang="hu-HU" baseline="0" dirty="0" smtClean="0"/>
              <a:t> kódja-e, illetve azon belül oldalakra és </a:t>
            </a:r>
            <a:r>
              <a:rPr lang="hu-HU" baseline="0" dirty="0" err="1" smtClean="0"/>
              <a:t>widgetekre</a:t>
            </a:r>
            <a:r>
              <a:rPr lang="hu-HU" baseline="0" dirty="0" smtClean="0"/>
              <a:t> bontottam.</a:t>
            </a:r>
          </a:p>
          <a:p>
            <a:pPr marL="628650" lvl="1" indent="-171450">
              <a:buFontTx/>
              <a:buChar char="-"/>
            </a:pPr>
            <a:endParaRPr lang="hu-HU" baseline="0" dirty="0" smtClean="0"/>
          </a:p>
          <a:p>
            <a:pPr marL="628650" lvl="1" indent="-171450">
              <a:buFontTx/>
              <a:buChar char="-"/>
            </a:pPr>
            <a:endParaRPr lang="hu-HU" baseline="0" dirty="0" smtClean="0"/>
          </a:p>
          <a:p>
            <a:pPr marL="628650" lvl="1" indent="-171450">
              <a:buFontTx/>
              <a:buChar char="-"/>
            </a:pPr>
            <a:endParaRPr lang="hu-HU" baseline="0" dirty="0" smtClean="0"/>
          </a:p>
          <a:p>
            <a:pPr marL="171450" lvl="0" indent="-171450">
              <a:buFontTx/>
              <a:buChar char="-"/>
            </a:pPr>
            <a:r>
              <a:rPr lang="hu-HU" baseline="0" dirty="0" smtClean="0"/>
              <a:t>A futtatható kód előállításához és a fejlesztés könnyítéséhez </a:t>
            </a:r>
            <a:r>
              <a:rPr lang="hu-HU" baseline="0" dirty="0" err="1" smtClean="0"/>
              <a:t>gulp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szkriptet</a:t>
            </a:r>
            <a:r>
              <a:rPr lang="hu-HU" baseline="0" dirty="0" smtClean="0"/>
              <a:t> írtam</a:t>
            </a:r>
          </a:p>
          <a:p>
            <a:pPr marL="628650" lvl="1" indent="-171450">
              <a:buFontTx/>
              <a:buChar char="-"/>
            </a:pPr>
            <a:r>
              <a:rPr lang="hu-HU" baseline="0" dirty="0" smtClean="0"/>
              <a:t>MSX </a:t>
            </a:r>
            <a:r>
              <a:rPr lang="hu-HU" baseline="0" dirty="0" err="1" smtClean="0"/>
              <a:t>transform</a:t>
            </a:r>
            <a:r>
              <a:rPr lang="hu-HU" baseline="0" dirty="0" smtClean="0"/>
              <a:t> (</a:t>
            </a:r>
            <a:r>
              <a:rPr lang="hu-HU" baseline="0" dirty="0" err="1" smtClean="0"/>
              <a:t>js</a:t>
            </a:r>
            <a:r>
              <a:rPr lang="hu-HU" baseline="0" dirty="0" smtClean="0"/>
              <a:t> esetén)</a:t>
            </a:r>
          </a:p>
          <a:p>
            <a:pPr marL="628650" lvl="1" indent="-171450">
              <a:buFontTx/>
              <a:buChar char="-"/>
            </a:pPr>
            <a:r>
              <a:rPr lang="hu-HU" baseline="0" dirty="0" err="1" smtClean="0"/>
              <a:t>Konkatenálás</a:t>
            </a:r>
            <a:r>
              <a:rPr lang="hu-HU" baseline="0" dirty="0" smtClean="0"/>
              <a:t> / összefűzés, alkalmazás csomagolása</a:t>
            </a:r>
          </a:p>
          <a:p>
            <a:pPr marL="628650" lvl="1" indent="-171450">
              <a:buFontTx/>
              <a:buChar char="-"/>
            </a:pPr>
            <a:r>
              <a:rPr lang="hu-HU" baseline="0" dirty="0" smtClean="0"/>
              <a:t>Minimalizálás</a:t>
            </a:r>
          </a:p>
          <a:p>
            <a:pPr marL="628650" lvl="1" indent="-171450">
              <a:buFontTx/>
              <a:buChar char="-"/>
            </a:pPr>
            <a:r>
              <a:rPr lang="hu-HU" baseline="0" dirty="0" smtClean="0"/>
              <a:t>Végeredmény: 1 </a:t>
            </a:r>
            <a:r>
              <a:rPr lang="hu-HU" baseline="0" dirty="0" err="1" smtClean="0"/>
              <a:t>html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1</a:t>
            </a:r>
            <a:r>
              <a:rPr lang="hu-HU" baseline="0" dirty="0" smtClean="0"/>
              <a:t> </a:t>
            </a:r>
            <a:r>
              <a:rPr lang="hu-HU" baseline="0" dirty="0" err="1" smtClean="0"/>
              <a:t>js</a:t>
            </a:r>
            <a:r>
              <a:rPr lang="hu-HU" baseline="0" dirty="0" smtClean="0"/>
              <a:t> és 1 </a:t>
            </a:r>
            <a:r>
              <a:rPr lang="hu-HU" baseline="0" dirty="0" err="1" smtClean="0"/>
              <a:t>css</a:t>
            </a:r>
            <a:r>
              <a:rPr lang="hu-HU" baseline="0" dirty="0" smtClean="0"/>
              <a:t> fájl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A5FCEA-565E-49EC-B3D9-1F5FE027ED8F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0945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Elfogadási teszt </a:t>
            </a:r>
            <a:r>
              <a:rPr lang="hu-HU" dirty="0" err="1" smtClean="0"/>
              <a:t>validálja</a:t>
            </a:r>
            <a:r>
              <a:rPr lang="hu-HU" dirty="0" smtClean="0"/>
              <a:t> azt, hogy a szoftver, illetve egy </a:t>
            </a:r>
            <a:r>
              <a:rPr lang="hu-HU" dirty="0" err="1" smtClean="0"/>
              <a:t>feature</a:t>
            </a:r>
            <a:r>
              <a:rPr lang="hu-HU" dirty="0" smtClean="0"/>
              <a:t> megegyezik-e azzal, amit a megrendelő specifikált. Ezekhez a tesztekhez a specifikálás</a:t>
            </a:r>
            <a:r>
              <a:rPr lang="hu-HU" baseline="0" dirty="0" smtClean="0"/>
              <a:t> során létrehozott </a:t>
            </a:r>
            <a:r>
              <a:rPr lang="hu-HU" baseline="0" dirty="0" err="1" smtClean="0"/>
              <a:t>user</a:t>
            </a:r>
            <a:r>
              <a:rPr lang="hu-HU" baseline="0" dirty="0" smtClean="0"/>
              <a:t> storykat használtam fel. A </a:t>
            </a:r>
            <a:r>
              <a:rPr lang="hu-HU" baseline="0" dirty="0" err="1" smtClean="0"/>
              <a:t>cucumber</a:t>
            </a:r>
            <a:r>
              <a:rPr lang="hu-HU" baseline="0" dirty="0" smtClean="0"/>
              <a:t> egy olyan keretrendszer, ami egy </a:t>
            </a:r>
            <a:r>
              <a:rPr lang="hu-HU" baseline="0" dirty="0" err="1" smtClean="0"/>
              <a:t>parser</a:t>
            </a:r>
            <a:r>
              <a:rPr lang="hu-HU" baseline="0" dirty="0" smtClean="0"/>
              <a:t> segítségével értelmezi a </a:t>
            </a:r>
            <a:r>
              <a:rPr lang="hu-HU" baseline="0" dirty="0" err="1" smtClean="0"/>
              <a:t>user</a:t>
            </a:r>
            <a:r>
              <a:rPr lang="hu-HU" baseline="0" dirty="0" smtClean="0"/>
              <a:t> storykat. Minden lépéshez generál egy függvényt, amiben implementálni kell a megfelelő logikát. Ezenkívül szüksége van még egy fájlra, ami a </a:t>
            </a:r>
            <a:r>
              <a:rPr lang="hu-HU" baseline="0" dirty="0" err="1" smtClean="0"/>
              <a:t>backgroundot</a:t>
            </a:r>
            <a:r>
              <a:rPr lang="hu-HU" baseline="0" dirty="0" smtClean="0"/>
              <a:t> adja, jelen esetben ez egy browsert jelent.</a:t>
            </a:r>
          </a:p>
          <a:p>
            <a:endParaRPr lang="hu-H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smtClean="0"/>
              <a:t>Browserhez először </a:t>
            </a:r>
            <a:r>
              <a:rPr lang="hu-HU" baseline="0" dirty="0" err="1" smtClean="0"/>
              <a:t>seleniumot</a:t>
            </a:r>
            <a:r>
              <a:rPr lang="hu-HU" baseline="0" dirty="0" smtClean="0"/>
              <a:t> akartam, de egy új GUI betöltése minden tesztesetnél lassú volt, így végül a </a:t>
            </a:r>
            <a:r>
              <a:rPr lang="hu-HU" baseline="0" dirty="0" err="1" smtClean="0"/>
              <a:t>Zombie</a:t>
            </a:r>
            <a:r>
              <a:rPr lang="hu-HU" baseline="0" dirty="0" smtClean="0"/>
              <a:t> mellett döntöttem. A </a:t>
            </a:r>
            <a:r>
              <a:rPr lang="hu-HU" baseline="0" dirty="0" err="1" smtClean="0"/>
              <a:t>zombie</a:t>
            </a:r>
            <a:r>
              <a:rPr lang="hu-HU" baseline="0" dirty="0" smtClean="0"/>
              <a:t> egy ún. </a:t>
            </a:r>
            <a:r>
              <a:rPr lang="hu-HU" baseline="0" dirty="0" err="1" smtClean="0"/>
              <a:t>headless</a:t>
            </a:r>
            <a:r>
              <a:rPr lang="hu-HU" baseline="0" dirty="0" smtClean="0"/>
              <a:t> browser, vagyis GUI nélküli browser. A HTML elemeket </a:t>
            </a:r>
            <a:r>
              <a:rPr lang="hu-HU" baseline="0" dirty="0" err="1" smtClean="0"/>
              <a:t>id</a:t>
            </a:r>
            <a:r>
              <a:rPr lang="hu-HU" baseline="0" dirty="0" smtClean="0"/>
              <a:t> és </a:t>
            </a:r>
            <a:r>
              <a:rPr lang="hu-HU" baseline="0" dirty="0" err="1" smtClean="0"/>
              <a:t>name</a:t>
            </a:r>
            <a:r>
              <a:rPr lang="hu-HU" baseline="0" dirty="0" smtClean="0"/>
              <a:t> alapján kerestem meg, és a benne lévő tartalmat vizsgáltam </a:t>
            </a:r>
            <a:r>
              <a:rPr lang="hu-HU" baseline="0" dirty="0" err="1" smtClean="0"/>
              <a:t>pl</a:t>
            </a:r>
            <a:r>
              <a:rPr lang="hu-HU" baseline="0" dirty="0" smtClean="0"/>
              <a:t> </a:t>
            </a:r>
            <a:r>
              <a:rPr lang="hu-HU" baseline="0" dirty="0" err="1" smtClean="0"/>
              <a:t>regex-el</a:t>
            </a:r>
            <a:r>
              <a:rPr lang="hu-HU" baseline="0" dirty="0" smtClean="0"/>
              <a:t> dátum esetén.</a:t>
            </a:r>
          </a:p>
          <a:p>
            <a:endParaRPr lang="hu-HU" baseline="0" dirty="0" smtClean="0"/>
          </a:p>
          <a:p>
            <a:endParaRPr lang="hu-HU" baseline="0" dirty="0" smtClean="0"/>
          </a:p>
          <a:p>
            <a:r>
              <a:rPr lang="hu-HU" baseline="0" dirty="0" smtClean="0"/>
              <a:t>A kód </a:t>
            </a:r>
            <a:r>
              <a:rPr lang="hu-HU" baseline="0" dirty="0" err="1" smtClean="0"/>
              <a:t>lefedettségi</a:t>
            </a:r>
            <a:r>
              <a:rPr lang="hu-HU" baseline="0" dirty="0" smtClean="0"/>
              <a:t> teszt azt méri, hogy hány függvény, feltételes utasítás és sor futott le. Ehhez az </a:t>
            </a:r>
            <a:r>
              <a:rPr lang="hu-HU" baseline="0" dirty="0" err="1" smtClean="0"/>
              <a:t>istanbul</a:t>
            </a:r>
            <a:r>
              <a:rPr lang="hu-HU" baseline="0" dirty="0" smtClean="0"/>
              <a:t> keretrendszert használtam, és ez hívta meg a </a:t>
            </a:r>
            <a:r>
              <a:rPr lang="hu-HU" baseline="0" dirty="0" err="1" smtClean="0"/>
              <a:t>cucumber</a:t>
            </a:r>
            <a:r>
              <a:rPr lang="hu-HU" baseline="0" dirty="0" smtClean="0"/>
              <a:t> teszteket.</a:t>
            </a:r>
          </a:p>
          <a:p>
            <a:endParaRPr lang="hu-H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smtClean="0"/>
              <a:t>A fejlesztés során </a:t>
            </a:r>
            <a:r>
              <a:rPr lang="hu-HU" baseline="0" dirty="0" err="1" smtClean="0"/>
              <a:t>mock</a:t>
            </a:r>
            <a:r>
              <a:rPr lang="hu-HU" baseline="0" dirty="0" smtClean="0"/>
              <a:t> szervert használtam az adatok biztosításához. Ehhez ugyanazokat az API </a:t>
            </a:r>
            <a:r>
              <a:rPr lang="hu-HU" baseline="0" dirty="0" err="1" smtClean="0"/>
              <a:t>blueprint</a:t>
            </a:r>
            <a:r>
              <a:rPr lang="hu-HU" baseline="0" dirty="0" smtClean="0"/>
              <a:t> fájlokat használtam, amelyekkel megterveztem a kliens és a szerver közötti kommunikációt. -&gt; példa</a:t>
            </a:r>
          </a:p>
          <a:p>
            <a:endParaRPr lang="hu-HU" baseline="0" dirty="0" smtClean="0"/>
          </a:p>
          <a:p>
            <a:endParaRPr lang="hu-HU" baseline="0" dirty="0" smtClean="0"/>
          </a:p>
          <a:p>
            <a:r>
              <a:rPr lang="hu-HU" baseline="0" dirty="0" smtClean="0"/>
              <a:t>A teszteket automatizálva futtattam, és a </a:t>
            </a:r>
            <a:r>
              <a:rPr lang="hu-HU" baseline="0" dirty="0" err="1" smtClean="0"/>
              <a:t>mock</a:t>
            </a:r>
            <a:r>
              <a:rPr lang="hu-HU" baseline="0" dirty="0" smtClean="0"/>
              <a:t> szerver elindítása is automatizálva történt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A5FCEA-565E-49EC-B3D9-1F5FE027ED8F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0545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Számokba</a:t>
            </a:r>
            <a:r>
              <a:rPr lang="hu-HU" baseline="0" dirty="0" smtClean="0"/>
              <a:t> önteni – diára írva – hogy </a:t>
            </a:r>
            <a:r>
              <a:rPr lang="hu-HU" baseline="0" dirty="0" err="1" smtClean="0"/>
              <a:t>pl</a:t>
            </a:r>
            <a:r>
              <a:rPr lang="hu-HU" baseline="0" dirty="0" smtClean="0"/>
              <a:t> 3 keretrendszert összehasonlítottam, X technológiát használtam…</a:t>
            </a:r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pPr marL="171450" indent="-171450">
              <a:buFontTx/>
              <a:buChar char="-"/>
            </a:pPr>
            <a:r>
              <a:rPr lang="hu-HU" dirty="0" smtClean="0"/>
              <a:t>A</a:t>
            </a:r>
            <a:r>
              <a:rPr lang="hu-HU" baseline="0" dirty="0" smtClean="0"/>
              <a:t> félév során megtanultam csapatban dolgozni és a csapat segítségével rendszert és adatbázis sémát tervezni.</a:t>
            </a:r>
          </a:p>
          <a:p>
            <a:pPr marL="171450" indent="-171450">
              <a:buFontTx/>
              <a:buChar char="-"/>
            </a:pPr>
            <a:r>
              <a:rPr lang="hu-HU" baseline="0" dirty="0" smtClean="0"/>
              <a:t>Megismerkedtem több keretrendszerrel és technológiával, illetve az automatizálással</a:t>
            </a:r>
          </a:p>
          <a:p>
            <a:pPr marL="171450" indent="-171450">
              <a:buFontTx/>
              <a:buChar char="-"/>
            </a:pPr>
            <a:r>
              <a:rPr lang="hu-HU" dirty="0" smtClean="0"/>
              <a:t>Szeretnék használni a rendszert Szoftver Laboratórium 5 tantárgynál következő félévtől, esetleg később más tárgyaknál is</a:t>
            </a:r>
          </a:p>
          <a:p>
            <a:pPr marL="171450" indent="-171450">
              <a:buFontTx/>
              <a:buChar char="-"/>
            </a:pPr>
            <a:r>
              <a:rPr lang="hu-HU" dirty="0" smtClean="0"/>
              <a:t>A projekt során én készítettem a dokumentációkat</a:t>
            </a:r>
          </a:p>
          <a:p>
            <a:pPr marL="171450" indent="-171450">
              <a:buFontTx/>
              <a:buChar char="-"/>
            </a:pPr>
            <a:endParaRPr lang="hu-HU" dirty="0" smtClean="0"/>
          </a:p>
          <a:p>
            <a:pPr marL="171450" indent="-171450">
              <a:buFontTx/>
              <a:buChar char="-"/>
            </a:pPr>
            <a:r>
              <a:rPr lang="hu-HU" dirty="0" smtClean="0"/>
              <a:t>Projekt</a:t>
            </a:r>
            <a:r>
              <a:rPr lang="hu-HU" baseline="0" dirty="0" smtClean="0"/>
              <a:t> jövője</a:t>
            </a:r>
          </a:p>
          <a:p>
            <a:pPr marL="628650" lvl="1" indent="-171450">
              <a:buFontTx/>
              <a:buChar char="-"/>
            </a:pPr>
            <a:r>
              <a:rPr lang="hu-HU" baseline="0" dirty="0" smtClean="0"/>
              <a:t>Még fejlesztjük</a:t>
            </a:r>
          </a:p>
          <a:p>
            <a:pPr marL="628650" lvl="1" indent="-171450">
              <a:buFontTx/>
              <a:buChar char="-"/>
            </a:pPr>
            <a:r>
              <a:rPr lang="hu-HU" baseline="0" dirty="0" smtClean="0"/>
              <a:t>Más lesz a végső design</a:t>
            </a:r>
          </a:p>
          <a:p>
            <a:pPr marL="628650" lvl="1" indent="-171450">
              <a:buFontTx/>
              <a:buChar char="-"/>
            </a:pPr>
            <a:r>
              <a:rPr lang="hu-HU" baseline="0" dirty="0" smtClean="0"/>
              <a:t>Még el kell készíteni a többi modult</a:t>
            </a:r>
          </a:p>
          <a:p>
            <a:pPr marL="628650" lvl="1" indent="-171450">
              <a:buFontTx/>
              <a:buChar char="-"/>
            </a:pPr>
            <a:r>
              <a:rPr lang="hu-HU" baseline="0" dirty="0" smtClean="0"/>
              <a:t>Szeretnénk használni februártól szlab5-ön, és esetleg később más tárgynál is.</a:t>
            </a:r>
            <a:endParaRPr lang="hu-HU" dirty="0" smtClean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A5FCEA-565E-49EC-B3D9-1F5FE027ED8F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4457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EC5D-5162-4E1F-882B-8D5B5B298280}" type="datetimeFigureOut">
              <a:rPr lang="hu-HU" smtClean="0"/>
              <a:t>2016. 01. 28.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DD93-8DB4-4C35-B728-C030E18CE8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372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EC5D-5162-4E1F-882B-8D5B5B298280}" type="datetimeFigureOut">
              <a:rPr lang="hu-HU" smtClean="0"/>
              <a:t>2016. 01. 28.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DD93-8DB4-4C35-B728-C030E18CE8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6803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EC5D-5162-4E1F-882B-8D5B5B298280}" type="datetimeFigureOut">
              <a:rPr lang="hu-HU" smtClean="0"/>
              <a:t>2016. 01. 28.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DD93-8DB4-4C35-B728-C030E18CE8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1134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EC5D-5162-4E1F-882B-8D5B5B298280}" type="datetimeFigureOut">
              <a:rPr lang="hu-HU" smtClean="0"/>
              <a:t>2016. 01. 28.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DD93-8DB4-4C35-B728-C030E18CE8DB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577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EC5D-5162-4E1F-882B-8D5B5B298280}" type="datetimeFigureOut">
              <a:rPr lang="hu-HU" smtClean="0"/>
              <a:t>2016. 01. 28.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DD93-8DB4-4C35-B728-C030E18CE8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8554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EC5D-5162-4E1F-882B-8D5B5B298280}" type="datetimeFigureOut">
              <a:rPr lang="hu-HU" smtClean="0"/>
              <a:t>2016. 01. 28.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DD93-8DB4-4C35-B728-C030E18CE8DB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4663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EC5D-5162-4E1F-882B-8D5B5B298280}" type="datetimeFigureOut">
              <a:rPr lang="hu-HU" smtClean="0"/>
              <a:t>2016. 01. 28.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DD93-8DB4-4C35-B728-C030E18CE8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2413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EC5D-5162-4E1F-882B-8D5B5B298280}" type="datetimeFigureOut">
              <a:rPr lang="hu-HU" smtClean="0"/>
              <a:t>2016. 01. 28.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DD93-8DB4-4C35-B728-C030E18CE8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5171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EC5D-5162-4E1F-882B-8D5B5B298280}" type="datetimeFigureOut">
              <a:rPr lang="hu-HU" smtClean="0"/>
              <a:t>2016. 01. 28.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DD93-8DB4-4C35-B728-C030E18CE8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7232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EC5D-5162-4E1F-882B-8D5B5B298280}" type="datetimeFigureOut">
              <a:rPr lang="hu-HU" smtClean="0"/>
              <a:t>2016. 01. 28.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DD93-8DB4-4C35-B728-C030E18CE8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92658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36FEC5D-5162-4E1F-882B-8D5B5B298280}" type="datetimeFigureOut">
              <a:rPr lang="hu-HU" smtClean="0"/>
              <a:t>2016. 01. 28.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70DD93-8DB4-4C35-B728-C030E18CE8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8571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EC5D-5162-4E1F-882B-8D5B5B298280}" type="datetimeFigureOut">
              <a:rPr lang="hu-HU" smtClean="0"/>
              <a:t>2016. 01. 28.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DD93-8DB4-4C35-B728-C030E18CE8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3843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EC5D-5162-4E1F-882B-8D5B5B298280}" type="datetimeFigureOut">
              <a:rPr lang="hu-HU" smtClean="0"/>
              <a:t>2016. 01. 28.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DD93-8DB4-4C35-B728-C030E18CE8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42213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EC5D-5162-4E1F-882B-8D5B5B298280}" type="datetimeFigureOut">
              <a:rPr lang="hu-HU" smtClean="0"/>
              <a:t>2016. 01. 28.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DD93-8DB4-4C35-B728-C030E18CE8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92273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EC5D-5162-4E1F-882B-8D5B5B298280}" type="datetimeFigureOut">
              <a:rPr lang="hu-HU" smtClean="0"/>
              <a:t>2016. 01. 28.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DD93-8DB4-4C35-B728-C030E18CE8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7315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EC5D-5162-4E1F-882B-8D5B5B298280}" type="datetimeFigureOut">
              <a:rPr lang="hu-HU" smtClean="0"/>
              <a:t>2016. 01. 28.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DD93-8DB4-4C35-B728-C030E18CE8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7645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EC5D-5162-4E1F-882B-8D5B5B298280}" type="datetimeFigureOut">
              <a:rPr lang="hu-HU" smtClean="0"/>
              <a:t>2016. 01. 28.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DD93-8DB4-4C35-B728-C030E18CE8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480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EC5D-5162-4E1F-882B-8D5B5B298280}" type="datetimeFigureOut">
              <a:rPr lang="hu-HU" smtClean="0"/>
              <a:t>2016. 01. 28.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DD93-8DB4-4C35-B728-C030E18CE8DB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214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EC5D-5162-4E1F-882B-8D5B5B298280}" type="datetimeFigureOut">
              <a:rPr lang="hu-HU" smtClean="0"/>
              <a:t>2016. 01. 28.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DD93-8DB4-4C35-B728-C030E18CE8DB}" type="slidenum">
              <a:rPr lang="hu-HU" smtClean="0"/>
              <a:t>‹#›</a:t>
            </a:fld>
            <a:endParaRPr lang="hu-H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3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EC5D-5162-4E1F-882B-8D5B5B298280}" type="datetimeFigureOut">
              <a:rPr lang="hu-HU" smtClean="0"/>
              <a:t>2016. 01. 28.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DD93-8DB4-4C35-B728-C030E18CE8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435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EC5D-5162-4E1F-882B-8D5B5B298280}" type="datetimeFigureOut">
              <a:rPr lang="hu-HU" smtClean="0"/>
              <a:t>2016. 01. 28.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DD93-8DB4-4C35-B728-C030E18CE8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2696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EC5D-5162-4E1F-882B-8D5B5B298280}" type="datetimeFigureOut">
              <a:rPr lang="hu-HU" smtClean="0"/>
              <a:t>2016. 01. 28.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DD93-8DB4-4C35-B728-C030E18CE8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2810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36FEC5D-5162-4E1F-882B-8D5B5B298280}" type="datetimeFigureOut">
              <a:rPr lang="hu-HU" smtClean="0"/>
              <a:t>2016. 01. 28.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0DD93-8DB4-4C35-B728-C030E18CE8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735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36FEC5D-5162-4E1F-882B-8D5B5B298280}" type="datetimeFigureOut">
              <a:rPr lang="hu-HU" smtClean="0"/>
              <a:t>2016. 01. 28.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370DD93-8DB4-4C35-B728-C030E18CE8DB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418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Oktatást segítő rendszer tervezése és megvalósítása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pPr algn="l"/>
            <a:r>
              <a:rPr lang="hu-HU" dirty="0" smtClean="0"/>
              <a:t>Készítette: Szepes Nóra</a:t>
            </a:r>
          </a:p>
          <a:p>
            <a:pPr algn="l"/>
            <a:r>
              <a:rPr lang="hu-HU" dirty="0" smtClean="0"/>
              <a:t>Konzulensek: dr. Gajdos Sándor, Golda Bence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581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dirty="0" smtClean="0"/>
              <a:t>Bírálói kérdés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Milyen aspektusokból volt fontos az ER diagram kidolgozása a frontend kialakítása szempontjából?</a:t>
            </a:r>
          </a:p>
          <a:p>
            <a:pPr lvl="2"/>
            <a:endParaRPr lang="hu-HU" dirty="0" smtClean="0"/>
          </a:p>
          <a:p>
            <a:pPr lvl="2"/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485" y="2503070"/>
            <a:ext cx="4862747" cy="359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60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dirty="0" smtClean="0"/>
              <a:t>Bírálói kérdés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Ismertessen kétféle web szolgáltatás protokollt, beleértve az azok által használatos adatformátumokat!</a:t>
            </a:r>
            <a:endParaRPr lang="hu-HU" dirty="0" smtClean="0"/>
          </a:p>
          <a:p>
            <a:pPr lvl="1"/>
            <a:r>
              <a:rPr lang="hu-HU" dirty="0" err="1"/>
              <a:t>Simple</a:t>
            </a:r>
            <a:r>
              <a:rPr lang="hu-HU" dirty="0"/>
              <a:t> </a:t>
            </a:r>
            <a:r>
              <a:rPr lang="hu-HU" dirty="0" err="1"/>
              <a:t>Object</a:t>
            </a:r>
            <a:r>
              <a:rPr lang="hu-HU" dirty="0"/>
              <a:t> Access </a:t>
            </a:r>
            <a:r>
              <a:rPr lang="hu-HU" dirty="0" err="1" smtClean="0"/>
              <a:t>Protocol</a:t>
            </a:r>
            <a:r>
              <a:rPr lang="hu-HU" dirty="0" smtClean="0"/>
              <a:t> (SOAP)</a:t>
            </a:r>
          </a:p>
          <a:p>
            <a:pPr lvl="2"/>
            <a:r>
              <a:rPr lang="hu-HU" dirty="0" smtClean="0"/>
              <a:t>Szabvány: HTTP</a:t>
            </a:r>
          </a:p>
          <a:p>
            <a:pPr lvl="2"/>
            <a:r>
              <a:rPr lang="hu-HU" dirty="0" smtClean="0"/>
              <a:t>Adatformátum: XML</a:t>
            </a:r>
          </a:p>
          <a:p>
            <a:pPr lvl="1"/>
            <a:r>
              <a:rPr lang="hu-HU" dirty="0" err="1" smtClean="0"/>
              <a:t>Representation</a:t>
            </a:r>
            <a:r>
              <a:rPr lang="hu-HU" dirty="0" smtClean="0"/>
              <a:t> </a:t>
            </a:r>
            <a:r>
              <a:rPr lang="hu-HU" dirty="0" err="1" smtClean="0"/>
              <a:t>State</a:t>
            </a:r>
            <a:r>
              <a:rPr lang="hu-HU" dirty="0" smtClean="0"/>
              <a:t> </a:t>
            </a:r>
            <a:r>
              <a:rPr lang="hu-HU" dirty="0" err="1" smtClean="0"/>
              <a:t>Transfer</a:t>
            </a:r>
            <a:r>
              <a:rPr lang="hu-HU" dirty="0" smtClean="0"/>
              <a:t> (REST)</a:t>
            </a:r>
          </a:p>
          <a:p>
            <a:pPr lvl="2"/>
            <a:r>
              <a:rPr lang="hu-HU" dirty="0" smtClean="0"/>
              <a:t>Szabvány: HTTP</a:t>
            </a:r>
          </a:p>
          <a:p>
            <a:pPr lvl="2"/>
            <a:r>
              <a:rPr lang="hu-HU" dirty="0" smtClean="0"/>
              <a:t>Adatformátum: XML, JSON</a:t>
            </a:r>
          </a:p>
          <a:p>
            <a:pPr lvl="2"/>
            <a:endParaRPr lang="hu-HU" dirty="0" smtClean="0"/>
          </a:p>
          <a:p>
            <a:pPr lvl="2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4056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A régi laboradmin</a:t>
            </a:r>
            <a:r>
              <a:rPr lang="en-US" dirty="0" err="1" smtClean="0"/>
              <a:t>isztr</a:t>
            </a:r>
            <a:r>
              <a:rPr lang="hu-HU" dirty="0" smtClean="0"/>
              <a:t>ációs rendszer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Szoftver laboratórium 5 tantárgy adminisztrációs rendszere</a:t>
            </a:r>
          </a:p>
          <a:p>
            <a:r>
              <a:rPr lang="hu-HU" dirty="0" smtClean="0"/>
              <a:t>Golda Bence és három további </a:t>
            </a:r>
            <a:r>
              <a:rPr lang="hu-HU" dirty="0"/>
              <a:t>hallgató készítette 2003 tavaszán</a:t>
            </a:r>
          </a:p>
          <a:p>
            <a:r>
              <a:rPr lang="hu-HU" dirty="0" smtClean="0"/>
              <a:t>Technológiák</a:t>
            </a:r>
          </a:p>
          <a:p>
            <a:pPr lvl="1"/>
            <a:r>
              <a:rPr lang="hu-HU" dirty="0" smtClean="0"/>
              <a:t>Oracle SQL</a:t>
            </a:r>
          </a:p>
          <a:p>
            <a:pPr lvl="1"/>
            <a:r>
              <a:rPr lang="hu-HU" dirty="0" smtClean="0"/>
              <a:t>PHP</a:t>
            </a:r>
          </a:p>
          <a:p>
            <a:pPr lvl="1"/>
            <a:r>
              <a:rPr lang="hu-HU" dirty="0" smtClean="0"/>
              <a:t>XSLT</a:t>
            </a:r>
          </a:p>
          <a:p>
            <a:pPr marL="0" indent="0">
              <a:buNone/>
            </a:pPr>
            <a:r>
              <a:rPr lang="hu-HU" dirty="0" smtClean="0"/>
              <a:t>Hiányosságok</a:t>
            </a:r>
            <a:endParaRPr lang="hu-HU" dirty="0" smtClean="0">
              <a:solidFill>
                <a:schemeClr val="bg1"/>
              </a:solidFill>
            </a:endParaRPr>
          </a:p>
          <a:p>
            <a:pPr lvl="1"/>
            <a:r>
              <a:rPr lang="hu-HU" dirty="0" smtClean="0"/>
              <a:t>Újabb </a:t>
            </a:r>
            <a:r>
              <a:rPr lang="hu-HU" dirty="0"/>
              <a:t>felhasználói elvárások kielégítése</a:t>
            </a:r>
          </a:p>
          <a:p>
            <a:pPr lvl="1"/>
            <a:r>
              <a:rPr lang="hu-HU" dirty="0"/>
              <a:t>Elavulttá vált a technológia fejlődésével</a:t>
            </a:r>
          </a:p>
        </p:txBody>
      </p:sp>
    </p:spTree>
    <p:extLst>
      <p:ext uri="{BB962C8B-B14F-4D97-AF65-F5344CB8AC3E}">
        <p14:creationId xmlns:p14="http://schemas.microsoft.com/office/powerpoint/2010/main" val="398896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Tervezés folyamata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indent="0"/>
            <a:r>
              <a:rPr lang="hu-HU" dirty="0" err="1" smtClean="0"/>
              <a:t>Use</a:t>
            </a:r>
            <a:r>
              <a:rPr lang="hu-HU" dirty="0" smtClean="0"/>
              <a:t> </a:t>
            </a:r>
            <a:r>
              <a:rPr lang="hu-HU" dirty="0" err="1" smtClean="0"/>
              <a:t>Case-ek</a:t>
            </a:r>
            <a:r>
              <a:rPr lang="hu-HU" dirty="0" smtClean="0"/>
              <a:t> meghatározása</a:t>
            </a:r>
          </a:p>
          <a:p>
            <a:pPr marL="292608" lvl="1" indent="0"/>
            <a:r>
              <a:rPr lang="hu-HU" dirty="0" smtClean="0"/>
              <a:t>Régi rendszer dokumentációi</a:t>
            </a:r>
          </a:p>
          <a:p>
            <a:pPr marL="292608" lvl="1" indent="0"/>
            <a:r>
              <a:rPr lang="hu-HU" dirty="0" smtClean="0"/>
              <a:t>5 Miért</a:t>
            </a:r>
          </a:p>
          <a:p>
            <a:pPr marL="292608" lvl="1" indent="0"/>
            <a:r>
              <a:rPr lang="hu-HU" dirty="0" err="1" smtClean="0"/>
              <a:t>User</a:t>
            </a:r>
            <a:r>
              <a:rPr lang="hu-HU" dirty="0" smtClean="0"/>
              <a:t> </a:t>
            </a:r>
            <a:r>
              <a:rPr lang="hu-HU" dirty="0" err="1" smtClean="0"/>
              <a:t>Stories</a:t>
            </a:r>
            <a:endParaRPr lang="hu-HU" dirty="0" smtClean="0"/>
          </a:p>
          <a:p>
            <a:pPr marL="0" indent="0"/>
            <a:r>
              <a:rPr lang="hu-HU" dirty="0"/>
              <a:t>Adatbázis séma megtervezése</a:t>
            </a:r>
          </a:p>
          <a:p>
            <a:pPr marL="0" indent="0"/>
            <a:r>
              <a:rPr lang="hu-HU" dirty="0" smtClean="0"/>
              <a:t>Kliens és szerver közti kommunikáció megtervezése</a:t>
            </a:r>
          </a:p>
          <a:p>
            <a:pPr marL="292608" lvl="1" indent="0"/>
            <a:r>
              <a:rPr lang="hu-HU" dirty="0" smtClean="0"/>
              <a:t>REST</a:t>
            </a:r>
          </a:p>
          <a:p>
            <a:pPr marL="292608" lvl="1" indent="0"/>
            <a:r>
              <a:rPr lang="hu-HU" dirty="0" smtClean="0"/>
              <a:t>JSON</a:t>
            </a:r>
          </a:p>
          <a:p>
            <a:pPr marL="0" lvl="1" indent="0">
              <a:buNone/>
            </a:pPr>
            <a:endParaRPr lang="hu-HU" dirty="0" smtClean="0"/>
          </a:p>
          <a:p>
            <a:pPr marL="0" indent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533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Rendszerterv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lvl="1"/>
            <a:endParaRPr lang="hu-HU" dirty="0"/>
          </a:p>
          <a:p>
            <a:pPr lvl="1"/>
            <a:endParaRPr lang="hu-HU" dirty="0"/>
          </a:p>
          <a:p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524" y="1845734"/>
            <a:ext cx="7254670" cy="449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085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Frontend rendszerterv</a:t>
            </a:r>
            <a:endParaRPr lang="hu-HU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2325" y="2199360"/>
            <a:ext cx="7543800" cy="331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9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Frontend keretrendszer választás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hu-HU" dirty="0" err="1" smtClean="0"/>
              <a:t>Single</a:t>
            </a:r>
            <a:r>
              <a:rPr lang="hu-HU" dirty="0" smtClean="0"/>
              <a:t> </a:t>
            </a:r>
            <a:r>
              <a:rPr lang="hu-HU" dirty="0" err="1" smtClean="0"/>
              <a:t>Page</a:t>
            </a:r>
            <a:r>
              <a:rPr lang="hu-HU" dirty="0" smtClean="0"/>
              <a:t> </a:t>
            </a:r>
            <a:r>
              <a:rPr lang="hu-HU" dirty="0" err="1" smtClean="0"/>
              <a:t>Application</a:t>
            </a:r>
            <a:endParaRPr lang="hu-HU" dirty="0" smtClean="0"/>
          </a:p>
          <a:p>
            <a:r>
              <a:rPr lang="hu-HU" dirty="0" smtClean="0"/>
              <a:t>Összehasonlítási szempontok</a:t>
            </a:r>
          </a:p>
          <a:p>
            <a:pPr lvl="1"/>
            <a:r>
              <a:rPr lang="hu-HU" dirty="0" smtClean="0"/>
              <a:t>AJAX kérések</a:t>
            </a:r>
          </a:p>
          <a:p>
            <a:pPr lvl="1"/>
            <a:r>
              <a:rPr lang="hu-HU" dirty="0" smtClean="0"/>
              <a:t>Adat kötés (</a:t>
            </a:r>
            <a:r>
              <a:rPr lang="hu-HU" dirty="0" err="1" smtClean="0"/>
              <a:t>data</a:t>
            </a:r>
            <a:r>
              <a:rPr lang="hu-HU" dirty="0" smtClean="0"/>
              <a:t> </a:t>
            </a:r>
            <a:r>
              <a:rPr lang="hu-HU" dirty="0" err="1" smtClean="0"/>
              <a:t>binding</a:t>
            </a:r>
            <a:r>
              <a:rPr lang="hu-HU" dirty="0" smtClean="0"/>
              <a:t>)</a:t>
            </a:r>
          </a:p>
          <a:p>
            <a:pPr lvl="1"/>
            <a:r>
              <a:rPr lang="hu-HU" dirty="0" err="1" smtClean="0"/>
              <a:t>Routing</a:t>
            </a:r>
            <a:endParaRPr lang="hu-HU" dirty="0" smtClean="0"/>
          </a:p>
          <a:p>
            <a:r>
              <a:rPr lang="hu-HU" dirty="0" smtClean="0"/>
              <a:t>Példaalkalmazás, </a:t>
            </a:r>
            <a:r>
              <a:rPr lang="hu-HU" dirty="0" err="1" smtClean="0"/>
              <a:t>GitHub</a:t>
            </a:r>
            <a:endParaRPr lang="hu-HU" dirty="0" smtClean="0"/>
          </a:p>
          <a:p>
            <a:r>
              <a:rPr lang="hu-HU" dirty="0" smtClean="0"/>
              <a:t>Megvizsgált JavaScript keretrendszerek</a:t>
            </a:r>
          </a:p>
          <a:p>
            <a:pPr lvl="1"/>
            <a:r>
              <a:rPr lang="hu-HU" dirty="0" err="1" smtClean="0"/>
              <a:t>React</a:t>
            </a:r>
            <a:endParaRPr lang="hu-HU" dirty="0" smtClean="0"/>
          </a:p>
          <a:p>
            <a:pPr lvl="1"/>
            <a:r>
              <a:rPr lang="hu-HU" dirty="0" err="1" smtClean="0"/>
              <a:t>AngularJS</a:t>
            </a:r>
            <a:endParaRPr lang="hu-HU" dirty="0" smtClean="0"/>
          </a:p>
          <a:p>
            <a:pPr lvl="1"/>
            <a:r>
              <a:rPr lang="hu-HU" dirty="0" err="1" smtClean="0"/>
              <a:t>Mithril</a:t>
            </a: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9985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Implementálás és automatizálás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hu-HU" dirty="0" smtClean="0"/>
              <a:t>A projekt </a:t>
            </a:r>
            <a:r>
              <a:rPr lang="hu-HU" dirty="0" err="1" smtClean="0"/>
              <a:t>open</a:t>
            </a:r>
            <a:r>
              <a:rPr lang="hu-HU" dirty="0" smtClean="0"/>
              <a:t> </a:t>
            </a:r>
            <a:r>
              <a:rPr lang="hu-HU" dirty="0" err="1" smtClean="0"/>
              <a:t>source</a:t>
            </a:r>
            <a:r>
              <a:rPr lang="hu-HU" dirty="0" smtClean="0"/>
              <a:t>, </a:t>
            </a:r>
            <a:r>
              <a:rPr lang="hu-HU" dirty="0" err="1" smtClean="0"/>
              <a:t>GitHub-on</a:t>
            </a:r>
            <a:r>
              <a:rPr lang="hu-HU" dirty="0" smtClean="0"/>
              <a:t> elérhető</a:t>
            </a:r>
          </a:p>
          <a:p>
            <a:r>
              <a:rPr lang="hu-HU" dirty="0" err="1" smtClean="0"/>
              <a:t>Mithril</a:t>
            </a:r>
            <a:endParaRPr lang="hu-HU" dirty="0"/>
          </a:p>
          <a:p>
            <a:pPr lvl="1"/>
            <a:r>
              <a:rPr lang="hu-HU" dirty="0" smtClean="0"/>
              <a:t>MSX</a:t>
            </a:r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Automatizálás</a:t>
            </a:r>
          </a:p>
          <a:p>
            <a:pPr lvl="1"/>
            <a:r>
              <a:rPr lang="hu-HU" dirty="0" err="1" smtClean="0"/>
              <a:t>Gulp</a:t>
            </a:r>
            <a:endParaRPr lang="hu-HU" dirty="0" smtClean="0"/>
          </a:p>
          <a:p>
            <a:pPr lvl="1"/>
            <a:endParaRPr lang="hu-HU" dirty="0" smtClean="0"/>
          </a:p>
          <a:p>
            <a:pPr lvl="1"/>
            <a:endParaRPr lang="hu-HU" dirty="0"/>
          </a:p>
          <a:p>
            <a:pPr lvl="1"/>
            <a:endParaRPr lang="hu-HU" dirty="0" smtClean="0"/>
          </a:p>
          <a:p>
            <a:pPr lvl="1"/>
            <a:endParaRPr lang="hu-HU" dirty="0" smtClean="0"/>
          </a:p>
          <a:p>
            <a:pPr lvl="1"/>
            <a:endParaRPr lang="hu-HU" dirty="0"/>
          </a:p>
          <a:p>
            <a:pPr lvl="1"/>
            <a:endParaRPr lang="hu-HU" dirty="0"/>
          </a:p>
          <a:p>
            <a:pPr lvl="1"/>
            <a:endParaRPr lang="hu-HU" dirty="0" smtClean="0"/>
          </a:p>
          <a:p>
            <a:pPr lvl="1"/>
            <a:endParaRPr lang="hu-HU" dirty="0" smtClean="0"/>
          </a:p>
          <a:p>
            <a:pPr lvl="1"/>
            <a:endParaRPr lang="hu-HU" dirty="0"/>
          </a:p>
          <a:p>
            <a:pPr lvl="1"/>
            <a:endParaRPr lang="hu-HU" dirty="0" smtClean="0"/>
          </a:p>
          <a:p>
            <a:pPr lvl="1"/>
            <a:endParaRPr lang="hu-HU" dirty="0" smtClean="0"/>
          </a:p>
          <a:p>
            <a:pPr marL="342900" lvl="1" indent="0">
              <a:buNone/>
            </a:pPr>
            <a:endParaRPr lang="hu-HU" sz="105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5242" y="2386013"/>
            <a:ext cx="5719684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1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Frontend tesztelés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hu-HU" dirty="0" smtClean="0"/>
              <a:t>Elfogadási tesztek</a:t>
            </a:r>
          </a:p>
          <a:p>
            <a:pPr lvl="1"/>
            <a:r>
              <a:rPr lang="hu-HU" dirty="0" err="1" smtClean="0"/>
              <a:t>Cucumber</a:t>
            </a:r>
            <a:r>
              <a:rPr lang="hu-HU" dirty="0" smtClean="0"/>
              <a:t/>
            </a:r>
            <a:br>
              <a:rPr lang="hu-HU" dirty="0" smtClean="0"/>
            </a:br>
            <a:endParaRPr lang="hu-HU" dirty="0" smtClean="0"/>
          </a:p>
          <a:p>
            <a:r>
              <a:rPr lang="hu-HU" dirty="0" smtClean="0"/>
              <a:t>Kód </a:t>
            </a:r>
            <a:r>
              <a:rPr lang="hu-HU" dirty="0" err="1"/>
              <a:t>lefedettségi</a:t>
            </a:r>
            <a:r>
              <a:rPr lang="hu-HU" dirty="0"/>
              <a:t> teszt</a:t>
            </a:r>
          </a:p>
          <a:p>
            <a:pPr lvl="1"/>
            <a:r>
              <a:rPr lang="hu-HU" dirty="0" err="1" smtClean="0"/>
              <a:t>Istanbul</a:t>
            </a:r>
            <a:r>
              <a:rPr lang="hu-HU" dirty="0" smtClean="0"/>
              <a:t/>
            </a:r>
            <a:br>
              <a:rPr lang="hu-HU" dirty="0" smtClean="0"/>
            </a:br>
            <a:endParaRPr lang="hu-HU" dirty="0" smtClean="0"/>
          </a:p>
          <a:p>
            <a:r>
              <a:rPr lang="hu-HU" dirty="0" err="1" smtClean="0"/>
              <a:t>Mock</a:t>
            </a:r>
            <a:r>
              <a:rPr lang="hu-HU" dirty="0" smtClean="0"/>
              <a:t> Server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1893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Konklúzió/értékelés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Hallgatói kliens</a:t>
            </a:r>
          </a:p>
          <a:p>
            <a:r>
              <a:rPr lang="hu-HU" dirty="0" smtClean="0"/>
              <a:t>Rendszer, adatbázis séma tervezés</a:t>
            </a:r>
          </a:p>
          <a:p>
            <a:r>
              <a:rPr lang="hu-HU" dirty="0"/>
              <a:t>Automatizálás, </a:t>
            </a:r>
            <a:r>
              <a:rPr lang="hu-HU" dirty="0" smtClean="0"/>
              <a:t>keretrendszerek megismerése</a:t>
            </a:r>
          </a:p>
          <a:p>
            <a:r>
              <a:rPr lang="hu-HU" dirty="0" smtClean="0"/>
              <a:t>Dokumentációk elkészítése</a:t>
            </a:r>
          </a:p>
          <a:p>
            <a:r>
              <a:rPr lang="hu-HU" dirty="0" smtClean="0"/>
              <a:t>Tesztelés</a:t>
            </a:r>
          </a:p>
          <a:p>
            <a:r>
              <a:rPr lang="hu-HU" dirty="0" smtClean="0"/>
              <a:t>A </a:t>
            </a:r>
            <a:r>
              <a:rPr lang="hu-HU" dirty="0"/>
              <a:t>projekt jövője</a:t>
            </a:r>
          </a:p>
          <a:p>
            <a:pPr lvl="1"/>
            <a:r>
              <a:rPr lang="hu-HU" dirty="0" smtClean="0"/>
              <a:t>A fejlesztés nem állt meg</a:t>
            </a:r>
          </a:p>
          <a:p>
            <a:pPr lvl="1"/>
            <a:r>
              <a:rPr lang="hu-HU" dirty="0" smtClean="0"/>
              <a:t>Következő félévtől használnánk</a:t>
            </a:r>
          </a:p>
          <a:p>
            <a:pPr lvl="1"/>
            <a:endParaRPr lang="hu-HU" dirty="0" smtClean="0"/>
          </a:p>
        </p:txBody>
      </p:sp>
      <p:pic>
        <p:nvPicPr>
          <p:cNvPr id="1028" name="Picture 4" descr="http://www.nasbc.org/AsbccImages/Ques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53100" y="2449619"/>
            <a:ext cx="339090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46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ktív">
  <a:themeElements>
    <a:clrScheme name="Retrospektív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Retrospektív">
    <a:dk1>
      <a:sysClr val="windowText" lastClr="000000"/>
    </a:dk1>
    <a:lt1>
      <a:sysClr val="window" lastClr="FFFFFF"/>
    </a:lt1>
    <a:dk2>
      <a:srgbClr val="455F51"/>
    </a:dk2>
    <a:lt2>
      <a:srgbClr val="E2DFCC"/>
    </a:lt2>
    <a:accent1>
      <a:srgbClr val="99CB38"/>
    </a:accent1>
    <a:accent2>
      <a:srgbClr val="63A537"/>
    </a:accent2>
    <a:accent3>
      <a:srgbClr val="37A76F"/>
    </a:accent3>
    <a:accent4>
      <a:srgbClr val="44C1A3"/>
    </a:accent4>
    <a:accent5>
      <a:srgbClr val="4EB3CF"/>
    </a:accent5>
    <a:accent6>
      <a:srgbClr val="51C3F9"/>
    </a:accent6>
    <a:hlink>
      <a:srgbClr val="6B9F25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TM02900743[[fn=Organikus]]</Template>
  <TotalTime>2835</TotalTime>
  <Words>1792</Words>
  <Application>Microsoft Office PowerPoint</Application>
  <PresentationFormat>Diavetítés a képernyőre (4:3 oldalarány)</PresentationFormat>
  <Paragraphs>260</Paragraphs>
  <Slides>11</Slides>
  <Notes>11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2</vt:i4>
      </vt:variant>
      <vt:variant>
        <vt:lpstr>Diacímek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Wingdings 2</vt:lpstr>
      <vt:lpstr>HDOfficeLightV0</vt:lpstr>
      <vt:lpstr>Retrospektív</vt:lpstr>
      <vt:lpstr>Oktatást segítő rendszer tervezése és megvalósítása</vt:lpstr>
      <vt:lpstr>A régi laboradminisztrációs rendszer</vt:lpstr>
      <vt:lpstr>Tervezés folyamata</vt:lpstr>
      <vt:lpstr>Rendszerterv</vt:lpstr>
      <vt:lpstr>Frontend rendszerterv</vt:lpstr>
      <vt:lpstr>Frontend keretrendszer választás</vt:lpstr>
      <vt:lpstr>Implementálás és automatizálás</vt:lpstr>
      <vt:lpstr>Frontend tesztelés</vt:lpstr>
      <vt:lpstr>Konklúzió/értékelés</vt:lpstr>
      <vt:lpstr>Bírálói kérdés</vt:lpstr>
      <vt:lpstr>Bírálói kérdés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Oktatást segítő rendszer tervezése és megvalósítása</dc:title>
  <dc:creator>Szepes Nóra</dc:creator>
  <cp:lastModifiedBy>Szepes Nóra</cp:lastModifiedBy>
  <cp:revision>131</cp:revision>
  <dcterms:created xsi:type="dcterms:W3CDTF">2016-01-13T21:58:51Z</dcterms:created>
  <dcterms:modified xsi:type="dcterms:W3CDTF">2016-01-28T00:01:55Z</dcterms:modified>
</cp:coreProperties>
</file>