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media/image8.jpg" ContentType="image/jpeg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  <Override PartName="/ppt/charts/style6.xml" ContentType="application/vnd.ms-office.chartstyle+xml"/>
  <Override PartName="/ppt/charts/colors6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4" r:id="rId2"/>
    <p:sldId id="275" r:id="rId3"/>
    <p:sldId id="274" r:id="rId4"/>
    <p:sldId id="267" r:id="rId5"/>
    <p:sldId id="266" r:id="rId6"/>
    <p:sldId id="276" r:id="rId7"/>
    <p:sldId id="272" r:id="rId8"/>
    <p:sldId id="263" r:id="rId9"/>
    <p:sldId id="268" r:id="rId10"/>
    <p:sldId id="269" r:id="rId11"/>
    <p:sldId id="273" r:id="rId12"/>
  </p:sldIdLst>
  <p:sldSz cx="7561263" cy="10693400"/>
  <p:notesSz cx="6858000" cy="9947275"/>
  <p:defaultTextStyle>
    <a:defPPr>
      <a:defRPr lang="zh-CN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368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孙晓馨" initials="孙晓馨" lastIdx="1" clrIdx="0">
    <p:extLst>
      <p:ext uri="{19B8F6BF-5375-455C-9EA6-DF929625EA0E}">
        <p15:presenceInfo xmlns="" xmlns:p15="http://schemas.microsoft.com/office/powerpoint/2012/main" userId="S-1-5-21-3244695092-673087051-1396563233-294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CC0000"/>
    <a:srgbClr val="CC0066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35" autoAdjust="0"/>
    <p:restoredTop sz="94660"/>
  </p:normalViewPr>
  <p:slideViewPr>
    <p:cSldViewPr>
      <p:cViewPr varScale="1">
        <p:scale>
          <a:sx n="69" d="100"/>
          <a:sy n="69" d="100"/>
        </p:scale>
        <p:origin x="-1440" y="-108"/>
      </p:cViewPr>
      <p:guideLst>
        <p:guide orient="horz" pos="3368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Excel____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package" Target="../embeddings/Microsoft_Excel____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package" Target="../embeddings/Microsoft_Excel____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 w="25400">
          <a:noFill/>
        </a:ln>
        <a:effectLst/>
        <a:sp3d/>
      </c:spPr>
    </c:sideWall>
    <c:backWall>
      <c:thickness val="0"/>
      <c:spPr>
        <a:noFill/>
        <a:ln w="25400"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</c:f>
              <c:strCache>
                <c:ptCount val="1"/>
                <c:pt idx="0">
                  <c:v>承保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Sheet1!$A$2:$A$3</c15:sqref>
                  </c15:fullRef>
                </c:ext>
              </c:extLst>
            </c:strRef>
          </c:cat>
          <c:val>
            <c:numRef>
              <c:f>Sheet1!$B$3</c:f>
              <c:numCache>
                <c:formatCode>General</c:formatCode>
                <c:ptCount val="1"/>
                <c:pt idx="0">
                  <c:v>10.5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Sheet1!$B$2:$B$3</c15:sqref>
                  </c15:fullRef>
                </c:ext>
              </c:extLst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全年累计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</c:f>
              <c:strCache>
                <c:ptCount val="1"/>
                <c:pt idx="0">
                  <c:v>承保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Sheet1!$A$2:$A$3</c15:sqref>
                  </c15:fullRef>
                </c:ext>
              </c:extLst>
            </c:strRef>
          </c:cat>
          <c:val>
            <c:numRef>
              <c:f>Sheet1!$C$3</c:f>
              <c:numCache>
                <c:formatCode>General</c:formatCode>
                <c:ptCount val="1"/>
                <c:pt idx="0">
                  <c:v>30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Sheet1!$C$2:$C$3</c15:sqref>
                  </c15:fullRef>
                </c:ext>
              </c:extLst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4732288"/>
        <c:axId val="94733440"/>
        <c:axId val="0"/>
      </c:bar3DChart>
      <c:catAx>
        <c:axId val="947322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94733440"/>
        <c:crosses val="autoZero"/>
        <c:auto val="1"/>
        <c:lblAlgn val="ctr"/>
        <c:lblOffset val="100"/>
        <c:noMultiLvlLbl val="0"/>
      </c:catAx>
      <c:valAx>
        <c:axId val="94733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94732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</c:f>
              <c:strCache>
                <c:ptCount val="1"/>
                <c:pt idx="0">
                  <c:v>承保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Sheet1!$A$2:$A$3</c15:sqref>
                  </c15:fullRef>
                </c:ext>
              </c:extLst>
            </c:strRef>
          </c:cat>
          <c:val>
            <c:numRef>
              <c:f>Sheet1!$B$3</c:f>
              <c:numCache>
                <c:formatCode>General</c:formatCode>
                <c:ptCount val="1"/>
                <c:pt idx="0">
                  <c:v>10.5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Sheet1!$B$2:$B$3</c15:sqref>
                  </c15:fullRef>
                </c:ext>
              </c:extLst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全年累计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</c:f>
              <c:strCache>
                <c:ptCount val="1"/>
                <c:pt idx="0">
                  <c:v>承保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Sheet1!$A$2:$A$3</c15:sqref>
                  </c15:fullRef>
                </c:ext>
              </c:extLst>
            </c:strRef>
          </c:cat>
          <c:val>
            <c:numRef>
              <c:f>Sheet1!$C$3</c:f>
              <c:numCache>
                <c:formatCode>General</c:formatCode>
                <c:ptCount val="1"/>
                <c:pt idx="0">
                  <c:v>30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Sheet1!$C$2:$C$3</c15:sqref>
                  </c15:fullRef>
                </c:ext>
              </c:extLst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244544"/>
        <c:axId val="95138176"/>
        <c:axId val="0"/>
      </c:bar3DChart>
      <c:catAx>
        <c:axId val="212445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95138176"/>
        <c:crosses val="autoZero"/>
        <c:auto val="1"/>
        <c:lblAlgn val="ctr"/>
        <c:lblOffset val="100"/>
        <c:noMultiLvlLbl val="0"/>
      </c:catAx>
      <c:valAx>
        <c:axId val="951381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1244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直辖组活动量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直辖组人力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dLbl>
              <c:idx val="0"/>
              <c:layout>
                <c:manualLayout>
                  <c:x val="-0.13604869980054921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600C人力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dLbl>
              <c:idx val="0"/>
              <c:layout>
                <c:manualLayout>
                  <c:x val="-0.15872348310064083"/>
                  <c:y val="7.5582618497328277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7436800"/>
        <c:axId val="97438336"/>
        <c:axId val="0"/>
      </c:bar3DChart>
      <c:catAx>
        <c:axId val="97436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438336"/>
        <c:crosses val="autoZero"/>
        <c:auto val="1"/>
        <c:lblAlgn val="ctr"/>
        <c:lblOffset val="100"/>
        <c:noMultiLvlLbl val="0"/>
      </c:catAx>
      <c:valAx>
        <c:axId val="97438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436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3月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个人新增</c:v>
                </c:pt>
                <c:pt idx="1">
                  <c:v>直辖组新增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Sheet1!$A$2:$A$4</c15:sqref>
                  </c15:fullRef>
                </c:ext>
              </c:extLst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Sheet1!$B$2:$B$4</c15:sqref>
                  </c15:fullRef>
                </c:ext>
              </c:extLst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年累计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个人新增</c:v>
                </c:pt>
                <c:pt idx="1">
                  <c:v>直辖组新增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Sheet1!$A$2:$A$4</c15:sqref>
                  </c15:fullRef>
                </c:ext>
              </c:extLst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Sheet1!$C$2:$C$4</c15:sqref>
                  </c15:fullRef>
                </c:ext>
              </c:extLst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96579968"/>
        <c:axId val="96581504"/>
      </c:barChart>
      <c:catAx>
        <c:axId val="96579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96581504"/>
        <c:crosses val="autoZero"/>
        <c:auto val="1"/>
        <c:lblAlgn val="ctr"/>
        <c:lblOffset val="100"/>
        <c:noMultiLvlLbl val="0"/>
      </c:catAx>
      <c:valAx>
        <c:axId val="9658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96579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团队出勤情况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日均出勤率目标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3月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Sheet1!$A$2:$A$5</c15:sqref>
                  </c15:fullRef>
                </c:ext>
              </c:extLst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0.48399999999999999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Sheet1!$B$2:$B$5</c15:sqref>
                  </c15:fullRef>
                </c:ext>
              </c:extLst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日均出勤率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3月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Sheet1!$A$2:$A$5</c15:sqref>
                  </c15:fullRef>
                </c:ext>
              </c:extLst>
            </c:strRef>
          </c:cat>
          <c:val>
            <c:numRef>
              <c:f>Sheet1!$C$2</c:f>
              <c:numCache>
                <c:formatCode>0.0%</c:formatCode>
                <c:ptCount val="1"/>
                <c:pt idx="0">
                  <c:v>0.46200000000000002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Sheet1!$C$2:$C$5</c15:sqref>
                  </c15:fullRef>
                </c:ext>
              </c:extLst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900032"/>
        <c:axId val="97901568"/>
      </c:barChart>
      <c:catAx>
        <c:axId val="97900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97901568"/>
        <c:crosses val="autoZero"/>
        <c:auto val="1"/>
        <c:lblAlgn val="ctr"/>
        <c:lblOffset val="100"/>
        <c:noMultiLvlLbl val="0"/>
      </c:catAx>
      <c:valAx>
        <c:axId val="97901568"/>
        <c:scaling>
          <c:orientation val="minMax"/>
        </c:scaling>
        <c:delete val="0"/>
        <c:axPos val="l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97900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3月收入</c:v>
                </c:pt>
              </c:strCache>
            </c:strRef>
          </c:tx>
          <c:explosion val="16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>
                          <a:lumMod val="6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spc="0" baseline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首佣</c:v>
                </c:pt>
                <c:pt idx="1">
                  <c:v>续佣</c:v>
                </c:pt>
                <c:pt idx="2">
                  <c:v>管理津贴</c:v>
                </c:pt>
                <c:pt idx="3">
                  <c:v>其他附加佣金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6000</c:v>
                </c:pt>
                <c:pt idx="1">
                  <c:v>2800</c:v>
                </c:pt>
                <c:pt idx="2">
                  <c:v>26500</c:v>
                </c:pt>
                <c:pt idx="3">
                  <c:v>3000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97364"/>
          </a:xfrm>
          <a:prstGeom prst="rect">
            <a:avLst/>
          </a:prstGeom>
        </p:spPr>
        <p:txBody>
          <a:bodyPr vert="horz" lIns="96027" tIns="48014" rIns="96027" bIns="4801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97364"/>
          </a:xfrm>
          <a:prstGeom prst="rect">
            <a:avLst/>
          </a:prstGeom>
        </p:spPr>
        <p:txBody>
          <a:bodyPr vert="horz" lIns="96027" tIns="48014" rIns="96027" bIns="48014" rtlCol="0"/>
          <a:lstStyle>
            <a:lvl1pPr algn="r">
              <a:defRPr sz="1300"/>
            </a:lvl1pPr>
          </a:lstStyle>
          <a:p>
            <a:fld id="{921DA615-1590-479C-9880-E3F5EE2D4F26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746125"/>
            <a:ext cx="26352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027" tIns="48014" rIns="96027" bIns="4801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724955"/>
            <a:ext cx="5486400" cy="4476274"/>
          </a:xfrm>
          <a:prstGeom prst="rect">
            <a:avLst/>
          </a:prstGeom>
        </p:spPr>
        <p:txBody>
          <a:bodyPr vert="horz" lIns="96027" tIns="48014" rIns="96027" bIns="48014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6027" tIns="48014" rIns="96027" bIns="4801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6027" tIns="48014" rIns="96027" bIns="48014" rtlCol="0" anchor="b"/>
          <a:lstStyle>
            <a:lvl1pPr algn="r">
              <a:defRPr sz="1300"/>
            </a:lvl1pPr>
          </a:lstStyle>
          <a:p>
            <a:fld id="{953482AB-E53D-45B7-9C7D-C5BA4EE52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95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16150" y="685800"/>
            <a:ext cx="24257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46065-2074-436E-B873-AAE0B250FDC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978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16150" y="685800"/>
            <a:ext cx="24257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46065-2074-436E-B873-AAE0B250FDC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69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16150" y="685800"/>
            <a:ext cx="24257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46065-2074-436E-B873-AAE0B250FDC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6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16150" y="685800"/>
            <a:ext cx="24257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46065-2074-436E-B873-AAE0B250FDC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244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6" b="1678"/>
          <a:stretch/>
        </p:blipFill>
        <p:spPr>
          <a:xfrm>
            <a:off x="1880" y="-3818"/>
            <a:ext cx="7559383" cy="10697219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2801268" y="5375993"/>
            <a:ext cx="4529557" cy="728503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323">
                <a:solidFill>
                  <a:schemeClr val="accent5">
                    <a:lumMod val="75000"/>
                  </a:schemeClr>
                </a:solidFill>
                <a:effectLst/>
                <a:latin typeface="+mn-ea"/>
                <a:ea typeface="+mn-ea"/>
              </a:defRPr>
            </a:lvl1pPr>
            <a:lvl2pPr marL="283544" indent="0" algn="ctr">
              <a:buNone/>
              <a:defRPr sz="1240"/>
            </a:lvl2pPr>
            <a:lvl3pPr marL="567088" indent="0" algn="ctr">
              <a:buNone/>
              <a:defRPr sz="1116"/>
            </a:lvl3pPr>
            <a:lvl4pPr marL="850632" indent="0" algn="ctr">
              <a:buNone/>
              <a:defRPr sz="992"/>
            </a:lvl4pPr>
            <a:lvl5pPr marL="1134176" indent="0" algn="ctr">
              <a:buNone/>
              <a:defRPr sz="992"/>
            </a:lvl5pPr>
            <a:lvl6pPr marL="1417720" indent="0" algn="ctr">
              <a:buNone/>
              <a:defRPr sz="992"/>
            </a:lvl6pPr>
            <a:lvl7pPr marL="1701264" indent="0" algn="ctr">
              <a:buNone/>
              <a:defRPr sz="992"/>
            </a:lvl7pPr>
            <a:lvl8pPr marL="1984808" indent="0" algn="ctr">
              <a:buNone/>
              <a:defRPr sz="992"/>
            </a:lvl8pPr>
            <a:lvl9pPr marL="2268352" indent="0" algn="ctr">
              <a:buNone/>
              <a:defRPr sz="992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2801268" y="2960209"/>
            <a:ext cx="4529557" cy="235055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2646" b="1" kern="1000" baseline="0">
                <a:gradFill flip="none" rotWithShape="1">
                  <a:gsLst>
                    <a:gs pos="0">
                      <a:schemeClr val="accent3"/>
                    </a:gs>
                    <a:gs pos="2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6"/>
                    </a:gs>
                  </a:gsLst>
                  <a:lin ang="10800000" scaled="1"/>
                  <a:tileRect/>
                </a:gra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85784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4967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88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6308055" y="569325"/>
            <a:ext cx="733372" cy="9062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310968" y="569325"/>
            <a:ext cx="4920073" cy="9062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23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97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985">
                <a:solidFill>
                  <a:schemeClr val="accent1"/>
                </a:solidFill>
              </a:defRPr>
            </a:lvl1pPr>
            <a:lvl2pPr>
              <a:defRPr sz="1488"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24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301562" y="3287233"/>
            <a:ext cx="4958141" cy="1925802"/>
          </a:xfrm>
        </p:spPr>
        <p:txBody>
          <a:bodyPr anchor="b">
            <a:normAutofit/>
          </a:bodyPr>
          <a:lstStyle>
            <a:lvl1pPr algn="ctr">
              <a:defRPr sz="2233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2512293" y="5302144"/>
            <a:ext cx="2536681" cy="557401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992">
                <a:solidFill>
                  <a:schemeClr val="bg1"/>
                </a:solidFill>
              </a:defRPr>
            </a:lvl1pPr>
            <a:lvl2pPr marL="283544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2pPr>
            <a:lvl3pPr marL="567088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3pPr>
            <a:lvl4pPr marL="850632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4pPr>
            <a:lvl5pPr marL="1134176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5pPr>
            <a:lvl6pPr marL="1417720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6pPr>
            <a:lvl7pPr marL="1701264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7pPr>
            <a:lvl8pPr marL="198480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8pPr>
            <a:lvl9pPr marL="2268352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28225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868145" y="1940658"/>
            <a:ext cx="3150526" cy="76908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043176" y="1940658"/>
            <a:ext cx="3159281" cy="76908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88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428238" y="184822"/>
            <a:ext cx="5775201" cy="111802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851" y="2146105"/>
            <a:ext cx="3198768" cy="1284692"/>
          </a:xfrm>
        </p:spPr>
        <p:txBody>
          <a:bodyPr anchor="b">
            <a:normAutofit/>
          </a:bodyPr>
          <a:lstStyle>
            <a:lvl1pPr marL="0" indent="0">
              <a:buNone/>
              <a:defRPr sz="1116" b="1"/>
            </a:lvl1pPr>
            <a:lvl2pPr marL="283544" indent="0">
              <a:buNone/>
              <a:defRPr sz="1240" b="1"/>
            </a:lvl2pPr>
            <a:lvl3pPr marL="567088" indent="0">
              <a:buNone/>
              <a:defRPr sz="1116" b="1"/>
            </a:lvl3pPr>
            <a:lvl4pPr marL="850632" indent="0">
              <a:buNone/>
              <a:defRPr sz="992" b="1"/>
            </a:lvl4pPr>
            <a:lvl5pPr marL="1134176" indent="0">
              <a:buNone/>
              <a:defRPr sz="992" b="1"/>
            </a:lvl5pPr>
            <a:lvl6pPr marL="1417720" indent="0">
              <a:buNone/>
              <a:defRPr sz="992" b="1"/>
            </a:lvl6pPr>
            <a:lvl7pPr marL="1701264" indent="0">
              <a:buNone/>
              <a:defRPr sz="992" b="1"/>
            </a:lvl7pPr>
            <a:lvl8pPr marL="1984808" indent="0">
              <a:buNone/>
              <a:defRPr sz="992" b="1"/>
            </a:lvl8pPr>
            <a:lvl9pPr marL="2268352" indent="0">
              <a:buNone/>
              <a:defRPr sz="992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681851" y="3430798"/>
            <a:ext cx="3198768" cy="574522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88918" y="2146105"/>
            <a:ext cx="3214522" cy="1284692"/>
          </a:xfrm>
        </p:spPr>
        <p:txBody>
          <a:bodyPr anchor="b">
            <a:normAutofit/>
          </a:bodyPr>
          <a:lstStyle>
            <a:lvl1pPr marL="0" indent="0">
              <a:buNone/>
              <a:defRPr sz="1116" b="1"/>
            </a:lvl1pPr>
            <a:lvl2pPr marL="283544" indent="0">
              <a:buNone/>
              <a:defRPr sz="1240" b="1"/>
            </a:lvl2pPr>
            <a:lvl3pPr marL="567088" indent="0">
              <a:buNone/>
              <a:defRPr sz="1116" b="1"/>
            </a:lvl3pPr>
            <a:lvl4pPr marL="850632" indent="0">
              <a:buNone/>
              <a:defRPr sz="992" b="1"/>
            </a:lvl4pPr>
            <a:lvl5pPr marL="1134176" indent="0">
              <a:buNone/>
              <a:defRPr sz="992" b="1"/>
            </a:lvl5pPr>
            <a:lvl6pPr marL="1417720" indent="0">
              <a:buNone/>
              <a:defRPr sz="992" b="1"/>
            </a:lvl6pPr>
            <a:lvl7pPr marL="1701264" indent="0">
              <a:buNone/>
              <a:defRPr sz="992" b="1"/>
            </a:lvl7pPr>
            <a:lvl8pPr marL="1984808" indent="0">
              <a:buNone/>
              <a:defRPr sz="992" b="1"/>
            </a:lvl8pPr>
            <a:lvl9pPr marL="2268352" indent="0">
              <a:buNone/>
              <a:defRPr sz="992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3988918" y="3430798"/>
            <a:ext cx="3214522" cy="574522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34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49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84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709855" y="831712"/>
            <a:ext cx="2438704" cy="2495127"/>
          </a:xfrm>
        </p:spPr>
        <p:txBody>
          <a:bodyPr anchor="b"/>
          <a:lstStyle>
            <a:lvl1pPr>
              <a:defRPr sz="198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3403554" y="1658476"/>
            <a:ext cx="3827889" cy="7599245"/>
          </a:xfrm>
        </p:spPr>
        <p:txBody>
          <a:bodyPr>
            <a:normAutofit/>
          </a:bodyPr>
          <a:lstStyle>
            <a:lvl1pPr>
              <a:defRPr sz="1240"/>
            </a:lvl1pPr>
            <a:lvl2pPr>
              <a:defRPr sz="1116"/>
            </a:lvl2pPr>
            <a:lvl3pPr>
              <a:defRPr sz="992"/>
            </a:lvl3pPr>
            <a:lvl4pPr>
              <a:defRPr sz="868"/>
            </a:lvl4pPr>
            <a:lvl5pPr>
              <a:defRPr sz="868"/>
            </a:lvl5pPr>
            <a:lvl6pPr>
              <a:defRPr sz="1240"/>
            </a:lvl6pPr>
            <a:lvl7pPr>
              <a:defRPr sz="1240"/>
            </a:lvl7pPr>
            <a:lvl8pPr>
              <a:defRPr sz="1240"/>
            </a:lvl8pPr>
            <a:lvl9pPr>
              <a:defRPr sz="124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709855" y="3326839"/>
            <a:ext cx="2438704" cy="5943254"/>
          </a:xfrm>
        </p:spPr>
        <p:txBody>
          <a:bodyPr/>
          <a:lstStyle>
            <a:lvl1pPr marL="0" indent="0">
              <a:buNone/>
              <a:defRPr sz="992"/>
            </a:lvl1pPr>
            <a:lvl2pPr marL="283544" indent="0">
              <a:buNone/>
              <a:defRPr sz="868"/>
            </a:lvl2pPr>
            <a:lvl3pPr marL="567088" indent="0">
              <a:buNone/>
              <a:defRPr sz="744"/>
            </a:lvl3pPr>
            <a:lvl4pPr marL="850632" indent="0">
              <a:buNone/>
              <a:defRPr sz="620"/>
            </a:lvl4pPr>
            <a:lvl5pPr marL="1134176" indent="0">
              <a:buNone/>
              <a:defRPr sz="620"/>
            </a:lvl5pPr>
            <a:lvl6pPr marL="1417720" indent="0">
              <a:buNone/>
              <a:defRPr sz="620"/>
            </a:lvl6pPr>
            <a:lvl7pPr marL="1701264" indent="0">
              <a:buNone/>
              <a:defRPr sz="620"/>
            </a:lvl7pPr>
            <a:lvl8pPr marL="1984808" indent="0">
              <a:buNone/>
              <a:defRPr sz="620"/>
            </a:lvl8pPr>
            <a:lvl9pPr marL="2268352" indent="0">
              <a:buNone/>
              <a:defRPr sz="62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20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772866" y="712893"/>
            <a:ext cx="2438704" cy="2495127"/>
          </a:xfrm>
        </p:spPr>
        <p:txBody>
          <a:bodyPr anchor="b"/>
          <a:lstStyle>
            <a:lvl1pPr>
              <a:defRPr sz="198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3375549" y="1539657"/>
            <a:ext cx="3827889" cy="7599245"/>
          </a:xfrm>
        </p:spPr>
        <p:txBody>
          <a:bodyPr anchor="t"/>
          <a:lstStyle>
            <a:lvl1pPr marL="0" indent="0">
              <a:buNone/>
              <a:defRPr sz="1985"/>
            </a:lvl1pPr>
            <a:lvl2pPr marL="283544" indent="0">
              <a:buNone/>
              <a:defRPr sz="1736"/>
            </a:lvl2pPr>
            <a:lvl3pPr marL="567088" indent="0">
              <a:buNone/>
              <a:defRPr sz="1488"/>
            </a:lvl3pPr>
            <a:lvl4pPr marL="850632" indent="0">
              <a:buNone/>
              <a:defRPr sz="1240"/>
            </a:lvl4pPr>
            <a:lvl5pPr marL="1134176" indent="0">
              <a:buNone/>
              <a:defRPr sz="1240"/>
            </a:lvl5pPr>
            <a:lvl6pPr marL="1417720" indent="0">
              <a:buNone/>
              <a:defRPr sz="1240"/>
            </a:lvl6pPr>
            <a:lvl7pPr marL="1701264" indent="0">
              <a:buNone/>
              <a:defRPr sz="1240"/>
            </a:lvl7pPr>
            <a:lvl8pPr marL="1984808" indent="0">
              <a:buNone/>
              <a:defRPr sz="1240"/>
            </a:lvl8pPr>
            <a:lvl9pPr marL="2268352" indent="0">
              <a:buNone/>
              <a:defRPr sz="124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772866" y="3208020"/>
            <a:ext cx="2438704" cy="5943254"/>
          </a:xfrm>
        </p:spPr>
        <p:txBody>
          <a:bodyPr/>
          <a:lstStyle>
            <a:lvl1pPr marL="0" indent="0">
              <a:buNone/>
              <a:defRPr sz="992"/>
            </a:lvl1pPr>
            <a:lvl2pPr marL="283544" indent="0">
              <a:buNone/>
              <a:defRPr sz="868"/>
            </a:lvl2pPr>
            <a:lvl3pPr marL="567088" indent="0">
              <a:buNone/>
              <a:defRPr sz="744"/>
            </a:lvl3pPr>
            <a:lvl4pPr marL="850632" indent="0">
              <a:buNone/>
              <a:defRPr sz="620"/>
            </a:lvl4pPr>
            <a:lvl5pPr marL="1134176" indent="0">
              <a:buNone/>
              <a:defRPr sz="620"/>
            </a:lvl5pPr>
            <a:lvl6pPr marL="1417720" indent="0">
              <a:buNone/>
              <a:defRPr sz="620"/>
            </a:lvl6pPr>
            <a:lvl7pPr marL="1701264" indent="0">
              <a:buNone/>
              <a:defRPr sz="620"/>
            </a:lvl7pPr>
            <a:lvl8pPr marL="1984808" indent="0">
              <a:buNone/>
              <a:defRPr sz="620"/>
            </a:lvl8pPr>
            <a:lvl9pPr marL="2268352" indent="0">
              <a:buNone/>
              <a:defRPr sz="62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19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5" t="545" r="277" b="1169"/>
          <a:stretch/>
        </p:blipFill>
        <p:spPr>
          <a:xfrm>
            <a:off x="-19639" y="0"/>
            <a:ext cx="7580901" cy="106934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19639" y="665367"/>
            <a:ext cx="7580902" cy="1002803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6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519837" y="9911203"/>
            <a:ext cx="1701284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2504669" y="9911203"/>
            <a:ext cx="2551926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5340142" y="9911203"/>
            <a:ext cx="1701284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346558" y="314918"/>
            <a:ext cx="6856773" cy="11516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346558" y="1887470"/>
            <a:ext cx="6856773" cy="7617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115685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67088" rtl="0" eaLnBrk="1" latinLnBrk="0" hangingPunct="1">
        <a:lnSpc>
          <a:spcPct val="90000"/>
        </a:lnSpc>
        <a:spcBef>
          <a:spcPct val="0"/>
        </a:spcBef>
        <a:buNone/>
        <a:defRPr sz="2977" b="1" i="0" kern="1200" baseline="0">
          <a:gradFill>
            <a:gsLst>
              <a:gs pos="0">
                <a:schemeClr val="accent3"/>
              </a:gs>
              <a:gs pos="29000">
                <a:schemeClr val="accent1">
                  <a:shade val="67500"/>
                  <a:satMod val="115000"/>
                </a:schemeClr>
              </a:gs>
              <a:gs pos="100000">
                <a:schemeClr val="accent6"/>
              </a:gs>
            </a:gsLst>
            <a:lin ang="10800000" scaled="1"/>
          </a:gradFill>
          <a:effectLst/>
          <a:latin typeface="+mj-ea"/>
          <a:ea typeface="+mj-ea"/>
          <a:cs typeface="+mj-cs"/>
        </a:defRPr>
      </a:lvl1pPr>
    </p:titleStyle>
    <p:bodyStyle>
      <a:lvl1pPr marL="221519" indent="-221519" algn="just" defTabSz="567088" rtl="0" eaLnBrk="1" latinLnBrk="0" hangingPunct="1">
        <a:lnSpc>
          <a:spcPct val="110000"/>
        </a:lnSpc>
        <a:spcBef>
          <a:spcPts val="372"/>
        </a:spcBef>
        <a:spcAft>
          <a:spcPts val="0"/>
        </a:spcAft>
        <a:buClr>
          <a:schemeClr val="accent2"/>
        </a:buClr>
        <a:buSzPct val="60000"/>
        <a:buFont typeface="Wingdings 2" panose="05020102010507070707" pitchFamily="18" charset="2"/>
        <a:buChar char="ï"/>
        <a:defRPr lang="zh-CN" altLang="en-US" sz="1985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221519" indent="-221519" algn="just" defTabSz="567088" rtl="0" eaLnBrk="1" latinLnBrk="0" hangingPunct="1">
        <a:lnSpc>
          <a:spcPct val="120000"/>
        </a:lnSpc>
        <a:spcBef>
          <a:spcPts val="0"/>
        </a:spcBef>
        <a:spcAft>
          <a:spcPts val="372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488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708860" indent="-141772" algn="l" defTabSz="56708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3pPr>
      <a:lvl4pPr marL="992404" indent="-141772" algn="l" defTabSz="56708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275948" indent="-141772" algn="l" defTabSz="56708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559492" indent="-141772" algn="l" defTabSz="56708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843036" indent="-141772" algn="l" defTabSz="56708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2126580" indent="-141772" algn="l" defTabSz="56708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410124" indent="-141772" algn="l" defTabSz="56708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7088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83544" algn="l" defTabSz="567088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67088" algn="l" defTabSz="567088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3pPr>
      <a:lvl4pPr marL="850632" algn="l" defTabSz="567088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134176" algn="l" defTabSz="567088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417720" algn="l" defTabSz="567088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701264" algn="l" defTabSz="567088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1984808" algn="l" defTabSz="567088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268352" algn="l" defTabSz="567088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1263" cy="106934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03" y="214748"/>
            <a:ext cx="4448041" cy="6150213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8" name="文本框 7"/>
          <p:cNvSpPr txBox="1"/>
          <p:nvPr/>
        </p:nvSpPr>
        <p:spPr>
          <a:xfrm>
            <a:off x="3246566" y="6488950"/>
            <a:ext cx="413446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亲爱的伙伴</a:t>
            </a:r>
            <a:endParaRPr lang="en-US" altLang="zh-CN" sz="28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8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8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sz="28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</a:t>
            </a:r>
            <a:r>
              <a:rPr lang="zh-CN" altLang="en-US" sz="28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在这个月的经营中，</a:t>
            </a:r>
            <a:endParaRPr lang="en-US" altLang="zh-CN" sz="28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收获了哪些，还记得吗？</a:t>
            </a:r>
            <a:endParaRPr lang="en-US" altLang="zh-CN" sz="28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不要紧</a:t>
            </a:r>
            <a:endParaRPr lang="en-US" altLang="zh-CN" sz="28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泰</a:t>
            </a:r>
            <a:r>
              <a:rPr lang="zh-CN" altLang="en-US" sz="28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康记得</a:t>
            </a:r>
            <a:endParaRPr lang="en-US" altLang="zh-CN" sz="28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299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4247" y="666180"/>
            <a:ext cx="4464496" cy="5909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defTabSz="567088"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gradFill>
                  <a:gsLst>
                    <a:gs pos="0">
                      <a:schemeClr val="accent3"/>
                    </a:gs>
                    <a:gs pos="2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6"/>
                    </a:gs>
                  </a:gsLst>
                  <a:lin ang="10800000" scaled="1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3</a:t>
            </a:r>
            <a:r>
              <a:rPr lang="zh-CN" altLang="en-US" dirty="0" smtClean="0"/>
              <a:t>月，您的个人收入</a:t>
            </a:r>
            <a:endParaRPr lang="zh-CN" altLang="en-US" dirty="0"/>
          </a:p>
        </p:txBody>
      </p:sp>
      <p:graphicFrame>
        <p:nvGraphicFramePr>
          <p:cNvPr id="28" name="图表 27"/>
          <p:cNvGraphicFramePr/>
          <p:nvPr>
            <p:extLst>
              <p:ext uri="{D42A27DB-BD31-4B8C-83A1-F6EECF244321}">
                <p14:modId xmlns:p14="http://schemas.microsoft.com/office/powerpoint/2010/main" val="4170126633"/>
              </p:ext>
            </p:extLst>
          </p:nvPr>
        </p:nvGraphicFramePr>
        <p:xfrm>
          <a:off x="324247" y="1890316"/>
          <a:ext cx="6408712" cy="439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906" y="6210796"/>
            <a:ext cx="4392488" cy="4273525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24247" y="7218908"/>
            <a:ext cx="33297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</a:t>
            </a:r>
            <a:r>
              <a:rPr lang="en-US" altLang="zh-CN" sz="28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月收入</a:t>
            </a:r>
            <a:endParaRPr lang="en-US" altLang="zh-CN" sz="2800" b="1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在中支排行第</a:t>
            </a:r>
            <a:r>
              <a:rPr lang="en-US" altLang="zh-CN" sz="4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8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endParaRPr lang="en-US" altLang="zh-CN" sz="2800" b="1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在全省排行第</a:t>
            </a:r>
            <a:r>
              <a:rPr lang="en-US" altLang="zh-CN" sz="4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</a:t>
            </a:r>
            <a:r>
              <a:rPr lang="zh-CN" altLang="en-US" sz="28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endParaRPr lang="zh-CN" altLang="en-US" sz="28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541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56495" y="2826420"/>
            <a:ext cx="4752528" cy="2088232"/>
          </a:xfrm>
        </p:spPr>
        <p:txBody>
          <a:bodyPr vert="horz"/>
          <a:lstStyle/>
          <a:p>
            <a:pPr>
              <a:lnSpc>
                <a:spcPct val="150000"/>
              </a:lnSpc>
            </a:pP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期待未来</a:t>
            </a: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更精彩的你！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0133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4247" y="522164"/>
            <a:ext cx="7416824" cy="5909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defTabSz="567088"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gradFill>
                  <a:gsLst>
                    <a:gs pos="0">
                      <a:schemeClr val="accent3"/>
                    </a:gs>
                    <a:gs pos="2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6"/>
                    </a:gs>
                  </a:gsLst>
                  <a:lin ang="10800000" scaled="1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3</a:t>
            </a:r>
            <a:r>
              <a:rPr lang="zh-CN" altLang="en-US" dirty="0" smtClean="0"/>
              <a:t>月，您的团队架构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68263" y="2826420"/>
            <a:ext cx="655272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直辖组人力**人，其中：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男性：**人，女性**人，平均年龄**岁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一年内新人**人，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1-2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年以上人员*人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TS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**人，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SA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*人，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TA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*人，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SE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*人，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SM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* 人，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SD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*人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直接育成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AS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**人，总育成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AS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（含间接）**人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20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4247" y="666180"/>
            <a:ext cx="4248472" cy="5909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defTabSz="567088"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gradFill>
                  <a:gsLst>
                    <a:gs pos="0">
                      <a:schemeClr val="accent3"/>
                    </a:gs>
                    <a:gs pos="2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6"/>
                    </a:gs>
                  </a:gsLst>
                  <a:lin ang="10800000" scaled="1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3</a:t>
            </a:r>
            <a:r>
              <a:rPr lang="zh-CN" altLang="en-US" dirty="0" smtClean="0"/>
              <a:t>月，您的个人保费</a:t>
            </a:r>
            <a:endParaRPr lang="zh-CN" altLang="en-US" dirty="0"/>
          </a:p>
        </p:txBody>
      </p:sp>
      <p:graphicFrame>
        <p:nvGraphicFramePr>
          <p:cNvPr id="46" name="图表 45"/>
          <p:cNvGraphicFramePr/>
          <p:nvPr>
            <p:extLst>
              <p:ext uri="{D42A27DB-BD31-4B8C-83A1-F6EECF244321}">
                <p14:modId xmlns:p14="http://schemas.microsoft.com/office/powerpoint/2010/main" val="2418227136"/>
              </p:ext>
            </p:extLst>
          </p:nvPr>
        </p:nvGraphicFramePr>
        <p:xfrm>
          <a:off x="378147" y="1530276"/>
          <a:ext cx="6372920" cy="2765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8" name="图片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7295" y="6138788"/>
            <a:ext cx="4283968" cy="4283968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307717" y="4569292"/>
            <a:ext cx="50543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月，您承保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件，个人标保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在中支排行</a:t>
            </a: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在县支排行第</a:t>
            </a:r>
            <a:r>
              <a:rPr lang="en-US" altLang="zh-CN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102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419614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4247" y="666180"/>
            <a:ext cx="6336704" cy="5909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defTabSz="567088"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gradFill>
                  <a:gsLst>
                    <a:gs pos="0">
                      <a:schemeClr val="accent3"/>
                    </a:gs>
                    <a:gs pos="2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6"/>
                    </a:gs>
                  </a:gsLst>
                  <a:lin ang="10800000" scaled="1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3</a:t>
            </a:r>
            <a:r>
              <a:rPr lang="zh-CN" altLang="en-US" dirty="0" smtClean="0"/>
              <a:t>月，您</a:t>
            </a:r>
            <a:r>
              <a:rPr lang="zh-CN" altLang="en-US" dirty="0"/>
              <a:t>个人最大的一张单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56295" y="1746300"/>
            <a:ext cx="633057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幸福有约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     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标保：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lang="en-US" altLang="zh-CN" sz="32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保单号：********</a:t>
            </a:r>
            <a:endParaRPr lang="en-US" altLang="zh-CN" sz="20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投保人：***                      承保时间：****年**月**日</a:t>
            </a:r>
            <a:endParaRPr lang="en-US" altLang="zh-CN" sz="20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78519" y="9019108"/>
            <a:ext cx="55707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8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您真</a:t>
            </a:r>
            <a:r>
              <a:rPr lang="zh-CN" altLang="en-US" dirty="0" smtClean="0"/>
              <a:t>厉害！</a:t>
            </a:r>
            <a:endParaRPr lang="en-US" altLang="zh-CN" dirty="0"/>
          </a:p>
          <a:p>
            <a:r>
              <a:rPr lang="zh-CN" altLang="en-US" dirty="0"/>
              <a:t>这张保单是否让</a:t>
            </a:r>
            <a:r>
              <a:rPr lang="zh-CN" altLang="en-US" dirty="0" smtClean="0"/>
              <a:t>您离</a:t>
            </a:r>
            <a:r>
              <a:rPr lang="zh-CN" altLang="en-US" dirty="0"/>
              <a:t>梦想更近了？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79" y="3762523"/>
            <a:ext cx="5832648" cy="547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1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4247" y="666180"/>
            <a:ext cx="5400600" cy="5909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defTabSz="567088"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gradFill>
                  <a:gsLst>
                    <a:gs pos="0">
                      <a:schemeClr val="accent3"/>
                    </a:gs>
                    <a:gs pos="2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6"/>
                    </a:gs>
                  </a:gsLst>
                  <a:lin ang="10800000" scaled="1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3</a:t>
            </a:r>
            <a:r>
              <a:rPr lang="zh-CN" altLang="en-US" dirty="0" smtClean="0"/>
              <a:t>月，您的直辖组保费</a:t>
            </a:r>
            <a:endParaRPr lang="zh-CN" altLang="en-US" dirty="0"/>
          </a:p>
        </p:txBody>
      </p:sp>
      <p:graphicFrame>
        <p:nvGraphicFramePr>
          <p:cNvPr id="46" name="图表 45"/>
          <p:cNvGraphicFramePr/>
          <p:nvPr>
            <p:extLst>
              <p:ext uri="{D42A27DB-BD31-4B8C-83A1-F6EECF244321}">
                <p14:modId xmlns:p14="http://schemas.microsoft.com/office/powerpoint/2010/main" val="499424749"/>
              </p:ext>
            </p:extLst>
          </p:nvPr>
        </p:nvGraphicFramePr>
        <p:xfrm>
          <a:off x="378147" y="1530276"/>
          <a:ext cx="6372920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8" name="图片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4703" y="6714852"/>
            <a:ext cx="3563888" cy="3563888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402927" y="4482604"/>
            <a:ext cx="510909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月，</a:t>
            </a: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您直辖组承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，标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在县支排行第</a:t>
            </a:r>
            <a:r>
              <a:rPr lang="en-US" altLang="zh-CN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在中支排行第</a:t>
            </a:r>
            <a:r>
              <a:rPr lang="en-US" altLang="zh-CN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</a:t>
            </a: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endParaRPr lang="en-US" altLang="zh-CN" sz="2400" b="1" dirty="0" smtClean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在全省排行第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102</a:t>
            </a: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4247" y="8150627"/>
            <a:ext cx="3161680" cy="1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月个人总保费前三的伙伴分别是：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8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525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2239" y="594172"/>
            <a:ext cx="7214344" cy="5909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defTabSz="567088"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gradFill>
                  <a:gsLst>
                    <a:gs pos="0">
                      <a:schemeClr val="accent3"/>
                    </a:gs>
                    <a:gs pos="2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6"/>
                    </a:gs>
                  </a:gsLst>
                  <a:lin ang="10800000" scaled="1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3</a:t>
            </a:r>
            <a:r>
              <a:rPr lang="zh-CN" altLang="en-US" dirty="0" smtClean="0"/>
              <a:t>月，您的直辖组销售指标</a:t>
            </a:r>
            <a:endParaRPr lang="zh-CN" altLang="en-US" dirty="0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703" y="6714852"/>
            <a:ext cx="3563888" cy="3563888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471740" y="2062032"/>
            <a:ext cx="569098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破零人力**人，破零率*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，人均产能*元</a:t>
            </a:r>
            <a:endParaRPr lang="en-US" altLang="zh-CN" sz="2400" b="1" dirty="0" smtClean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3000P</a:t>
            </a: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人力**人</a:t>
            </a:r>
            <a:endParaRPr lang="en-US" altLang="zh-CN" sz="2400" b="1" dirty="0" smtClean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人力**人</a:t>
            </a:r>
            <a:endParaRPr lang="en-US" altLang="zh-CN" sz="2400" b="1" dirty="0" smtClean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人力**人</a:t>
            </a:r>
            <a:endParaRPr lang="en-US" altLang="zh-CN" sz="2400" b="1" dirty="0" smtClean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人力**人</a:t>
            </a:r>
            <a:endParaRPr lang="en-US" altLang="zh-CN" sz="2400" b="1" dirty="0" smtClean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社区人力**人</a:t>
            </a:r>
            <a:endParaRPr lang="en-US" altLang="zh-CN" sz="2400" b="1" dirty="0" smtClean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万人力**人</a:t>
            </a:r>
            <a:endParaRPr lang="en-US" altLang="zh-CN" sz="2400" b="1" dirty="0" smtClean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2927" y="7938988"/>
            <a:ext cx="3161680" cy="1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月个人总保费前三的伙伴分别是：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8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416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4247" y="666180"/>
            <a:ext cx="5256584" cy="5046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defTabSz="567088">
              <a:lnSpc>
                <a:spcPct val="90000"/>
              </a:lnSpc>
              <a:spcBef>
                <a:spcPct val="0"/>
              </a:spcBef>
              <a:buNone/>
              <a:defRPr sz="2977" b="1" i="0" baseline="0">
                <a:gradFill>
                  <a:gsLst>
                    <a:gs pos="0">
                      <a:schemeClr val="accent3"/>
                    </a:gs>
                    <a:gs pos="2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6"/>
                    </a:gs>
                  </a:gsLst>
                  <a:lin ang="10800000" scaled="1"/>
                </a:gradFill>
                <a:effectLst/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月，您的直辖组活动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3438487" y="7287176"/>
            <a:ext cx="42846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恭喜您达成</a:t>
            </a:r>
            <a:endParaRPr lang="en-US" altLang="zh-CN" sz="3200" b="1" dirty="0" smtClean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直辖组活动量标准！</a:t>
            </a:r>
            <a:endParaRPr lang="zh-CN" altLang="en-US" sz="3200" b="1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50" y="6570836"/>
            <a:ext cx="2286000" cy="2286000"/>
          </a:xfrm>
          <a:prstGeom prst="rect">
            <a:avLst/>
          </a:prstGeom>
        </p:spPr>
      </p:pic>
      <p:graphicFrame>
        <p:nvGraphicFramePr>
          <p:cNvPr id="16" name="图表 15"/>
          <p:cNvGraphicFramePr/>
          <p:nvPr>
            <p:extLst>
              <p:ext uri="{D42A27DB-BD31-4B8C-83A1-F6EECF244321}">
                <p14:modId xmlns:p14="http://schemas.microsoft.com/office/powerpoint/2010/main" val="4154571548"/>
              </p:ext>
            </p:extLst>
          </p:nvPr>
        </p:nvGraphicFramePr>
        <p:xfrm>
          <a:off x="540271" y="1746300"/>
          <a:ext cx="6408994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0176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" t="12448" r="6672" b="14646"/>
          <a:stretch/>
        </p:blipFill>
        <p:spPr>
          <a:xfrm>
            <a:off x="108224" y="7298431"/>
            <a:ext cx="7453039" cy="338437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4247" y="666180"/>
            <a:ext cx="4608512" cy="5909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defTabSz="567088"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gradFill>
                  <a:gsLst>
                    <a:gs pos="0">
                      <a:schemeClr val="accent3"/>
                    </a:gs>
                    <a:gs pos="2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6"/>
                    </a:gs>
                  </a:gsLst>
                  <a:lin ang="10800000" scaled="1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3</a:t>
            </a:r>
            <a:r>
              <a:rPr lang="zh-CN" altLang="en-US" dirty="0" smtClean="0"/>
              <a:t>月，您的直辖组增</a:t>
            </a:r>
            <a:r>
              <a:rPr lang="zh-CN" altLang="en-US" dirty="0"/>
              <a:t>员</a:t>
            </a:r>
          </a:p>
        </p:txBody>
      </p:sp>
      <p:graphicFrame>
        <p:nvGraphicFramePr>
          <p:cNvPr id="54" name="图表 53"/>
          <p:cNvGraphicFramePr/>
          <p:nvPr>
            <p:extLst>
              <p:ext uri="{D42A27DB-BD31-4B8C-83A1-F6EECF244321}">
                <p14:modId xmlns:p14="http://schemas.microsoft.com/office/powerpoint/2010/main" val="489838191"/>
              </p:ext>
            </p:extLst>
          </p:nvPr>
        </p:nvGraphicFramePr>
        <p:xfrm>
          <a:off x="756295" y="1530276"/>
          <a:ext cx="5904656" cy="381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876083"/>
              </p:ext>
            </p:extLst>
          </p:nvPr>
        </p:nvGraphicFramePr>
        <p:xfrm>
          <a:off x="1260351" y="5418708"/>
          <a:ext cx="5256584" cy="1402060"/>
        </p:xfrm>
        <a:graphic>
          <a:graphicData uri="http://schemas.openxmlformats.org/drawingml/2006/table">
            <a:tbl>
              <a:tblPr/>
              <a:tblGrid>
                <a:gridCol w="2628292"/>
                <a:gridCol w="2628292"/>
              </a:tblGrid>
              <a:tr h="8714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您个人直接增员</a:t>
                      </a:r>
                      <a:endParaRPr lang="en-US" altLang="zh-CN" sz="1800" b="1" i="0" u="none" strike="noStrike" dirty="0" smtClean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本月保费贡献</a:t>
                      </a:r>
                      <a:endParaRPr lang="zh-CN" alt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直辖组增员</a:t>
                      </a:r>
                      <a:endParaRPr lang="en-US" altLang="zh-CN" sz="1800" b="1" i="0" u="none" strike="noStrike" dirty="0" smtClean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本月保费贡献</a:t>
                      </a:r>
                      <a:endParaRPr lang="zh-CN" alt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5305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*万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*万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75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2"/>
          <a:srcRect l="10584" t="6130" r="13817" b="8054"/>
          <a:stretch/>
        </p:blipFill>
        <p:spPr>
          <a:xfrm>
            <a:off x="3960863" y="660373"/>
            <a:ext cx="3600400" cy="302433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4247" y="435289"/>
            <a:ext cx="5184576" cy="5909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defTabSz="567088"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gradFill>
                  <a:gsLst>
                    <a:gs pos="0">
                      <a:schemeClr val="accent3"/>
                    </a:gs>
                    <a:gs pos="2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6"/>
                    </a:gs>
                  </a:gsLst>
                  <a:lin ang="10800000" scaled="1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3</a:t>
            </a:r>
            <a:r>
              <a:rPr lang="zh-CN" altLang="en-US" dirty="0" smtClean="0"/>
              <a:t>月，您的直辖组出勤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40271" y="1650386"/>
            <a:ext cx="3153427" cy="743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您个人累计出勤</a:t>
            </a:r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24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en-US" altLang="zh-CN" sz="2400" b="1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40271" y="7866980"/>
            <a:ext cx="48285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直辖部日均出勤率计出勤</a:t>
            </a: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46</a:t>
            </a:r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.2%</a:t>
            </a:r>
            <a:endParaRPr lang="en-US" altLang="zh-CN" sz="2400" b="1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预计出勤扣款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****元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3" name="图表 22"/>
          <p:cNvGraphicFramePr/>
          <p:nvPr>
            <p:extLst>
              <p:ext uri="{D42A27DB-BD31-4B8C-83A1-F6EECF244321}">
                <p14:modId xmlns:p14="http://schemas.microsoft.com/office/powerpoint/2010/main" val="838800249"/>
              </p:ext>
            </p:extLst>
          </p:nvPr>
        </p:nvGraphicFramePr>
        <p:xfrm>
          <a:off x="900311" y="3318862"/>
          <a:ext cx="5688632" cy="4055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649" y="8736792"/>
            <a:ext cx="936104" cy="95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05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00120140530A99PPBG">
  <a:themeElements>
    <a:clrScheme name="自定义 74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28ACC6"/>
      </a:accent1>
      <a:accent2>
        <a:srgbClr val="2CB695"/>
      </a:accent2>
      <a:accent3>
        <a:srgbClr val="81BA34"/>
      </a:accent3>
      <a:accent4>
        <a:srgbClr val="6F9FDF"/>
      </a:accent4>
      <a:accent5>
        <a:srgbClr val="9D9394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36">
      <a:majorFont>
        <a:latin typeface="Arial"/>
        <a:ea typeface="华文中宋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A000120141215A05PPBG</Template>
  <TotalTime>2462</TotalTime>
  <Words>449</Words>
  <Application>Microsoft Office PowerPoint</Application>
  <PresentationFormat>自定义</PresentationFormat>
  <Paragraphs>70</Paragraphs>
  <Slides>11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期待未来 更精彩的你！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tk</dc:creator>
  <cp:lastModifiedBy>tkuser</cp:lastModifiedBy>
  <cp:revision>129</cp:revision>
  <cp:lastPrinted>2017-03-30T04:11:40Z</cp:lastPrinted>
  <dcterms:created xsi:type="dcterms:W3CDTF">2017-03-22T09:19:56Z</dcterms:created>
  <dcterms:modified xsi:type="dcterms:W3CDTF">2017-04-19T10:03:37Z</dcterms:modified>
</cp:coreProperties>
</file>