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3" r:id="rId3"/>
    <p:sldId id="287" r:id="rId4"/>
    <p:sldId id="294" r:id="rId5"/>
    <p:sldId id="295" r:id="rId6"/>
    <p:sldId id="289" r:id="rId7"/>
    <p:sldId id="297" r:id="rId8"/>
    <p:sldId id="291" r:id="rId9"/>
    <p:sldId id="298" r:id="rId10"/>
    <p:sldId id="301" r:id="rId11"/>
    <p:sldId id="302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AA1F-278A-4624-BA09-C09EC0B77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026A3C-EE96-4808-A5A7-0A6FFEC54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17F22-C2D6-42E0-BA2C-690630A5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E9F0-14D6-4C29-8609-78E9272E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45FEF-683E-42DB-B782-8A5E9B8B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93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8900E-8764-413D-98C7-5796BE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23306-B80E-4B86-BCA8-A15B1BF6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F7DB6-60DC-417C-A713-34A3E0B1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D0AF6-0DE9-4DF8-8975-EA1EED20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C6A32-B238-40F4-A780-E2845F67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29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AF10CC-35D8-4713-AB02-C07F9929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F836A2-5E40-4A72-BB6F-AB3DE5D5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577258-9B45-4286-9594-161F2C31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74F11-3007-47A2-B68D-75E148E7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1148D-351E-461E-A338-6447F72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2331A-3577-4FD9-84DC-D44867FA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4AA80-70D8-4E3B-A6D9-5263EEC6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0DEE7-C525-48E7-8E01-BBBBA35D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B4E813-8920-4E7C-A031-9A311E5A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6D0179-226B-44DA-8DBF-09CB45FD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79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022BD-09BD-47AF-AECE-78C68FB9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8B6C8-E582-4191-BBBB-32DBA2B4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BEEE3-BF66-4753-805E-9A051218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B89BD-D1F7-480C-AC8E-B0E49840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6D61C-9F46-4C18-8712-235F23E2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26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F3C9D-AA14-43ED-87AF-56124DAA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29BAB-DC78-4C6C-94AF-EBCD8C601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083D85-83BF-453A-A322-DD0FF0142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C9A5A-3A35-4571-975E-F2883A6F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25AA6-081C-472A-BC67-29F0B3BE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6AB9F1-8660-4692-A940-D1EE06CA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9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23A60-AC6B-4066-BF56-FFBFF67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FCBC7-353E-40D3-8EBB-A9304692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FD295F-F4D4-4A84-8271-91B077E5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FF59D6-3BBC-4DE7-A465-482810020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513605-49C2-4DE1-9F50-A72F4A203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43FA32-251D-473F-A6C8-23AC1B5B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E8031C-FAA5-4429-AFD1-598039E6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81D465-A123-4831-95F8-27ABB017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281D9-38DC-4C10-9DDB-8F263AC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70A22-6C41-499B-92F1-A7E29ED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14FF88-5828-476E-90CE-BAD96D7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51C657-A227-42F6-99EB-18129E8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2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103B03-4632-49AF-92D6-18551733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93499E-F6FF-4ED9-852A-C2F1760B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64393D-4F15-4F5F-9A56-1BB37A17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4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3B1D8-752E-4A70-BAA6-A5D555DA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9EEC0-3A2D-4397-916E-59D0D649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7D8D54-88B1-40D5-BF08-842115A79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24574-A129-4093-8FE4-AC1732BE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D1D393-D177-4815-9A3B-69E0DF7D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AFED3-364F-4455-B753-DEB2BBED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1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E291-038E-4D87-944F-1EC498E8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D5F4B3-1278-4312-8C80-AAA0180DD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96DBD5-E77C-439F-912D-18E34076B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16FBB7-D817-4B23-86AE-3C779750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E3F07A-CE93-4DFF-B9A4-B301E7C0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11AACB-EB5B-4373-A464-CEF3CFBB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8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49620F-C473-4174-B49E-A65354EF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E318D4-143E-4564-BE45-479EE412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2FA7F-748A-4E45-88E8-2A325E3B9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EE85C-E9A7-4E0F-82A8-B46C9F35A310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6495F-1352-4D14-8E4E-53C00B0DA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3B6FD-05D3-4047-897D-A92552B05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4F8E-A219-4597-A131-F4DEF5094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24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%CE%9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AEE1C8-C2FA-4592-A5C2-939DF2D9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4"/>
            <a:ext cx="12192000" cy="6830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4D8644-12ED-4F24-8774-1E7C23A0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2952750"/>
            <a:ext cx="9353550" cy="1266824"/>
          </a:xfrm>
        </p:spPr>
        <p:txBody>
          <a:bodyPr>
            <a:noAutofit/>
          </a:bodyPr>
          <a:lstStyle/>
          <a:p>
            <a:br>
              <a:rPr lang="en-US" sz="3100" dirty="0">
                <a:latin typeface="+mn-lt"/>
              </a:rPr>
            </a:br>
            <a:r>
              <a:rPr lang="en-US" sz="800" dirty="0">
                <a:latin typeface="+mn-lt"/>
              </a:rPr>
              <a:t> </a:t>
            </a:r>
            <a:br>
              <a:rPr lang="en-US" sz="3100" dirty="0">
                <a:latin typeface="+mn-lt"/>
              </a:rPr>
            </a:br>
            <a:r>
              <a:rPr lang="pt-BR" sz="3100" b="1" dirty="0">
                <a:solidFill>
                  <a:srgbClr val="0070C0"/>
                </a:solidFill>
                <a:latin typeface="+mn-lt"/>
              </a:rPr>
              <a:t>VIÉS DE ATENÇÃO PARA FACES EMOCIONAIS EM INDIVÍDUOS DEPRIMIDOS E NÃO DEPRIMIDOS:</a:t>
            </a:r>
            <a:br>
              <a:rPr lang="pt-BR" sz="3100" b="1" dirty="0">
                <a:solidFill>
                  <a:srgbClr val="0070C0"/>
                </a:solidFill>
                <a:latin typeface="+mn-lt"/>
              </a:rPr>
            </a:br>
            <a:r>
              <a:rPr lang="pt-BR" sz="3100" b="1" dirty="0">
                <a:solidFill>
                  <a:srgbClr val="0070C0"/>
                </a:solidFill>
                <a:latin typeface="+mn-lt"/>
              </a:rPr>
              <a:t>UM ESTUDO DE RASTREAMENTO OCULAR</a:t>
            </a:r>
            <a:br>
              <a:rPr lang="en-US" sz="3100" b="1" dirty="0">
                <a:solidFill>
                  <a:srgbClr val="0070C0"/>
                </a:solidFill>
                <a:latin typeface="+mn-lt"/>
              </a:rPr>
            </a:br>
            <a:r>
              <a:rPr lang="en-US" sz="1200" dirty="0">
                <a:solidFill>
                  <a:srgbClr val="0070C0"/>
                </a:solidFill>
                <a:latin typeface="+mn-lt"/>
              </a:rPr>
              <a:t> </a:t>
            </a:r>
            <a:endParaRPr lang="pt-BR" sz="31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D85250-E42F-4940-BD7F-AB556A395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0" y="6343650"/>
            <a:ext cx="9048750" cy="402793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>
                <a:latin typeface="+mn-lt"/>
              </a:rPr>
              <a:t>Disciplina: PGM - </a:t>
            </a:r>
            <a:r>
              <a:rPr lang="pt-BR" sz="1800" dirty="0"/>
              <a:t>Prof. André Dantas – </a:t>
            </a:r>
            <a:r>
              <a:rPr lang="en-US" sz="1800" i="0" u="none" strike="noStrike" baseline="0" dirty="0" err="1"/>
              <a:t>Aluno</a:t>
            </a:r>
            <a:r>
              <a:rPr lang="en-US" sz="1800" dirty="0"/>
              <a:t>: </a:t>
            </a:r>
            <a:r>
              <a:rPr lang="en-US" sz="1800" i="0" u="none" strike="noStrike" baseline="0" dirty="0"/>
              <a:t>S. </a:t>
            </a:r>
            <a:r>
              <a:rPr lang="en-US" sz="1800" dirty="0"/>
              <a:t>Zalla</a:t>
            </a:r>
            <a:endParaRPr lang="pt-BR" sz="18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6B7889F-09BC-4A0E-A89F-90B6C62EE01C}"/>
              </a:ext>
            </a:extLst>
          </p:cNvPr>
          <p:cNvSpPr txBox="1">
            <a:spLocks/>
          </p:cNvSpPr>
          <p:nvPr/>
        </p:nvSpPr>
        <p:spPr>
          <a:xfrm>
            <a:off x="2524124" y="4448175"/>
            <a:ext cx="8220075" cy="143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b="1" i="0" u="none" strike="noStrike" baseline="0" dirty="0"/>
              <a:t>Autores: </a:t>
            </a:r>
            <a:r>
              <a:rPr lang="it-IT" sz="1800" i="0" u="none" strike="noStrike" baseline="0" dirty="0"/>
              <a:t>Figueiredo G. R., Ripka W. L., Romaneli, E. F. R. and Ulbricht L.</a:t>
            </a:r>
          </a:p>
          <a:p>
            <a:pPr algn="l"/>
            <a:r>
              <a:rPr lang="en-US" sz="1800" b="1" dirty="0" err="1"/>
              <a:t>Instituição</a:t>
            </a:r>
            <a:r>
              <a:rPr lang="en-US" sz="1800" dirty="0"/>
              <a:t>: </a:t>
            </a:r>
            <a:r>
              <a:rPr lang="en-US" sz="1800" dirty="0" err="1"/>
              <a:t>Universidade</a:t>
            </a:r>
            <a:r>
              <a:rPr lang="en-US" sz="1800" dirty="0"/>
              <a:t> Federal de </a:t>
            </a:r>
            <a:r>
              <a:rPr lang="en-US" sz="1800" dirty="0" err="1"/>
              <a:t>Tecnologia</a:t>
            </a:r>
            <a:r>
              <a:rPr lang="en-US" sz="1800" dirty="0"/>
              <a:t> (Paraná)</a:t>
            </a:r>
          </a:p>
          <a:p>
            <a:pPr algn="l"/>
            <a:r>
              <a:rPr lang="pt-BR" sz="1800" b="1" i="0" dirty="0">
                <a:effectLst/>
              </a:rPr>
              <a:t>Publisher: </a:t>
            </a:r>
            <a:r>
              <a:rPr lang="en-US" sz="1800" b="0" i="0" dirty="0">
                <a:effectLst/>
              </a:rPr>
              <a:t>IEEE Engineering in Medicine and Biology Society</a:t>
            </a:r>
            <a:r>
              <a:rPr lang="pt-BR" sz="1800" b="0" i="0" dirty="0">
                <a:effectLst/>
              </a:rPr>
              <a:t> </a:t>
            </a:r>
          </a:p>
          <a:p>
            <a:pPr algn="l"/>
            <a:r>
              <a:rPr lang="pt-BR" sz="1800" b="0" i="0" dirty="0">
                <a:effectLst/>
              </a:rPr>
              <a:t>Annual </a:t>
            </a:r>
            <a:r>
              <a:rPr lang="pt-BR" sz="1800" b="0" i="0" dirty="0" err="1">
                <a:effectLst/>
              </a:rPr>
              <a:t>International</a:t>
            </a:r>
            <a:r>
              <a:rPr lang="pt-BR" sz="1800" b="0" i="0" dirty="0">
                <a:effectLst/>
              </a:rPr>
              <a:t> </a:t>
            </a:r>
            <a:r>
              <a:rPr lang="pt-BR" sz="1800" b="0" i="0" dirty="0" err="1">
                <a:effectLst/>
              </a:rPr>
              <a:t>Conference</a:t>
            </a:r>
            <a:r>
              <a:rPr lang="pt-BR" sz="1800" b="0" i="0" dirty="0">
                <a:effectLst/>
              </a:rPr>
              <a:t> IEEE. </a:t>
            </a:r>
            <a:r>
              <a:rPr lang="pt-BR" sz="1800" dirty="0"/>
              <a:t>2019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768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412B-1812-4C1D-B05E-9003D88D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77" y="-347940"/>
            <a:ext cx="10515600" cy="1325563"/>
          </a:xfrm>
        </p:spPr>
        <p:txBody>
          <a:bodyPr/>
          <a:lstStyle/>
          <a:p>
            <a:r>
              <a:rPr lang="pt-BR" dirty="0"/>
              <a:t>Var. Pupila: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30BD73-2A24-42BD-805C-2F4C890D9D21}"/>
              </a:ext>
            </a:extLst>
          </p:cNvPr>
          <p:cNvSpPr txBox="1"/>
          <p:nvPr/>
        </p:nvSpPr>
        <p:spPr>
          <a:xfrm>
            <a:off x="10292943" y="482093"/>
            <a:ext cx="17861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os dados extraídos do </a:t>
            </a:r>
            <a:r>
              <a:rPr lang="pt-BR" dirty="0" err="1"/>
              <a:t>eyetracker</a:t>
            </a:r>
            <a:r>
              <a:rPr lang="pt-BR" dirty="0"/>
              <a:t> (variação de pupila) em Excel, damos ele como input de dados para o </a:t>
            </a:r>
            <a:r>
              <a:rPr lang="pt-BR" dirty="0" err="1"/>
              <a:t>python</a:t>
            </a:r>
            <a:r>
              <a:rPr lang="pt-BR" dirty="0"/>
              <a:t> e </a:t>
            </a:r>
            <a:r>
              <a:rPr lang="pt-BR" dirty="0" err="1"/>
              <a:t>atráves</a:t>
            </a:r>
            <a:r>
              <a:rPr lang="pt-BR" dirty="0"/>
              <a:t> das bibliotecas </a:t>
            </a:r>
            <a:r>
              <a:rPr lang="pt-BR" dirty="0" err="1"/>
              <a:t>matplot</a:t>
            </a:r>
            <a:r>
              <a:rPr lang="pt-BR" dirty="0"/>
              <a:t> e </a:t>
            </a:r>
            <a:r>
              <a:rPr lang="pt-BR" dirty="0" err="1"/>
              <a:t>numpy</a:t>
            </a:r>
            <a:r>
              <a:rPr lang="pt-BR" dirty="0"/>
              <a:t>, processamos tais dados brutos em </a:t>
            </a:r>
            <a:r>
              <a:rPr lang="el-G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pt-BR" b="1" dirty="0">
                <a:latin typeface="arial" panose="020B0604020202020204" pitchFamily="34" charset="0"/>
              </a:rPr>
              <a:t>T </a:t>
            </a:r>
            <a:r>
              <a:rPr lang="pt-BR" dirty="0">
                <a:latin typeface="arial" panose="020B0604020202020204" pitchFamily="34" charset="0"/>
              </a:rPr>
              <a:t>x Variação de pupila e os representamos em formas gráficas.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04AFF6-7970-4680-BEFE-2AC5DDF0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" y="5148241"/>
            <a:ext cx="10108385" cy="68916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72FC9E5-0647-4F35-A10C-A1DE314CD810}"/>
              </a:ext>
            </a:extLst>
          </p:cNvPr>
          <p:cNvSpPr/>
          <p:nvPr/>
        </p:nvSpPr>
        <p:spPr>
          <a:xfrm>
            <a:off x="184558" y="5338441"/>
            <a:ext cx="2550253" cy="260059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29F124D-7E5B-48FC-ADFD-3635717CB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8" y="578841"/>
            <a:ext cx="10150679" cy="45990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B0305A-D607-4CAF-BE94-D446DC387804}"/>
              </a:ext>
            </a:extLst>
          </p:cNvPr>
          <p:cNvSpPr txBox="1"/>
          <p:nvPr/>
        </p:nvSpPr>
        <p:spPr>
          <a:xfrm>
            <a:off x="184558" y="5939406"/>
            <a:ext cx="397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u="none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Paciente com depressão.</a:t>
            </a:r>
            <a:endParaRPr lang="el-GR" b="0" i="0" u="none" strike="noStrike" dirty="0">
              <a:effectLst/>
              <a:latin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66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412B-1812-4C1D-B05E-9003D88D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88956"/>
            <a:ext cx="10515600" cy="1325563"/>
          </a:xfrm>
        </p:spPr>
        <p:txBody>
          <a:bodyPr/>
          <a:lstStyle/>
          <a:p>
            <a:r>
              <a:rPr lang="pt-BR" dirty="0"/>
              <a:t>Método Python – Outputs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F7F0E-4C3D-4599-A1CC-C9F940790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6" y="1091822"/>
            <a:ext cx="5852172" cy="43891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49EFE8-FE71-445D-8644-71FD7138F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59" y="1091823"/>
            <a:ext cx="5852172" cy="438912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4F07D0-0164-4B9C-B23F-3034FEA2857F}"/>
              </a:ext>
            </a:extLst>
          </p:cNvPr>
          <p:cNvSpPr txBox="1"/>
          <p:nvPr/>
        </p:nvSpPr>
        <p:spPr>
          <a:xfrm>
            <a:off x="6551802" y="5480951"/>
            <a:ext cx="467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Paciente Controle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7D0F3F-2913-4A1A-990D-85BEE44042C4}"/>
              </a:ext>
            </a:extLst>
          </p:cNvPr>
          <p:cNvSpPr txBox="1"/>
          <p:nvPr/>
        </p:nvSpPr>
        <p:spPr>
          <a:xfrm>
            <a:off x="973534" y="5480951"/>
            <a:ext cx="467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Paciente com Depressão</a:t>
            </a:r>
          </a:p>
        </p:txBody>
      </p:sp>
    </p:spTree>
    <p:extLst>
      <p:ext uri="{BB962C8B-B14F-4D97-AF65-F5344CB8AC3E}">
        <p14:creationId xmlns:p14="http://schemas.microsoft.com/office/powerpoint/2010/main" val="83932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AEE1C8-C2FA-4592-A5C2-939DF2D9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4"/>
            <a:ext cx="12192000" cy="6830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4D8644-12ED-4F24-8774-1E7C23A0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2952750"/>
            <a:ext cx="9353550" cy="1266824"/>
          </a:xfrm>
        </p:spPr>
        <p:txBody>
          <a:bodyPr>
            <a:noAutofit/>
          </a:bodyPr>
          <a:lstStyle/>
          <a:p>
            <a:br>
              <a:rPr lang="en-US" sz="3100" dirty="0">
                <a:latin typeface="+mn-lt"/>
              </a:rPr>
            </a:br>
            <a:r>
              <a:rPr lang="en-US" sz="800" dirty="0">
                <a:latin typeface="+mn-lt"/>
              </a:rPr>
              <a:t> </a:t>
            </a:r>
            <a:br>
              <a:rPr lang="en-US" sz="3100" dirty="0">
                <a:latin typeface="+mn-lt"/>
              </a:rPr>
            </a:br>
            <a:r>
              <a:rPr lang="pt-BR" sz="7200" b="1" dirty="0">
                <a:solidFill>
                  <a:srgbClr val="0070C0"/>
                </a:solidFill>
                <a:latin typeface="+mn-lt"/>
              </a:rPr>
              <a:t>OBRIGADO !</a:t>
            </a:r>
            <a:br>
              <a:rPr lang="en-US" sz="7200" b="1" dirty="0">
                <a:solidFill>
                  <a:srgbClr val="0070C0"/>
                </a:solidFill>
                <a:latin typeface="+mn-lt"/>
              </a:rPr>
            </a:br>
            <a:r>
              <a:rPr lang="en-US" sz="1200" dirty="0">
                <a:solidFill>
                  <a:srgbClr val="0070C0"/>
                </a:solidFill>
                <a:latin typeface="+mn-lt"/>
              </a:rPr>
              <a:t> </a:t>
            </a:r>
            <a:endParaRPr lang="pt-BR" sz="31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0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1EACF9C-A884-4541-BC18-CDBAE197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4"/>
            <a:ext cx="12192000" cy="68308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993E09-9524-47CC-9D42-02682C52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AC56A-0768-4C6F-9081-07DB4C46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 m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edições tradicionais da depressã</a:t>
            </a:r>
            <a:r>
              <a:rPr lang="pt-BR" sz="2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o:</a:t>
            </a:r>
            <a:endParaRPr lang="pt-BR" sz="2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uestionários psicológicos (Beck, Hamilton, </a:t>
            </a:r>
            <a:r>
              <a:rPr lang="pt-BR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Zumg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etc.)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estes escritos de autoavaliação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ntrevistas e observação direta do comportamento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 riscos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vieses subjetivo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pt-BR" sz="2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literatura 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aponta 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viés de atenção 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estímulos emotivos 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depressão.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pt-BR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Evidências crescentes de que os 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sintomas são relacionados 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 preferências de 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fixação dos olhos 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estímulos emocionais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pt-BR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Avaliar</a:t>
            </a:r>
            <a:r>
              <a:rPr lang="pt-BR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Eye-Tracking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pt-BR" sz="2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medir o viés de atenção 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visualização livre de </a:t>
            </a:r>
            <a:r>
              <a:rPr lang="pt-BR" sz="2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imagens faciais emotivas </a:t>
            </a: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de</a:t>
            </a:r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primidos e não deprimidos.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48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6E5430F8-1F49-4397-BDE1-F60D5B01B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78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32EC66-234D-4D46-9894-24571091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MATERIAIS &amp;</a:t>
            </a:r>
            <a:br>
              <a:rPr lang="pt-BR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MÉTODOS</a:t>
            </a:r>
            <a:endParaRPr lang="pt-BR" b="1" dirty="0">
              <a:solidFill>
                <a:srgbClr val="0070C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9F2A26-8C9B-4464-B412-811AAE5A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25" y="0"/>
            <a:ext cx="7333333" cy="42857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E43230-C764-4DBC-A3A0-1E8D6BFD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972329"/>
            <a:ext cx="8584184" cy="290673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69 participantes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(25 depressão severa/moderada e 44 controles)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Beck Depression Inventory-II (BDI-II)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severidade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Eye-Tracking: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500 (SMI)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Acuracia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0.4º e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latência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menor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4ms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Software: 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BeGaze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iViewX</a:t>
            </a:r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Center (SMI)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Calibração: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padrão do fabricante de 5 pontos</a:t>
            </a:r>
            <a:endParaRPr lang="pt-BR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29D216-7833-49DB-B1B4-905317F20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0998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7758E9-1C17-43E0-AAF6-4D4FC7BD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</a:rPr>
              <a:t>PROCEDIMENTOS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A713F09-7AF1-4368-8187-26C13A4B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640"/>
            <a:ext cx="5127804" cy="43583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Estímulos faciais em pares: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neutro-triste, neutro-feliz, neutro-raiva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 lado esquerdo e direito da tela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1-) tela em preto por 500 ms.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2-) cruz branca ao centro por 500 ms.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3-) número aleatório 1 digito por 1s.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4-) Par de faces por 3500 ms.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sequencia se repete:  tela com cruz, tela com número e o estímulo alvo.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2000" b="1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1900" b="0" i="0" u="none" strike="noStrike" baseline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323BF4-FEB0-4056-8663-BCCC66D26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4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35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3F8CF76-E27C-450F-B29F-A3371A8D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4"/>
            <a:ext cx="12192000" cy="683087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DFC11-205A-41DE-89CB-79582FC9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445"/>
            <a:ext cx="11068050" cy="27506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BASE: DADOS DE FIXAÇÃO DO OLHAR</a:t>
            </a:r>
          </a:p>
          <a:p>
            <a:r>
              <a:rPr lang="pt-BR" sz="2000" dirty="0"/>
              <a:t>Variável analisada pela </a:t>
            </a:r>
            <a:r>
              <a:rPr lang="pt-BR" sz="2000" b="1" dirty="0">
                <a:solidFill>
                  <a:srgbClr val="0070C0"/>
                </a:solidFill>
              </a:rPr>
              <a:t>duração total de fixação  </a:t>
            </a:r>
            <a:r>
              <a:rPr lang="pt-BR" sz="2000" dirty="0"/>
              <a:t>em cada </a:t>
            </a:r>
            <a:r>
              <a:rPr lang="pt-BR" sz="2000" b="1" dirty="0">
                <a:solidFill>
                  <a:srgbClr val="0070C0"/>
                </a:solidFill>
              </a:rPr>
              <a:t>expressão facial.</a:t>
            </a:r>
          </a:p>
          <a:p>
            <a:r>
              <a:rPr lang="pt-BR" sz="2000" dirty="0"/>
              <a:t>A fixação considerada: acima de 100 </a:t>
            </a:r>
            <a:r>
              <a:rPr lang="pt-BR" sz="2000" dirty="0" err="1"/>
              <a:t>ms</a:t>
            </a:r>
            <a:r>
              <a:rPr lang="pt-BR" sz="2000" dirty="0"/>
              <a:t> </a:t>
            </a:r>
          </a:p>
          <a:p>
            <a:r>
              <a:rPr lang="pt-BR" sz="2000" dirty="0"/>
              <a:t>Direção em um único local c/ desvio padrão inferior a 0,5º do ângulo visual.</a:t>
            </a:r>
          </a:p>
          <a:p>
            <a:r>
              <a:rPr lang="pt-BR" sz="2000" b="1" dirty="0">
                <a:solidFill>
                  <a:srgbClr val="0070C0"/>
                </a:solidFill>
              </a:rPr>
              <a:t>Tempo total durações das fixações </a:t>
            </a:r>
            <a:r>
              <a:rPr lang="pt-BR" sz="2000" dirty="0"/>
              <a:t>durante cada tela de faces </a:t>
            </a:r>
            <a:r>
              <a:rPr lang="pt-BR" sz="2000" b="1" dirty="0">
                <a:solidFill>
                  <a:srgbClr val="0070C0"/>
                </a:solidFill>
              </a:rPr>
              <a:t>foram somados</a:t>
            </a:r>
          </a:p>
          <a:p>
            <a:r>
              <a:rPr lang="pt-BR" sz="2000" dirty="0"/>
              <a:t>Duração total em cada face: Tempo durações de fixação em cada face do par neutro-emoção foi somados </a:t>
            </a:r>
          </a:p>
        </p:txBody>
      </p:sp>
      <p:pic>
        <p:nvPicPr>
          <p:cNvPr id="5" name="Imagem 4" descr="Mulher escovando os dentes&#10;&#10;Descrição gerada automaticamente com confiança baixa">
            <a:extLst>
              <a:ext uri="{FF2B5EF4-FFF2-40B4-BE49-F238E27FC236}">
                <a16:creationId xmlns:a16="http://schemas.microsoft.com/office/drawing/2014/main" id="{14016161-2553-4806-AA1F-5010191BE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64" r="-2" b="80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1A3473-860A-4583-86F7-F5FAB2BE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401"/>
            <a:ext cx="10515600" cy="2642235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rgbClr val="0070C0"/>
                </a:solidFill>
              </a:rPr>
              <a:t>ÍNDICES DE VIÉS </a:t>
            </a:r>
            <a:br>
              <a:rPr lang="pt-BR" sz="4400" b="1" dirty="0">
                <a:solidFill>
                  <a:srgbClr val="0070C0"/>
                </a:solidFill>
              </a:rPr>
            </a:br>
            <a:r>
              <a:rPr lang="pt-BR" sz="4400" b="1" dirty="0">
                <a:solidFill>
                  <a:srgbClr val="0070C0"/>
                </a:solidFill>
              </a:rPr>
              <a:t>DA ATENÇÃO:</a:t>
            </a:r>
            <a:br>
              <a:rPr lang="pt-BR" sz="4400" dirty="0"/>
            </a:b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DC36EBE-86C9-4DB4-BA12-B039FB55DD8C}"/>
              </a:ext>
            </a:extLst>
          </p:cNvPr>
          <p:cNvSpPr txBox="1">
            <a:spLocks/>
          </p:cNvSpPr>
          <p:nvPr/>
        </p:nvSpPr>
        <p:spPr>
          <a:xfrm>
            <a:off x="838200" y="1605436"/>
            <a:ext cx="5105400" cy="1547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900" b="1" dirty="0">
                <a:solidFill>
                  <a:srgbClr val="0070C0"/>
                </a:solidFill>
              </a:rPr>
              <a:t>VIÉS POR PERCENTUAL:  </a:t>
            </a:r>
          </a:p>
          <a:p>
            <a:r>
              <a:rPr lang="pt-BR" sz="1900" b="1" dirty="0">
                <a:solidFill>
                  <a:srgbClr val="0070C0"/>
                </a:solidFill>
              </a:rPr>
              <a:t>50% ou mais </a:t>
            </a:r>
            <a:r>
              <a:rPr lang="pt-BR" sz="1900" dirty="0"/>
              <a:t>correspondem a um </a:t>
            </a:r>
            <a:r>
              <a:rPr lang="pt-BR" sz="1900" b="1" dirty="0"/>
              <a:t>viés para a face emocional </a:t>
            </a:r>
            <a:r>
              <a:rPr lang="pt-BR" sz="1900" dirty="0"/>
              <a:t>(triste, brava ou feliz)</a:t>
            </a:r>
          </a:p>
          <a:p>
            <a:r>
              <a:rPr lang="pt-BR" sz="1900" dirty="0"/>
              <a:t>valores </a:t>
            </a:r>
            <a:r>
              <a:rPr lang="pt-BR" sz="1900" b="1" dirty="0">
                <a:solidFill>
                  <a:srgbClr val="0070C0"/>
                </a:solidFill>
              </a:rPr>
              <a:t>abaixo de 50% </a:t>
            </a:r>
            <a:r>
              <a:rPr lang="pt-BR" sz="1900" dirty="0"/>
              <a:t>correspondeu a  </a:t>
            </a:r>
            <a:r>
              <a:rPr lang="pt-BR" sz="1900" b="1" dirty="0">
                <a:solidFill>
                  <a:srgbClr val="0070C0"/>
                </a:solidFill>
              </a:rPr>
              <a:t>viés para a face neutra</a:t>
            </a:r>
            <a:r>
              <a:rPr lang="pt-B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34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5430F8-1F49-4397-BDE1-F60D5B01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919"/>
            <a:ext cx="12192000" cy="68308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A2DEE1-9700-4EB7-9178-416571D7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65" y="1177175"/>
            <a:ext cx="3144890" cy="47002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32EC66-234D-4D46-9894-24571091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Análise Estatística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0FF65E5-A2B4-4785-9491-03EF7A61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9342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dirty="0"/>
              <a:t>Áreas de interesse </a:t>
            </a:r>
            <a:r>
              <a:rPr lang="pt-BR" b="1" dirty="0">
                <a:solidFill>
                  <a:srgbClr val="0070C0"/>
                </a:solidFill>
              </a:rPr>
              <a:t>(AOI): </a:t>
            </a:r>
            <a:r>
              <a:rPr lang="pt-BR" dirty="0"/>
              <a:t>as Faces</a:t>
            </a:r>
          </a:p>
          <a:p>
            <a:r>
              <a:rPr lang="pt-BR" dirty="0"/>
              <a:t>Fixação </a:t>
            </a:r>
            <a:r>
              <a:rPr lang="pt-BR" b="1" dirty="0">
                <a:solidFill>
                  <a:srgbClr val="0070C0"/>
                </a:solidFill>
              </a:rPr>
              <a:t>fora</a:t>
            </a:r>
            <a:r>
              <a:rPr lang="pt-BR" dirty="0"/>
              <a:t> das </a:t>
            </a:r>
            <a:r>
              <a:rPr lang="pt-BR" dirty="0" err="1"/>
              <a:t>AOIs</a:t>
            </a:r>
            <a:r>
              <a:rPr lang="pt-BR" dirty="0"/>
              <a:t>: são</a:t>
            </a:r>
            <a:r>
              <a:rPr lang="pt-BR" b="1" dirty="0">
                <a:solidFill>
                  <a:srgbClr val="0070C0"/>
                </a:solidFill>
              </a:rPr>
              <a:t> nulas</a:t>
            </a:r>
            <a:r>
              <a:rPr lang="pt-BR" dirty="0"/>
              <a:t>. </a:t>
            </a:r>
          </a:p>
          <a:p>
            <a:r>
              <a:rPr lang="pt-BR" dirty="0"/>
              <a:t>O teste de </a:t>
            </a:r>
            <a:r>
              <a:rPr lang="pt-BR" b="1" dirty="0">
                <a:solidFill>
                  <a:srgbClr val="0070C0"/>
                </a:solidFill>
              </a:rPr>
              <a:t>Shapiro-Wilk</a:t>
            </a:r>
            <a:r>
              <a:rPr lang="pt-BR" dirty="0"/>
              <a:t> foi usado para verificar a </a:t>
            </a:r>
            <a:r>
              <a:rPr lang="pt-BR" b="1" dirty="0"/>
              <a:t>normalidade dos dados</a:t>
            </a:r>
            <a:r>
              <a:rPr lang="pt-BR" dirty="0"/>
              <a:t>.</a:t>
            </a:r>
          </a:p>
          <a:p>
            <a:r>
              <a:rPr lang="pt-BR" dirty="0"/>
              <a:t>(SPSS), versão 17.0 (SPSS Inc. Chicago, IL) </a:t>
            </a:r>
          </a:p>
          <a:p>
            <a:r>
              <a:rPr lang="pt-BR" dirty="0"/>
              <a:t>O valor de p acima de 0,05 (p &lt;0,05) foi adotado como Significado estatístico</a:t>
            </a:r>
          </a:p>
        </p:txBody>
      </p:sp>
    </p:spTree>
    <p:extLst>
      <p:ext uri="{BB962C8B-B14F-4D97-AF65-F5344CB8AC3E}">
        <p14:creationId xmlns:p14="http://schemas.microsoft.com/office/powerpoint/2010/main" val="404197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87040D5-6F67-4563-AA26-74B065C4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919"/>
            <a:ext cx="12192000" cy="683087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BC3D08-BB5E-45EC-9AD9-FB6CCBD9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0" y="1067108"/>
            <a:ext cx="10658169" cy="52992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8864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5430F8-1F49-4397-BDE1-F60D5B01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919"/>
            <a:ext cx="12192000" cy="683087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882EEF-55FC-4A81-A438-F243DB78AB33}"/>
              </a:ext>
            </a:extLst>
          </p:cNvPr>
          <p:cNvSpPr/>
          <p:nvPr/>
        </p:nvSpPr>
        <p:spPr>
          <a:xfrm>
            <a:off x="838199" y="1533525"/>
            <a:ext cx="7055565" cy="42481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Indivíduos deprimidos apresentaram </a:t>
            </a:r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menores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valores </a:t>
            </a:r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tempo total de fixação </a:t>
            </a: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(302,4 ± 41,2)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deprimidos</a:t>
            </a: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(331,5 ± 39,3):  </a:t>
            </a:r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tempos maiores.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Tendência de se desvencilhar </a:t>
            </a:r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dos estímulos emocionais</a:t>
            </a: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(8% das durações de fixação).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estudo aponta </a:t>
            </a:r>
            <a:r>
              <a:rPr lang="pt-BR" sz="24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eye</a:t>
            </a:r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-tracking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</a:t>
            </a:r>
            <a:r>
              <a:rPr lang="en-US" sz="2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</a:t>
            </a:r>
            <a:r>
              <a:rPr lang="en-US" sz="2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ferramenta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estudo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viés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estímulos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visuais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emocionais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24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A2DEE1-9700-4EB7-9178-416571D7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65" y="1177175"/>
            <a:ext cx="3144890" cy="47002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32EC66-234D-4D46-9894-24571091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00959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9EB69-8B0D-4CC2-AFE1-52CFB91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 e Críticas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42BD2-9301-41A0-BAE1-77A4895C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4" y="1581150"/>
            <a:ext cx="10410825" cy="45958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Não foi apresentado gráficos de </a:t>
            </a:r>
            <a:r>
              <a:rPr lang="pt-BR" b="1" dirty="0">
                <a:solidFill>
                  <a:srgbClr val="0070C0"/>
                </a:solidFill>
              </a:rPr>
              <a:t>mapa de calor </a:t>
            </a:r>
            <a:r>
              <a:rPr lang="pt-BR" dirty="0"/>
              <a:t>comparados entre grupo controle e grupo de estudo que ilustrem </a:t>
            </a:r>
            <a:r>
              <a:rPr lang="pt-BR" b="1" u="sng" dirty="0">
                <a:solidFill>
                  <a:srgbClr val="0070C0"/>
                </a:solidFill>
              </a:rPr>
              <a:t>maior fixações fora das faces no grupo de estudo x controle</a:t>
            </a:r>
          </a:p>
          <a:p>
            <a:r>
              <a:rPr lang="pt-BR" b="1" dirty="0"/>
              <a:t>Não apresentaram as limitações do estudo no artigo</a:t>
            </a:r>
          </a:p>
          <a:p>
            <a:r>
              <a:rPr lang="pt-BR" dirty="0"/>
              <a:t>As áreas fora das faces poderiam </a:t>
            </a:r>
            <a:r>
              <a:rPr lang="pt-BR" u="sng" dirty="0"/>
              <a:t>também </a:t>
            </a:r>
            <a:r>
              <a:rPr lang="pt-BR" b="1" u="sng" dirty="0">
                <a:solidFill>
                  <a:srgbClr val="0070C0"/>
                </a:solidFill>
              </a:rPr>
              <a:t>ser uma AOI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dirty="0"/>
              <a:t>para ter-se </a:t>
            </a:r>
            <a:r>
              <a:rPr lang="pt-BR" b="1" dirty="0">
                <a:solidFill>
                  <a:srgbClr val="0070C0"/>
                </a:solidFill>
              </a:rPr>
              <a:t>precisão de quantidade e tempo médios de fixações fora das faces: </a:t>
            </a:r>
            <a:r>
              <a:rPr lang="pt-BR" dirty="0"/>
              <a:t>controle x grupo de estudo.</a:t>
            </a:r>
          </a:p>
          <a:p>
            <a:r>
              <a:rPr lang="pt-BR" dirty="0"/>
              <a:t>Apontam o percentual de “sacadas” mas não o de “</a:t>
            </a:r>
            <a:r>
              <a:rPr lang="pt-BR" dirty="0" err="1"/>
              <a:t>Blinks</a:t>
            </a:r>
            <a:r>
              <a:rPr lang="pt-BR" dirty="0"/>
              <a:t>”, considerado um marcador de reação emocional </a:t>
            </a:r>
            <a:r>
              <a:rPr lang="pt-BR" dirty="0" err="1"/>
              <a:t>pel</a:t>
            </a:r>
            <a:r>
              <a:rPr lang="pt-BR" dirty="0"/>
              <a:t> literatura</a:t>
            </a:r>
          </a:p>
          <a:p>
            <a:r>
              <a:rPr lang="pt-BR" dirty="0"/>
              <a:t>Poderiam ter adicionado outra variável: a “</a:t>
            </a:r>
            <a:r>
              <a:rPr lang="pt-BR" b="1" u="sng" dirty="0">
                <a:solidFill>
                  <a:srgbClr val="0070C0"/>
                </a:solidFill>
              </a:rPr>
              <a:t>variação da pupila</a:t>
            </a:r>
            <a:r>
              <a:rPr lang="pt-BR" dirty="0"/>
              <a:t>” para correlações (</a:t>
            </a:r>
            <a:r>
              <a:rPr lang="pt-BR" b="1" dirty="0">
                <a:solidFill>
                  <a:srgbClr val="0070C0"/>
                </a:solidFill>
              </a:rPr>
              <a:t>há precedentes na literatura</a:t>
            </a:r>
            <a:r>
              <a:rPr lang="pt-BR" dirty="0"/>
              <a:t>). </a:t>
            </a:r>
          </a:p>
          <a:p>
            <a:r>
              <a:rPr lang="pt-BR" dirty="0"/>
              <a:t>Diversos outros estudos apontam ocorrências de </a:t>
            </a:r>
            <a:r>
              <a:rPr lang="pt-BR" b="1" dirty="0">
                <a:solidFill>
                  <a:srgbClr val="0070C0"/>
                </a:solidFill>
              </a:rPr>
              <a:t>maior tempo médio de fixações</a:t>
            </a:r>
            <a:r>
              <a:rPr lang="pt-BR" dirty="0"/>
              <a:t> de depressivos sobre faces de </a:t>
            </a:r>
            <a:r>
              <a:rPr lang="pt-BR" b="1" dirty="0">
                <a:solidFill>
                  <a:srgbClr val="0070C0"/>
                </a:solidFill>
              </a:rPr>
              <a:t>expressão triste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17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746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Tema do Office</vt:lpstr>
      <vt:lpstr>   VIÉS DE ATENÇÃO PARA FACES EMOCIONAIS EM INDIVÍDUOS DEPRIMIDOS E NÃO DEPRIMIDOS: UM ESTUDO DE RASTREAMENTO OCULAR  </vt:lpstr>
      <vt:lpstr>INTRODUÇÃO</vt:lpstr>
      <vt:lpstr>MATERIAIS &amp; MÉTODOS</vt:lpstr>
      <vt:lpstr>PROCEDIMENTOS</vt:lpstr>
      <vt:lpstr>ÍNDICES DE VIÉS  DA ATENÇÃO: </vt:lpstr>
      <vt:lpstr>Análise Estatística</vt:lpstr>
      <vt:lpstr>Apresentação do PowerPoint</vt:lpstr>
      <vt:lpstr>RESULTADOS</vt:lpstr>
      <vt:lpstr>Observações e Críticas</vt:lpstr>
      <vt:lpstr>Var. Pupila: Python</vt:lpstr>
      <vt:lpstr>Método Python – Outputs</vt:lpstr>
      <vt:lpstr>   OBRIGADO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souver zeller</dc:creator>
  <cp:lastModifiedBy>souver zeller</cp:lastModifiedBy>
  <cp:revision>79</cp:revision>
  <dcterms:created xsi:type="dcterms:W3CDTF">2021-08-27T21:19:49Z</dcterms:created>
  <dcterms:modified xsi:type="dcterms:W3CDTF">2021-10-04T15:29:58Z</dcterms:modified>
</cp:coreProperties>
</file>