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78" r:id="rId4"/>
    <p:sldId id="280" r:id="rId5"/>
    <p:sldId id="281" r:id="rId6"/>
    <p:sldId id="286" r:id="rId7"/>
    <p:sldId id="282" r:id="rId8"/>
    <p:sldId id="283" r:id="rId9"/>
    <p:sldId id="284" r:id="rId10"/>
    <p:sldId id="285" r:id="rId11"/>
    <p:sldId id="27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rotesque" panose="020B0504020202020204" pitchFamily="34" charset="0"/>
      <p:regular r:id="rId18"/>
      <p:bold r:id="rId19"/>
    </p:embeddedFont>
    <p:embeddedFont>
      <p:font typeface="Grotesque Light" panose="020B0304020202020204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íntia Viana Vieira" initials="CVV" lastIdx="1" clrIdx="0">
    <p:extLst>
      <p:ext uri="{19B8F6BF-5375-455C-9EA6-DF929625EA0E}">
        <p15:presenceInfo xmlns:p15="http://schemas.microsoft.com/office/powerpoint/2012/main" userId="47382644b1d37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75b9fb07b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975b9fb07b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0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75b9fb07b_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75" name="Google Shape;275;g975b9fb07b_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algoritmo Viola-Jones foi desenvolvido pelos pesquisadores Paul Viola e Michael Jones, em 2001.</a:t>
            </a:r>
          </a:p>
          <a:p>
            <a:r>
              <a:rPr lang="pt-BR" dirty="0"/>
              <a:t>O </a:t>
            </a:r>
            <a:r>
              <a:rPr lang="pt-BR" dirty="0" err="1"/>
              <a:t>OpenCV</a:t>
            </a:r>
            <a:r>
              <a:rPr lang="pt-BR" dirty="0"/>
              <a:t> refere-se a ele como um classificador Haar, porque alguns recursos utilizados pelo algoritmo consistem em adicionar ou subtrair regiões de imagens retangulares antes de limitar o resultado.</a:t>
            </a:r>
          </a:p>
          <a:p>
            <a:r>
              <a:rPr lang="pt-BR" dirty="0"/>
              <a:t>Esta </a:t>
            </a:r>
            <a:r>
              <a:rPr lang="pt-BR" dirty="0" err="1"/>
              <a:t>tecnica</a:t>
            </a:r>
            <a:r>
              <a:rPr lang="pt-BR" dirty="0"/>
              <a:t> de reconhecimento de padrões, consiste em encontrar partículas de imagem que apresentem diferença de contraste. Esses quadros </a:t>
            </a:r>
            <a:r>
              <a:rPr lang="pt-BR" dirty="0" err="1"/>
              <a:t>sao</a:t>
            </a:r>
            <a:r>
              <a:rPr lang="pt-BR" dirty="0"/>
              <a:t> denominados </a:t>
            </a:r>
            <a:r>
              <a:rPr lang="pt-BR" dirty="0" err="1"/>
              <a:t>caracterısticas</a:t>
            </a:r>
            <a:r>
              <a:rPr lang="pt-BR" dirty="0"/>
              <a:t> de Haar e </a:t>
            </a:r>
            <a:r>
              <a:rPr lang="pt-BR" dirty="0" err="1"/>
              <a:t>sao</a:t>
            </a:r>
            <a:r>
              <a:rPr lang="pt-BR" dirty="0"/>
              <a:t> encontrados durante o treinamento do algoritmo. Para extrair as mesmas, normalmente, as imagens </a:t>
            </a:r>
            <a:r>
              <a:rPr lang="pt-BR" dirty="0" err="1"/>
              <a:t>sao</a:t>
            </a:r>
            <a:r>
              <a:rPr lang="pt-BR" dirty="0"/>
              <a:t> convertidas em tons de cinza.</a:t>
            </a:r>
          </a:p>
          <a:p>
            <a:r>
              <a:rPr lang="pt-BR" dirty="0"/>
              <a:t>Usa recursos de entrada aplicando as somas e diferenças de regiões de imagens retangulares / estatística para criar nós de classificação binários caracterizados por forte detecção e fraca rejeição</a:t>
            </a:r>
          </a:p>
          <a:p>
            <a:r>
              <a:rPr lang="pt-BR" dirty="0"/>
              <a:t>O detector de faces de Viola-Jones possui quatro estágios: seleção de características Haar-like retangulares, criação da imagem integral, treino de classificadores por um algoritmo, e o uso de classificadores em cascata;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20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Características – consistem em um ou mais retângulos adjacentes e são utilizadas para analisar locais específicos em uma janela de detecção. Cada característica resulta em um valor.</a:t>
            </a:r>
          </a:p>
          <a:p>
            <a:r>
              <a:rPr lang="pt-BR" dirty="0"/>
              <a:t>Imagem Integral – calcula rapidamente a soma dos valores em um subconjunto retangular de uma matriz.</a:t>
            </a:r>
          </a:p>
          <a:p>
            <a:r>
              <a:rPr lang="pt-BR" dirty="0" err="1"/>
              <a:t>AdaBoost</a:t>
            </a:r>
            <a:r>
              <a:rPr lang="pt-BR" dirty="0"/>
              <a:t> – seleciona as características e treina o classificador. Combina de forma ponderada vários classificadores fracos. </a:t>
            </a:r>
          </a:p>
          <a:p>
            <a:r>
              <a:rPr lang="pt-BR" dirty="0"/>
              <a:t>Classificadores – concatenação de classificadores gradualmente mais complexos. Cada estágio da cascata contém um classificador forte. A função de cada um deles é determinar se uma dada </a:t>
            </a:r>
            <a:r>
              <a:rPr lang="pt-BR" dirty="0" err="1"/>
              <a:t>subjanela</a:t>
            </a:r>
            <a:r>
              <a:rPr lang="pt-BR" dirty="0"/>
              <a:t> definitivamente não contém uma face ou talvez contenha uma face. </a:t>
            </a:r>
          </a:p>
        </p:txBody>
      </p:sp>
    </p:spTree>
    <p:extLst>
      <p:ext uri="{BB962C8B-B14F-4D97-AF65-F5344CB8AC3E}">
        <p14:creationId xmlns:p14="http://schemas.microsoft.com/office/powerpoint/2010/main" val="413571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OpenCV</a:t>
            </a:r>
            <a:r>
              <a:rPr lang="pt-BR" dirty="0"/>
              <a:t> é uma biblioteca multiplataforma de código aberto voltada para aplicações de visão computacional em tempo real.</a:t>
            </a:r>
          </a:p>
          <a:p>
            <a:r>
              <a:rPr lang="pt-BR" dirty="0"/>
              <a:t>Para treinar um classificador é preciso um conjunto de imagens positivas e um conjunto de imagens negativas.</a:t>
            </a:r>
          </a:p>
          <a:p>
            <a:r>
              <a:rPr lang="pt-BR" dirty="0"/>
              <a:t>Como resultado do treinamento é criado um arquivo que vem a ser o classificador em cascata treinado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12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sistema de reconhecimento facial é uma tecnologia capaz de realizar identificação ou verificação automática de uma pessoa através de uma imagem ou vídeo.</a:t>
            </a:r>
          </a:p>
          <a:p>
            <a:r>
              <a:rPr lang="pt-BR" dirty="0"/>
              <a:t>As duas principais tarefas do reconhecimento são: verificação e identificação, agrupamento</a:t>
            </a:r>
          </a:p>
          <a:p>
            <a:r>
              <a:rPr lang="pt-BR" dirty="0"/>
              <a:t>Envolve três etapas: detecção de faces, extração de características e identificação ou verificação</a:t>
            </a:r>
          </a:p>
          <a:p>
            <a:r>
              <a:rPr lang="pt-BR" dirty="0"/>
              <a:t>Os métodos de extração de características procuram encontrar as informações mais relevantes das imagens originais e representa-las em um espaço de menor dimensionalidade</a:t>
            </a:r>
          </a:p>
          <a:p>
            <a:r>
              <a:rPr lang="pt-BR" dirty="0"/>
              <a:t>Um dos métodos mais comuns para a redução de dimensionalidade de um conjunto de dados é a análise de componentes principais.</a:t>
            </a:r>
          </a:p>
          <a:p>
            <a:r>
              <a:rPr lang="pt-BR" dirty="0"/>
              <a:t>A PCA utiliza a importação no </a:t>
            </a:r>
            <a:r>
              <a:rPr lang="pt-BR" dirty="0" err="1"/>
              <a:t>Numpy</a:t>
            </a:r>
            <a:r>
              <a:rPr lang="pt-BR" dirty="0"/>
              <a:t> e gráficos do </a:t>
            </a:r>
            <a:r>
              <a:rPr lang="pt-BR" dirty="0" err="1"/>
              <a:t>matplotlib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64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Características – consistem em um ou mais retângulos adjacentes e são utilizadas para analisar locais específicos em uma janela de detecção. Cada característica resulta em um valor.</a:t>
            </a:r>
          </a:p>
          <a:p>
            <a:r>
              <a:rPr lang="pt-BR" dirty="0"/>
              <a:t>Imagem Integral – calcula rapidamente a soma dos valores em um subconjunto retangular de uma matriz.</a:t>
            </a:r>
          </a:p>
          <a:p>
            <a:r>
              <a:rPr lang="pt-BR" dirty="0" err="1"/>
              <a:t>AdaBoost</a:t>
            </a:r>
            <a:r>
              <a:rPr lang="pt-BR" dirty="0"/>
              <a:t> – seleciona as características e treina o classificador. Combina de forma ponderada vários classificadores fracos. </a:t>
            </a:r>
          </a:p>
          <a:p>
            <a:r>
              <a:rPr lang="pt-BR" dirty="0"/>
              <a:t>Classificadores – concatenação de classificadores gradualmente mais complexos. Cada estágio da cascata contém um classificador forte. A função de cada um deles é determinar se uma dada </a:t>
            </a:r>
            <a:r>
              <a:rPr lang="pt-BR" dirty="0" err="1"/>
              <a:t>subjanela</a:t>
            </a:r>
            <a:r>
              <a:rPr lang="pt-BR" dirty="0"/>
              <a:t> definitivamente não contém uma face ou talvez contenha uma face. </a:t>
            </a:r>
          </a:p>
        </p:txBody>
      </p:sp>
    </p:spTree>
    <p:extLst>
      <p:ext uri="{BB962C8B-B14F-4D97-AF65-F5344CB8AC3E}">
        <p14:creationId xmlns:p14="http://schemas.microsoft.com/office/powerpoint/2010/main" val="177851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pt-BR" dirty="0"/>
              <a:t>Linha com </a:t>
            </a:r>
            <a:r>
              <a:rPr lang="pt-BR" dirty="0" err="1"/>
              <a:t>import</a:t>
            </a:r>
            <a:r>
              <a:rPr lang="pt-BR" dirty="0"/>
              <a:t>: caminho completo para o arquivo </a:t>
            </a:r>
            <a:r>
              <a:rPr lang="pt-BR" dirty="0" err="1"/>
              <a:t>python</a:t>
            </a:r>
            <a:r>
              <a:rPr lang="pt-BR" dirty="0"/>
              <a:t> que contém o módulo que se deseja importar.</a:t>
            </a:r>
          </a:p>
          <a:p>
            <a:pPr marL="457200" indent="-298450"/>
            <a:r>
              <a:rPr lang="pt-BR" dirty="0"/>
              <a:t>O módulo os serve para manipular o sistema operacional (utilizando funcionalidades que são dependentes do sistema operacional) e o módulo sys para manipular diferentes partes do ambiente de tempo de execução do </a:t>
            </a:r>
            <a:r>
              <a:rPr lang="pt-BR" dirty="0" err="1"/>
              <a:t>python</a:t>
            </a:r>
            <a:endParaRPr lang="pt-BR" dirty="0"/>
          </a:p>
          <a:p>
            <a:pPr marL="457200" indent="-298450"/>
            <a:r>
              <a:rPr lang="pt-BR" dirty="0" err="1"/>
              <a:t>Argparse</a:t>
            </a:r>
            <a:r>
              <a:rPr lang="pt-BR" dirty="0"/>
              <a:t> – gera automaticamente um texto ajuda, mensagens de uso e erro emitidos quando o usuário prover argumentos inválidos para o sistema. O programa define quais </a:t>
            </a:r>
            <a:r>
              <a:rPr lang="pt-BR" dirty="0" err="1"/>
              <a:t>arguimentos</a:t>
            </a:r>
            <a:r>
              <a:rPr lang="pt-BR" dirty="0"/>
              <a:t> são necessários  - </a:t>
            </a:r>
            <a:r>
              <a:rPr lang="pt-BR" dirty="0" err="1"/>
              <a:t>argparse</a:t>
            </a:r>
            <a:r>
              <a:rPr lang="pt-BR" dirty="0"/>
              <a:t> descobrirá como analisa-los e interpretá-los a partir do sys.</a:t>
            </a:r>
          </a:p>
          <a:p>
            <a:pPr marL="457200" indent="-298450"/>
            <a:r>
              <a:rPr lang="pt-BR" dirty="0" err="1"/>
              <a:t>Logging</a:t>
            </a:r>
            <a:r>
              <a:rPr lang="pt-BR" dirty="0"/>
              <a:t> – define funções e classes que implementam um registro flexível de eventos de sistema para aplicações e bibliotecas. </a:t>
            </a:r>
          </a:p>
          <a:p>
            <a:pPr marL="457200" indent="-298450"/>
            <a:r>
              <a:rPr lang="pt-BR" dirty="0"/>
              <a:t>Time – funções relacionadas ao tempo</a:t>
            </a:r>
          </a:p>
          <a:p>
            <a:pPr marL="457200" indent="-298450"/>
            <a:r>
              <a:rPr lang="pt-BR" dirty="0"/>
              <a:t>Cv2 – módulo do </a:t>
            </a:r>
            <a:r>
              <a:rPr lang="pt-BR" dirty="0" err="1"/>
              <a:t>OpenCV</a:t>
            </a:r>
            <a:r>
              <a:rPr lang="pt-BR" dirty="0"/>
              <a:t> responsável pela detecção das faces</a:t>
            </a:r>
          </a:p>
          <a:p>
            <a:pPr marL="457200" indent="-298450"/>
            <a:r>
              <a:rPr lang="pt-BR" dirty="0" err="1"/>
              <a:t>Picamera</a:t>
            </a:r>
            <a:r>
              <a:rPr lang="pt-BR" dirty="0"/>
              <a:t> – fornece uma interface </a:t>
            </a:r>
            <a:r>
              <a:rPr lang="pt-BR" dirty="0" err="1"/>
              <a:t>python</a:t>
            </a:r>
            <a:r>
              <a:rPr lang="pt-BR" dirty="0"/>
              <a:t> –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picamera</a:t>
            </a:r>
            <a:endParaRPr lang="pt-BR" dirty="0"/>
          </a:p>
          <a:p>
            <a:pPr marL="457200" indent="-298450"/>
            <a:r>
              <a:rPr lang="pt-BR" dirty="0" err="1"/>
              <a:t>PiRGBArray</a:t>
            </a:r>
            <a:r>
              <a:rPr lang="pt-BR" dirty="0"/>
              <a:t> – fornece uma matriz RGB tridimensional a partir de uma captura RGB, pode ser usada para obter facilmente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tridimensional, organizado, a partir de uma captura RGB não codificada. </a:t>
            </a:r>
          </a:p>
          <a:p>
            <a:pPr marL="457200" indent="-298450"/>
            <a:endParaRPr lang="pt-BR" dirty="0"/>
          </a:p>
          <a:p>
            <a:pPr marL="457200" indent="-29845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98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0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1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4"/>
          <p:cNvSpPr txBox="1"/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000"/>
            </a:pPr>
            <a:endParaRPr lang="en-US" sz="29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endParaRPr lang="en-US" sz="29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endParaRPr lang="en-US" sz="2900" b="1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89" name="Google Shape;89;p14" descr="Texto&#10;&#10;Descrição gerada automaticamente"/>
          <p:cNvPicPr preferRelativeResize="0"/>
          <p:nvPr/>
        </p:nvPicPr>
        <p:blipFill rotWithShape="1">
          <a:blip r:embed="rId3"/>
          <a:srcRect l="23076"/>
          <a:stretch/>
        </p:blipFill>
        <p:spPr>
          <a:xfrm>
            <a:off x="897717" y="926881"/>
            <a:ext cx="5069590" cy="2487871"/>
          </a:xfrm>
          <a:prstGeom prst="rect">
            <a:avLst/>
          </a:prstGeom>
          <a:noFill/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4"/>
          <a:stretch/>
        </p:blipFill>
        <p:spPr>
          <a:xfrm>
            <a:off x="7531710" y="671201"/>
            <a:ext cx="2459370" cy="2999232"/>
          </a:xfrm>
          <a:prstGeom prst="rect">
            <a:avLst/>
          </a:prstGeom>
          <a:noFill/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AFA037-B4E9-4912-8D48-5049932A3E2B}"/>
              </a:ext>
            </a:extLst>
          </p:cNvPr>
          <p:cNvSpPr txBox="1"/>
          <p:nvPr/>
        </p:nvSpPr>
        <p:spPr>
          <a:xfrm>
            <a:off x="3043227" y="4026435"/>
            <a:ext cx="6099242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b="1" kern="1200" dirty="0" err="1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Explorando</a:t>
            </a:r>
            <a:r>
              <a:rPr lang="en-US" sz="2000" b="1" kern="1200" dirty="0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 o </a:t>
            </a:r>
            <a:r>
              <a:rPr lang="en-US" sz="2000" b="1" kern="1200" dirty="0" err="1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algoritmo</a:t>
            </a:r>
            <a:r>
              <a:rPr lang="en-US" sz="2000" b="1" kern="1200" dirty="0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 Viola-Jones </a:t>
            </a:r>
            <a:r>
              <a:rPr lang="en-US" sz="2000" b="1" kern="1200" dirty="0" err="1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na</a:t>
            </a:r>
            <a:r>
              <a:rPr lang="en-US" sz="2000" b="1" kern="1200" dirty="0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 </a:t>
            </a:r>
            <a:r>
              <a:rPr lang="en-US" sz="2000" b="1" kern="1200" dirty="0" err="1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detecção</a:t>
            </a:r>
            <a:r>
              <a:rPr lang="en-US" sz="2000" b="1" kern="1200" dirty="0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 e </a:t>
            </a:r>
            <a:r>
              <a:rPr lang="en-US" sz="2000" b="1" kern="1200" dirty="0" err="1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reconhecimento</a:t>
            </a:r>
            <a:r>
              <a:rPr lang="en-US" sz="2000" b="1" kern="1200" dirty="0">
                <a:solidFill>
                  <a:schemeClr val="tx1"/>
                </a:solidFill>
                <a:latin typeface="Grotesque" panose="020B0604020202020204" pitchFamily="34" charset="0"/>
                <a:ea typeface="+mj-ea"/>
                <a:cs typeface="+mj-cs"/>
              </a:rPr>
              <a:t> facial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000" b="1" kern="1200" dirty="0">
              <a:solidFill>
                <a:schemeClr val="tx1"/>
              </a:solidFill>
              <a:latin typeface="Grotesque" panose="020B0604020202020204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kern="1200" dirty="0" err="1">
                <a:solidFill>
                  <a:schemeClr val="tx1"/>
                </a:solidFill>
                <a:latin typeface="Grotesque Light" panose="020B0604020202020204" pitchFamily="34" charset="0"/>
                <a:ea typeface="+mj-ea"/>
                <a:cs typeface="+mj-cs"/>
              </a:rPr>
              <a:t>Universidade</a:t>
            </a:r>
            <a:r>
              <a:rPr lang="en-US" sz="1600" kern="1200" dirty="0">
                <a:solidFill>
                  <a:schemeClr val="tx1"/>
                </a:solidFill>
                <a:latin typeface="Grotesque Light" panose="020B0604020202020204" pitchFamily="34" charset="0"/>
                <a:ea typeface="+mj-ea"/>
                <a:cs typeface="+mj-cs"/>
              </a:rPr>
              <a:t> Federal de São Carlos - 2018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8160568" y="2791460"/>
            <a:ext cx="3303453" cy="127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Código para Raspberry Pi do detector facial </a:t>
            </a:r>
            <a:r>
              <a:rPr lang="en-US" sz="24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OpenCV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E7A5CC-1CCB-48C4-AEF7-CBC9B195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75" y="1039304"/>
            <a:ext cx="5430833" cy="47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Bolha de pensamento estrutura de tópicos">
            <a:extLst>
              <a:ext uri="{FF2B5EF4-FFF2-40B4-BE49-F238E27FC236}">
                <a16:creationId xmlns:a16="http://schemas.microsoft.com/office/drawing/2014/main" id="{033A484A-5787-49B4-82D3-7EBF926E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705" y="463674"/>
            <a:ext cx="3217333" cy="3217333"/>
          </a:xfrm>
          <a:prstGeom prst="rect">
            <a:avLst/>
          </a:prstGeom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5"/>
          <a:srcRect l="70057" t="-22400" b="-24485"/>
          <a:stretch/>
        </p:blipFill>
        <p:spPr>
          <a:xfrm>
            <a:off x="5554404" y="634471"/>
            <a:ext cx="2026839" cy="671125"/>
          </a:xfrm>
          <a:prstGeom prst="rect">
            <a:avLst/>
          </a:prstGeom>
          <a:noFill/>
        </p:spPr>
      </p:pic>
      <p:pic>
        <p:nvPicPr>
          <p:cNvPr id="3" name="Gráfico 2" descr="Ponto de interrogação estrutura de tópicos">
            <a:extLst>
              <a:ext uri="{FF2B5EF4-FFF2-40B4-BE49-F238E27FC236}">
                <a16:creationId xmlns:a16="http://schemas.microsoft.com/office/drawing/2014/main" id="{C055DBC3-795D-4CA5-A03B-9FCB72D6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9370" y="1187726"/>
            <a:ext cx="1058002" cy="1058002"/>
          </a:xfrm>
          <a:prstGeom prst="rect">
            <a:avLst/>
          </a:prstGeom>
        </p:spPr>
      </p:pic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5"/>
          <a:srcRect r="60083" b="-10156"/>
          <a:stretch/>
        </p:blipFill>
        <p:spPr>
          <a:xfrm>
            <a:off x="9059828" y="964036"/>
            <a:ext cx="2706938" cy="504233"/>
          </a:xfrm>
          <a:prstGeom prst="rect">
            <a:avLst/>
          </a:prstGeom>
          <a:noFill/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5"/>
          <a:srcRect l="41544" t="-22404" r="34830" b="-12239"/>
          <a:stretch/>
        </p:blipFill>
        <p:spPr>
          <a:xfrm>
            <a:off x="1287095" y="5277893"/>
            <a:ext cx="1932019" cy="743202"/>
          </a:xfrm>
          <a:prstGeom prst="rect">
            <a:avLst/>
          </a:prstGeom>
          <a:noFill/>
        </p:spPr>
      </p:pic>
      <p:pic>
        <p:nvPicPr>
          <p:cNvPr id="278" name="Google Shape;278;p34"/>
          <p:cNvPicPr preferRelativeResize="0"/>
          <p:nvPr/>
        </p:nvPicPr>
        <p:blipFill rotWithShape="1">
          <a:blip r:embed="rId8"/>
          <a:stretch/>
        </p:blipFill>
        <p:spPr>
          <a:xfrm>
            <a:off x="8203981" y="4245656"/>
            <a:ext cx="3217333" cy="1214543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6F5D01-5E3B-4BE0-AFA3-0FCE24F0397C}"/>
              </a:ext>
            </a:extLst>
          </p:cNvPr>
          <p:cNvSpPr txBox="1"/>
          <p:nvPr/>
        </p:nvSpPr>
        <p:spPr>
          <a:xfrm>
            <a:off x="4284745" y="3618005"/>
            <a:ext cx="3143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Grotesque" panose="020B0504020202020204" pitchFamily="34" charset="0"/>
              </a:rPr>
              <a:t>Obrigada!</a:t>
            </a:r>
          </a:p>
          <a:p>
            <a:pPr algn="ctr"/>
            <a:r>
              <a:rPr lang="pt-BR" sz="1600" b="1" dirty="0">
                <a:latin typeface="Grotesque" panose="020B0504020202020204" pitchFamily="34" charset="0"/>
              </a:rPr>
              <a:t>drielle.vieira@edu.isd.org.br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1387715" y="1016269"/>
            <a:ext cx="5885506" cy="596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Algoritmo</a:t>
            </a:r>
            <a:r>
              <a:rPr lang="en-US" sz="36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de Viola-Jones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Janela do navegador estrutura de tópicos">
            <a:extLst>
              <a:ext uri="{FF2B5EF4-FFF2-40B4-BE49-F238E27FC236}">
                <a16:creationId xmlns:a16="http://schemas.microsoft.com/office/drawing/2014/main" id="{E87E640B-0637-4CA7-86FF-D5946108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8119" y="403240"/>
            <a:ext cx="1822494" cy="1822494"/>
          </a:xfrm>
          <a:prstGeom prst="rect">
            <a:avLst/>
          </a:prstGeom>
        </p:spPr>
      </p:pic>
      <p:pic>
        <p:nvPicPr>
          <p:cNvPr id="6" name="Gráfico 5" descr="Ethernet estrutura de tópicos">
            <a:extLst>
              <a:ext uri="{FF2B5EF4-FFF2-40B4-BE49-F238E27FC236}">
                <a16:creationId xmlns:a16="http://schemas.microsoft.com/office/drawing/2014/main" id="{D2EE7B61-16D1-4A01-868C-06460AF71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119" y="2426312"/>
            <a:ext cx="1822494" cy="1822494"/>
          </a:xfrm>
          <a:prstGeom prst="rect">
            <a:avLst/>
          </a:prstGeom>
        </p:spPr>
      </p:pic>
      <p:pic>
        <p:nvPicPr>
          <p:cNvPr id="8" name="Gráfico 7" descr="Web design estrutura de tópicos">
            <a:extLst>
              <a:ext uri="{FF2B5EF4-FFF2-40B4-BE49-F238E27FC236}">
                <a16:creationId xmlns:a16="http://schemas.microsoft.com/office/drawing/2014/main" id="{EF1A65F6-76C5-48F5-9549-A243922CA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8119" y="4449385"/>
            <a:ext cx="1822494" cy="182249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95D54-C2B2-4D05-A306-141983059EC3}"/>
              </a:ext>
            </a:extLst>
          </p:cNvPr>
          <p:cNvSpPr txBox="1"/>
          <p:nvPr/>
        </p:nvSpPr>
        <p:spPr>
          <a:xfrm>
            <a:off x="1681577" y="2628974"/>
            <a:ext cx="5029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Grotesque Light" panose="020B0304020202020204" pitchFamily="34" charset="0"/>
              </a:rPr>
              <a:t>Desenvolvido por Paul Viola e Michael Jones.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Grotesque Light" panose="020B0304020202020204" pitchFamily="34" charset="0"/>
              </a:rPr>
              <a:t>Classificador Haar.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Grotesque Light" panose="020B0304020202020204" pitchFamily="34" charset="0"/>
              </a:rPr>
              <a:t>Reconhecimento de padrões.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Grotesque Light" panose="020B0304020202020204" pitchFamily="34" charset="0"/>
              </a:rPr>
              <a:t>Recursos.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Grotesque Light" panose="020B0304020202020204" pitchFamily="34" charset="0"/>
              </a:rPr>
              <a:t>Etapas.</a:t>
            </a:r>
          </a:p>
        </p:txBody>
      </p:sp>
    </p:spTree>
    <p:extLst>
      <p:ext uri="{BB962C8B-B14F-4D97-AF65-F5344CB8AC3E}">
        <p14:creationId xmlns:p14="http://schemas.microsoft.com/office/powerpoint/2010/main" val="11938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532015" y="3930305"/>
            <a:ext cx="3861960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Etapas</a:t>
            </a:r>
            <a:r>
              <a:rPr lang="en-US" sz="36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do Viola-Jones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Janela do navegador estrutura de tópicos">
            <a:extLst>
              <a:ext uri="{FF2B5EF4-FFF2-40B4-BE49-F238E27FC236}">
                <a16:creationId xmlns:a16="http://schemas.microsoft.com/office/drawing/2014/main" id="{E87E640B-0637-4CA7-86FF-D5946108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434" y="384463"/>
            <a:ext cx="2811320" cy="2811320"/>
          </a:xfrm>
          <a:prstGeom prst="rect">
            <a:avLst/>
          </a:prstGeom>
        </p:spPr>
      </p:pic>
      <p:pic>
        <p:nvPicPr>
          <p:cNvPr id="6" name="Gráfico 5" descr="Ethernet estrutura de tópicos">
            <a:extLst>
              <a:ext uri="{FF2B5EF4-FFF2-40B4-BE49-F238E27FC236}">
                <a16:creationId xmlns:a16="http://schemas.microsoft.com/office/drawing/2014/main" id="{D2EE7B61-16D1-4A01-868C-06460AF71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9212" y="384462"/>
            <a:ext cx="2811320" cy="2811320"/>
          </a:xfrm>
          <a:prstGeom prst="rect">
            <a:avLst/>
          </a:prstGeom>
        </p:spPr>
      </p:pic>
      <p:pic>
        <p:nvPicPr>
          <p:cNvPr id="8" name="Gráfico 7" descr="Web design estrutura de tópicos">
            <a:extLst>
              <a:ext uri="{FF2B5EF4-FFF2-40B4-BE49-F238E27FC236}">
                <a16:creationId xmlns:a16="http://schemas.microsoft.com/office/drawing/2014/main" id="{EF1A65F6-76C5-48F5-9549-A243922CA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8572" y="384462"/>
            <a:ext cx="2811320" cy="2811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95D54-C2B2-4D05-A306-141983059EC3}"/>
              </a:ext>
            </a:extLst>
          </p:cNvPr>
          <p:cNvSpPr txBox="1"/>
          <p:nvPr/>
        </p:nvSpPr>
        <p:spPr>
          <a:xfrm>
            <a:off x="5162719" y="3915908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Características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Haar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-like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retangulares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Imagem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Integral.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AdaBoost.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Classificadores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em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cascata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Detecção</a:t>
            </a:r>
            <a:r>
              <a:rPr lang="en-US" sz="37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facial com 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95D54-C2B2-4D05-A306-141983059EC3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OpenCV.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Treino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Classificador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Classificador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em</a:t>
            </a:r>
            <a:r>
              <a:rPr lang="en-US" sz="20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cascata</a:t>
            </a:r>
            <a:endParaRPr lang="en-US" sz="2000" kern="1200" dirty="0">
              <a:solidFill>
                <a:schemeClr val="tx1"/>
              </a:solidFill>
              <a:latin typeface="Grotesque Light" panose="020B0304020202020204" pitchFamily="34" charset="0"/>
              <a:ea typeface="+mn-ea"/>
              <a:cs typeface="+mn-cs"/>
            </a:endParaRPr>
          </a:p>
        </p:txBody>
      </p:sp>
      <p:pic>
        <p:nvPicPr>
          <p:cNvPr id="4" name="Gráfico 3" descr="Janela do navegador estrutura de tópicos">
            <a:extLst>
              <a:ext uri="{FF2B5EF4-FFF2-40B4-BE49-F238E27FC236}">
                <a16:creationId xmlns:a16="http://schemas.microsoft.com/office/drawing/2014/main" id="{E87E640B-0637-4CA7-86FF-D5946108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961" y="774285"/>
            <a:ext cx="1999673" cy="1999673"/>
          </a:xfrm>
          <a:prstGeom prst="rect">
            <a:avLst/>
          </a:prstGeom>
        </p:spPr>
      </p:pic>
      <p:pic>
        <p:nvPicPr>
          <p:cNvPr id="6" name="Gráfico 5" descr="Ethernet estrutura de tópicos">
            <a:extLst>
              <a:ext uri="{FF2B5EF4-FFF2-40B4-BE49-F238E27FC236}">
                <a16:creationId xmlns:a16="http://schemas.microsoft.com/office/drawing/2014/main" id="{D2EE7B61-16D1-4A01-868C-06460AF71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818" y="774285"/>
            <a:ext cx="1999673" cy="1999673"/>
          </a:xfrm>
          <a:prstGeom prst="rect">
            <a:avLst/>
          </a:prstGeom>
        </p:spPr>
      </p:pic>
      <p:pic>
        <p:nvPicPr>
          <p:cNvPr id="8" name="Gráfico 7" descr="Web design estrutura de tópicos">
            <a:extLst>
              <a:ext uri="{FF2B5EF4-FFF2-40B4-BE49-F238E27FC236}">
                <a16:creationId xmlns:a16="http://schemas.microsoft.com/office/drawing/2014/main" id="{EF1A65F6-76C5-48F5-9549-A243922CA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4455" y="2942704"/>
            <a:ext cx="3213543" cy="321354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7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1043631" y="873940"/>
            <a:ext cx="4928291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Reconhecimento</a:t>
            </a:r>
            <a:r>
              <a:rPr lang="en-US" sz="33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Facial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495D54-C2B2-4D05-A306-141983059EC3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Extração</a:t>
            </a:r>
            <a:r>
              <a:rPr lang="en-US" sz="18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de </a:t>
            </a:r>
            <a:r>
              <a:rPr lang="en-US" sz="18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caracterísicas</a:t>
            </a:r>
            <a:r>
              <a:rPr lang="en-US" sz="18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Análise</a:t>
            </a:r>
            <a:r>
              <a:rPr lang="en-US" sz="18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de components </a:t>
            </a:r>
            <a:r>
              <a:rPr lang="en-US" sz="1800" kern="1200" dirty="0" err="1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principais</a:t>
            </a:r>
            <a:r>
              <a:rPr lang="en-US" sz="1800" kern="1200" dirty="0">
                <a:solidFill>
                  <a:schemeClr val="tx1"/>
                </a:solidFill>
                <a:latin typeface="Grotesque Light" panose="020B0304020202020204" pitchFamily="34" charset="0"/>
                <a:ea typeface="+mn-ea"/>
                <a:cs typeface="+mn-cs"/>
              </a:rPr>
              <a:t> (PCA)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Janela do navegador estrutura de tópicos">
            <a:extLst>
              <a:ext uri="{FF2B5EF4-FFF2-40B4-BE49-F238E27FC236}">
                <a16:creationId xmlns:a16="http://schemas.microsoft.com/office/drawing/2014/main" id="{E87E640B-0637-4CA7-86FF-D5946108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0322" y="873941"/>
            <a:ext cx="1986852" cy="1986852"/>
          </a:xfrm>
          <a:prstGeom prst="rect">
            <a:avLst/>
          </a:prstGeom>
        </p:spPr>
      </p:pic>
      <p:pic>
        <p:nvPicPr>
          <p:cNvPr id="8" name="Gráfico 7" descr="Web design estrutura de tópicos">
            <a:extLst>
              <a:ext uri="{FF2B5EF4-FFF2-40B4-BE49-F238E27FC236}">
                <a16:creationId xmlns:a16="http://schemas.microsoft.com/office/drawing/2014/main" id="{EF1A65F6-76C5-48F5-9549-A243922CA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731" y="873940"/>
            <a:ext cx="1986852" cy="1986852"/>
          </a:xfrm>
          <a:prstGeom prst="rect">
            <a:avLst/>
          </a:prstGeom>
        </p:spPr>
      </p:pic>
      <p:pic>
        <p:nvPicPr>
          <p:cNvPr id="5" name="Gráfico 4" descr="Programadora estrutura de tópicos">
            <a:extLst>
              <a:ext uri="{FF2B5EF4-FFF2-40B4-BE49-F238E27FC236}">
                <a16:creationId xmlns:a16="http://schemas.microsoft.com/office/drawing/2014/main" id="{47A3FD71-D3A0-437F-96BC-B8009C6607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2963" y="2992610"/>
            <a:ext cx="3055978" cy="3055978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6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Janela do navegador estrutura de tópicos">
            <a:extLst>
              <a:ext uri="{FF2B5EF4-FFF2-40B4-BE49-F238E27FC236}">
                <a16:creationId xmlns:a16="http://schemas.microsoft.com/office/drawing/2014/main" id="{E87E640B-0637-4CA7-86FF-D5946108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434" y="384463"/>
            <a:ext cx="2811320" cy="2811320"/>
          </a:xfrm>
          <a:prstGeom prst="rect">
            <a:avLst/>
          </a:prstGeom>
        </p:spPr>
      </p:pic>
      <p:pic>
        <p:nvPicPr>
          <p:cNvPr id="6" name="Gráfico 5" descr="Ethernet estrutura de tópicos">
            <a:extLst>
              <a:ext uri="{FF2B5EF4-FFF2-40B4-BE49-F238E27FC236}">
                <a16:creationId xmlns:a16="http://schemas.microsoft.com/office/drawing/2014/main" id="{D2EE7B61-16D1-4A01-868C-06460AF71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9212" y="384462"/>
            <a:ext cx="2811320" cy="2811320"/>
          </a:xfrm>
          <a:prstGeom prst="rect">
            <a:avLst/>
          </a:prstGeom>
        </p:spPr>
      </p:pic>
      <p:pic>
        <p:nvPicPr>
          <p:cNvPr id="8" name="Gráfico 7" descr="Web design estrutura de tópicos">
            <a:extLst>
              <a:ext uri="{FF2B5EF4-FFF2-40B4-BE49-F238E27FC236}">
                <a16:creationId xmlns:a16="http://schemas.microsoft.com/office/drawing/2014/main" id="{EF1A65F6-76C5-48F5-9549-A243922CA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8572" y="384462"/>
            <a:ext cx="2811320" cy="281132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5162719" y="3930305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Grotesque" panose="020B0504020202020204" pitchFamily="34" charset="0"/>
                <a:ea typeface="+mn-ea"/>
                <a:cs typeface="+mn-cs"/>
              </a:rPr>
              <a:t>Código </a:t>
            </a:r>
            <a:r>
              <a:rPr lang="en-US" sz="5400" b="1" kern="1200" dirty="0" err="1">
                <a:solidFill>
                  <a:schemeClr val="tx1"/>
                </a:solidFill>
                <a:latin typeface="Grotesque" panose="020B0504020202020204" pitchFamily="34" charset="0"/>
                <a:ea typeface="+mn-ea"/>
                <a:cs typeface="+mn-cs"/>
              </a:rPr>
              <a:t>Exemplo</a:t>
            </a:r>
            <a:endParaRPr lang="en-US" sz="5400" b="1" kern="1200" dirty="0">
              <a:solidFill>
                <a:schemeClr val="tx1"/>
              </a:solidFill>
              <a:latin typeface="Grotesque" panose="020B0504020202020204" pitchFamily="34" charset="0"/>
              <a:ea typeface="+mn-ea"/>
              <a:cs typeface="+mn-c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39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CFF11D-8ED2-4F80-B72C-DE4EBD3E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24" y="601498"/>
            <a:ext cx="3426497" cy="18647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A9CFFD-1EA7-4CEF-9F45-E3087595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3" y="2643659"/>
            <a:ext cx="7008348" cy="28093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8160568" y="2791460"/>
            <a:ext cx="3303453" cy="127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Código para Raspberry Pi do detector facial </a:t>
            </a:r>
            <a:r>
              <a:rPr lang="en-US" sz="24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OpenCV</a:t>
            </a:r>
          </a:p>
        </p:txBody>
      </p:sp>
    </p:spTree>
    <p:extLst>
      <p:ext uri="{BB962C8B-B14F-4D97-AF65-F5344CB8AC3E}">
        <p14:creationId xmlns:p14="http://schemas.microsoft.com/office/powerpoint/2010/main" val="127561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8160568" y="2791460"/>
            <a:ext cx="3303453" cy="127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Código para Raspberry Pi do detector facial </a:t>
            </a:r>
            <a:r>
              <a:rPr lang="en-US" sz="24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OpenCV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3A59C9-E60B-4996-8E8B-535CE841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47" y="683896"/>
            <a:ext cx="6459134" cy="50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E0AA03-B75A-4D5B-82BA-2644D0DEFC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7FDB8-EC87-4828-8F68-49C3F9D62094}"/>
              </a:ext>
            </a:extLst>
          </p:cNvPr>
          <p:cNvSpPr txBox="1"/>
          <p:nvPr/>
        </p:nvSpPr>
        <p:spPr>
          <a:xfrm>
            <a:off x="8160568" y="2791460"/>
            <a:ext cx="3303453" cy="127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Código para Raspberry Pi do detector facial </a:t>
            </a:r>
            <a:r>
              <a:rPr lang="en-US" sz="2400" kern="1200" dirty="0" err="1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chemeClr val="tx1"/>
                </a:solidFill>
                <a:latin typeface="Grotesque" panose="020B0504020202020204" pitchFamily="34" charset="0"/>
                <a:ea typeface="+mj-ea"/>
                <a:cs typeface="+mj-cs"/>
              </a:rPr>
              <a:t> OpenCV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3A59C9-E60B-4996-8E8B-535CE841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14" y="232757"/>
            <a:ext cx="5965807" cy="46550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BF6380-BDBA-4A38-89EF-EB7786D4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36" y="4914595"/>
            <a:ext cx="4890040" cy="19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853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Grotesque</vt:lpstr>
      <vt:lpstr>Grotesque Light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Cíntia Viana Vieira</cp:lastModifiedBy>
  <cp:revision>6</cp:revision>
  <dcterms:modified xsi:type="dcterms:W3CDTF">2021-09-27T12:28:59Z</dcterms:modified>
</cp:coreProperties>
</file>