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56433"/>
          <c:y val="0.0429333"/>
          <c:w val="0.939357"/>
          <c:h val="0.87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21212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838787"/>
                    </a:solidFill>
                    <a:latin typeface="DIN Condensed Bold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N!</c:v>
                </c:pt>
                <c:pt idx="1">
                  <c:v>C^N C&gt;1</c:v>
                </c:pt>
                <c:pt idx="2">
                  <c:v>N^C C&gt;1</c:v>
                </c:pt>
                <c:pt idx="3">
                  <c:v>N*log(N)</c:v>
                </c:pt>
                <c:pt idx="4">
                  <c:v>N</c:v>
                </c:pt>
                <c:pt idx="5">
                  <c:v>N^C 0&lt;C&lt;1</c:v>
                </c:pt>
                <c:pt idx="6">
                  <c:v>log(N)</c:v>
                </c:pt>
                <c:pt idx="7">
                  <c:v>log(log(N))</c:v>
                </c:pt>
                <c:pt idx="8">
                  <c:v>C</c:v>
                </c:pt>
              </c:strCache>
            </c:strRef>
          </c:cat>
          <c:val>
            <c:numRef>
              <c:f>Sheet1!$B$2:$J$2</c:f>
              <c:numCache>
                <c:ptCount val="9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  <c:pt idx="4">
                  <c:v>5.000000</c:v>
                </c:pt>
                <c:pt idx="5">
                  <c:v>6.000000</c:v>
                </c:pt>
                <c:pt idx="6">
                  <c:v>7.000000</c:v>
                </c:pt>
                <c:pt idx="7">
                  <c:v>8.000000</c:v>
                </c:pt>
                <c:pt idx="8">
                  <c:v>9.000000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ADAFA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838787"/>
                </a:solidFill>
                <a:latin typeface="DIN Condensed Bol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DAFAF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ADAFA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838787"/>
                </a:solidFill>
                <a:latin typeface="DIN Condensed Bold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340399"/>
          <c:y val="0.0619822"/>
          <c:w val="0.654601"/>
          <c:h val="0.72864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Simple</c:v>
                </c:pt>
              </c:strCache>
            </c:strRef>
          </c:tx>
          <c:spPr>
            <a:noFill/>
            <a:ln w="76200" cap="flat">
              <a:solidFill>
                <a:srgbClr val="0C7883"/>
              </a:solidFill>
              <a:prstDash val="solid"/>
              <a:miter lim="400000"/>
            </a:ln>
            <a:effectLst/>
          </c:spPr>
          <c:marker>
            <c:symbol val="circle"/>
            <c:size val="2"/>
            <c:spPr>
              <a:solidFill>
                <a:srgbClr val="000000">
                  <a:alpha val="0"/>
                </a:srgbClr>
              </a:solidFill>
              <a:ln w="76200" cap="flat">
                <a:solidFill>
                  <a:srgbClr val="686A6B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8700" u="none">
                    <a:solidFill>
                      <a:srgbClr val="838787"/>
                    </a:solidFill>
                    <a:latin typeface="DIN Condensed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100 млн</c:v>
                </c:pt>
                <c:pt idx="1">
                  <c:v>500 млн</c:v>
                </c:pt>
                <c:pt idx="2">
                  <c:v>1 млрд</c:v>
                </c:pt>
                <c:pt idx="3">
                  <c:v>10 млрд</c:v>
                </c:pt>
                <c:pt idx="4">
                  <c:v>15 млрд</c:v>
                </c:pt>
                <c:pt idx="5">
                  <c:v/>
                </c:pt>
              </c:strCache>
            </c:strRef>
          </c:cat>
          <c:val>
            <c:numRef>
              <c:f>Sheet1!$B$2:$G$2</c:f>
              <c:numCache>
                <c:ptCount val="5"/>
                <c:pt idx="0">
                  <c:v>0.100000</c:v>
                </c:pt>
                <c:pt idx="1">
                  <c:v>1.000000</c:v>
                </c:pt>
                <c:pt idx="2">
                  <c:v>2.000000</c:v>
                </c:pt>
                <c:pt idx="3">
                  <c:v>23.000000</c:v>
                </c:pt>
                <c:pt idx="4">
                  <c:v>22.000000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Index</c:v>
                </c:pt>
              </c:strCache>
            </c:strRef>
          </c:tx>
          <c:spPr>
            <a:noFill/>
            <a:ln w="76200" cap="flat">
              <a:solidFill>
                <a:srgbClr val="F96928"/>
              </a:solidFill>
              <a:prstDash val="solid"/>
              <a:miter lim="400000"/>
            </a:ln>
            <a:effectLst/>
          </c:spPr>
          <c:marker>
            <c:symbol val="circle"/>
            <c:size val="2"/>
            <c:spPr>
              <a:solidFill>
                <a:srgbClr val="000000">
                  <a:alpha val="0"/>
                </a:srgbClr>
              </a:solidFill>
              <a:ln w="76200" cap="flat">
                <a:solidFill>
                  <a:srgbClr val="CDCFD2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8700" u="none">
                    <a:solidFill>
                      <a:srgbClr val="838787"/>
                    </a:solidFill>
                    <a:latin typeface="DIN Condensed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100 млн</c:v>
                </c:pt>
                <c:pt idx="1">
                  <c:v>500 млн</c:v>
                </c:pt>
                <c:pt idx="2">
                  <c:v>1 млрд</c:v>
                </c:pt>
                <c:pt idx="3">
                  <c:v>10 млрд</c:v>
                </c:pt>
                <c:pt idx="4">
                  <c:v>15 млрд</c:v>
                </c:pt>
                <c:pt idx="5">
                  <c:v/>
                </c:pt>
              </c:strCache>
            </c:strRef>
          </c:cat>
          <c:val>
            <c:numRef>
              <c:f>Sheet1!$B$3:$G$3</c:f>
              <c:numCache>
                <c:ptCount val="5"/>
                <c:pt idx="0">
                  <c:v>0.100000</c:v>
                </c:pt>
                <c:pt idx="1">
                  <c:v>1.000000</c:v>
                </c:pt>
                <c:pt idx="2">
                  <c:v>2.000000</c:v>
                </c:pt>
                <c:pt idx="3">
                  <c:v>25.000000</c:v>
                </c:pt>
                <c:pt idx="4">
                  <c:v>19.000000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Sort</c:v>
                </c:pt>
              </c:strCache>
            </c:strRef>
          </c:tx>
          <c:spPr>
            <a:noFill/>
            <a:ln w="76200" cap="flat">
              <a:solidFill>
                <a:srgbClr val="771D76"/>
              </a:solidFill>
              <a:prstDash val="solid"/>
              <a:miter lim="400000"/>
            </a:ln>
            <a:effectLst/>
          </c:spPr>
          <c:marker>
            <c:symbol val="circle"/>
            <c:size val="2"/>
            <c:spPr>
              <a:solidFill>
                <a:srgbClr val="000000">
                  <a:alpha val="0"/>
                </a:srgbClr>
              </a:solidFill>
              <a:ln w="76200" cap="flat">
                <a:solidFill>
                  <a:srgbClr val="444444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8700" u="none">
                    <a:solidFill>
                      <a:srgbClr val="838787"/>
                    </a:solidFill>
                    <a:latin typeface="DIN Condensed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100 млн</c:v>
                </c:pt>
                <c:pt idx="1">
                  <c:v>500 млн</c:v>
                </c:pt>
                <c:pt idx="2">
                  <c:v>1 млрд</c:v>
                </c:pt>
                <c:pt idx="3">
                  <c:v>10 млрд</c:v>
                </c:pt>
                <c:pt idx="4">
                  <c:v>15 млрд</c:v>
                </c:pt>
                <c:pt idx="5">
                  <c:v/>
                </c:pt>
              </c:strCache>
            </c:strRef>
          </c:cat>
          <c:val>
            <c:numRef>
              <c:f>Sheet1!$B$4:$G$4</c:f>
              <c:numCache>
                <c:ptCount val="5"/>
                <c:pt idx="0">
                  <c:v>16.000000</c:v>
                </c:pt>
                <c:pt idx="1">
                  <c:v>80.000000</c:v>
                </c:pt>
                <c:pt idx="2">
                  <c:v>126.000000</c:v>
                </c:pt>
                <c:pt idx="3">
                  <c:v>230.000000</c:v>
                </c:pt>
                <c:pt idx="4">
                  <c:v>231.000000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Experiment</c:v>
                </c:pt>
              </c:strCache>
            </c:strRef>
          </c:tx>
          <c:spPr>
            <a:noFill/>
            <a:ln w="76200" cap="flat">
              <a:solidFill>
                <a:srgbClr val="AA1728"/>
              </a:solidFill>
              <a:prstDash val="solid"/>
              <a:miter lim="400000"/>
            </a:ln>
            <a:effectLst/>
          </c:spPr>
          <c:marker>
            <c:symbol val="circle"/>
            <c:size val="2"/>
            <c:spPr>
              <a:solidFill>
                <a:srgbClr val="000000">
                  <a:alpha val="0"/>
                </a:srgbClr>
              </a:solidFill>
              <a:ln w="76200" cap="flat">
                <a:solidFill>
                  <a:srgbClr val="838787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8700" u="none">
                    <a:solidFill>
                      <a:srgbClr val="838787"/>
                    </a:solidFill>
                    <a:latin typeface="DIN Condensed Bold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100 млн</c:v>
                </c:pt>
                <c:pt idx="1">
                  <c:v>500 млн</c:v>
                </c:pt>
                <c:pt idx="2">
                  <c:v>1 млрд</c:v>
                </c:pt>
                <c:pt idx="3">
                  <c:v>10 млрд</c:v>
                </c:pt>
                <c:pt idx="4">
                  <c:v>15 млрд</c:v>
                </c:pt>
                <c:pt idx="5">
                  <c:v/>
                </c:pt>
              </c:strCache>
            </c:strRef>
          </c:cat>
          <c:val>
            <c:numRef>
              <c:f>Sheet1!$B$5:$G$5</c:f>
              <c:numCache>
                <c:ptCount val="5"/>
                <c:pt idx="0">
                  <c:v>0.100000</c:v>
                </c:pt>
                <c:pt idx="1">
                  <c:v>1.000000</c:v>
                </c:pt>
                <c:pt idx="2">
                  <c:v>2.000000</c:v>
                </c:pt>
                <c:pt idx="3">
                  <c:v>19.000000</c:v>
                </c:pt>
                <c:pt idx="4">
                  <c:v>20.000000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4500" u="none">
                    <a:solidFill>
                      <a:srgbClr val="838787"/>
                    </a:solidFill>
                    <a:latin typeface="Avenir Next Medium"/>
                  </a:defRPr>
                </a:pPr>
                <a:r>
                  <a:rPr b="0" i="0" strike="noStrike" sz="4500" u="none">
                    <a:solidFill>
                      <a:srgbClr val="838787"/>
                    </a:solidFill>
                    <a:latin typeface="Avenir Next Medium"/>
                  </a:rPr>
                  <a:t>Количество элементов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381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5200" u="none">
                <a:solidFill>
                  <a:srgbClr val="838787"/>
                </a:solidFill>
                <a:latin typeface="DIN Condensed Bol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logBase val="10"/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4500" u="none">
                    <a:solidFill>
                      <a:srgbClr val="838787"/>
                    </a:solidFill>
                    <a:latin typeface="Avenir Next Medium"/>
                  </a:defRPr>
                </a:pPr>
                <a:r>
                  <a:rPr b="0" i="0" strike="noStrike" sz="4500" u="none">
                    <a:solidFill>
                      <a:srgbClr val="838787"/>
                    </a:solidFill>
                    <a:latin typeface="Avenir Next Medium"/>
                  </a:rPr>
                  <a:t>Время, затраченное на выполнение (логарифмическая шкала)</a:t>
                </a:r>
              </a:p>
            </c:rich>
          </c:tx>
          <c:layout/>
          <c:overlay val="1"/>
        </c:title>
        <c:numFmt formatCode="0" sourceLinked="0"/>
        <c:majorTickMark val="none"/>
        <c:minorTickMark val="none"/>
        <c:tickLblPos val="nextTo"/>
        <c:spPr>
          <a:ln w="381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5200" u="none">
                <a:solidFill>
                  <a:srgbClr val="838787"/>
                </a:solidFill>
                <a:latin typeface="DIN Condensed Bold"/>
              </a:defRPr>
            </a:pPr>
          </a:p>
        </c:txPr>
        <c:crossAx val="2094734552"/>
        <c:crosses val="autoZero"/>
        <c:crossBetween val="midCat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Body Level One…"/>
          <p:cNvSpPr txBox="1"/>
          <p:nvPr>
            <p:ph type="body" idx="13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25000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/>
          <p:nvPr>
            <p:ph type="pic" sz="half" idx="13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Image"/>
          <p:cNvSpPr/>
          <p:nvPr>
            <p:ph type="pic" sz="half" idx="14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Image"/>
          <p:cNvSpPr/>
          <p:nvPr>
            <p:ph type="pic" idx="15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4" name="Callout"/>
          <p:cNvSpPr/>
          <p:nvPr/>
        </p:nvSpPr>
        <p:spPr>
          <a:xfrm>
            <a:off x="876300" y="3314700"/>
            <a:ext cx="22631400" cy="731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</a:defRPr>
            </a:pP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Johnny Appleseed"/>
          <p:cNvSpPr txBox="1"/>
          <p:nvPr>
            <p:ph type="body" sz="quarter" idx="13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ts val="0"/>
              </a:spcBef>
              <a:defRPr cap="none" sz="8700">
                <a:solidFill>
                  <a:srgbClr val="838787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27" name="Text"/>
          <p:cNvSpPr txBox="1"/>
          <p:nvPr>
            <p:ph type="body" sz="quarter" idx="14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 defTabSz="647700">
              <a:spcBef>
                <a:spcPts val="0"/>
              </a:spcBef>
              <a:defRPr spc="100" sz="3600">
                <a:solidFill>
                  <a:srgbClr val="838787"/>
                </a:solidFill>
              </a:defRPr>
            </a:pP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Image"/>
          <p:cNvSpPr/>
          <p:nvPr>
            <p:ph type="pic" idx="1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Johnny Appleseed"/>
          <p:cNvSpPr txBox="1"/>
          <p:nvPr>
            <p:ph type="body" sz="quarter" idx="14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/>
          <a:lstStyle/>
          <a:p>
            <a:pPr defTabSz="647700">
              <a:lnSpc>
                <a:spcPct val="100000"/>
              </a:lnSpc>
              <a:spcBef>
                <a:spcPts val="0"/>
              </a:spcBef>
              <a:defRPr cap="none" sz="87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"/>
          <p:cNvSpPr/>
          <p:nvPr>
            <p:ph type="pic" idx="13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23013223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 flipV="1">
            <a:off x="11049000" y="8635797"/>
            <a:ext cx="12572997" cy="204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49" name="Image"/>
          <p:cNvSpPr/>
          <p:nvPr>
            <p:ph type="pic" idx="1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3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3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Image"/>
          <p:cNvSpPr/>
          <p:nvPr>
            <p:ph type="pic" idx="13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4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1999" y="8635631"/>
            <a:ext cx="22860000" cy="37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63201" y="609600"/>
            <a:ext cx="553195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9pPr>
    </p:titleStyle>
    <p:bodyStyle>
      <a:lvl1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1pPr>
      <a:lvl2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2pPr>
      <a:lvl3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3pPr>
      <a:lvl4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4pPr>
      <a:lvl5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5pPr>
      <a:lvl6pPr marL="4193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6pPr>
      <a:lvl7pPr marL="482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7pPr>
      <a:lvl8pPr marL="5463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8pPr>
      <a:lvl9pPr marL="609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9pPr>
    </p:bodyStyle>
    <p:otherStyle>
      <a:lvl1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Отчет по практике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Отчет по практике</a:t>
            </a:r>
          </a:p>
        </p:txBody>
      </p:sp>
      <p:sp>
        <p:nvSpPr>
          <p:cNvPr id="170" name="Балашов С.…"/>
          <p:cNvSpPr txBox="1"/>
          <p:nvPr/>
        </p:nvSpPr>
        <p:spPr>
          <a:xfrm>
            <a:off x="773943" y="8737232"/>
            <a:ext cx="2334049" cy="169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20000"/>
              </a:lnSpc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Балашов С.</a:t>
            </a:r>
          </a:p>
          <a:p>
            <a:pPr>
              <a:lnSpc>
                <a:spcPct val="20000"/>
              </a:lnSpc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Рогов Д.</a:t>
            </a:r>
          </a:p>
          <a:p>
            <a:pPr>
              <a:lnSpc>
                <a:spcPct val="20000"/>
              </a:lnSpc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А-06-19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вывод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0">
              <a:buSzTx/>
              <a:buNone/>
              <a:defRPr spc="100"/>
            </a:pPr>
            <a:r>
              <a:t>вывод</a:t>
            </a:r>
          </a:p>
        </p:txBody>
      </p:sp>
      <p:sp>
        <p:nvSpPr>
          <p:cNvPr id="21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85165">
              <a:spcBef>
                <a:spcPts val="3200"/>
              </a:spcBef>
              <a:defRPr sz="7200"/>
            </a:pPr>
          </a:p>
        </p:txBody>
      </p:sp>
      <p:sp>
        <p:nvSpPr>
          <p:cNvPr id="215" name="Double-click to edi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задача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задача</a:t>
            </a:r>
          </a:p>
        </p:txBody>
      </p:sp>
      <p:sp>
        <p:nvSpPr>
          <p:cNvPr id="173" name="услов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условие</a:t>
            </a:r>
          </a:p>
        </p:txBody>
      </p:sp>
      <p:sp>
        <p:nvSpPr>
          <p:cNvPr id="174" name="Создать алгоритм поиска минимального элемента в одномерном массиве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Font typeface="Avenir Next Regular"/>
              <a:defRPr cap="none" sz="6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Создать алгоритм поиска минимального элемента в одномерном массиве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Алгоритмы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Алгоритмы</a:t>
            </a:r>
          </a:p>
        </p:txBody>
      </p:sp>
      <p:sp>
        <p:nvSpPr>
          <p:cNvPr id="177" name="простой поэлементный поис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простой поэлементный поиск</a:t>
            </a:r>
          </a:p>
        </p:txBody>
      </p:sp>
      <p:sp>
        <p:nvSpPr>
          <p:cNvPr id="178" name="Задается исходный минимальный элемент, равный первому из массива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Задается исходный минимальный элемент, равный первому из массива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В цикле каждый элемент массива сравнивается с заданным минимальным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Если этот элемент меньше минимального, то значению минимального присваивается значение этого элемента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После прохода цикла функция возвращает значения минимального элемента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Алгоритмы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Алгоритмы</a:t>
            </a:r>
          </a:p>
        </p:txBody>
      </p:sp>
      <p:sp>
        <p:nvSpPr>
          <p:cNvPr id="181" name="поиск с запоминанием индекс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поиск с запоминанием индекса</a:t>
            </a:r>
          </a:p>
        </p:txBody>
      </p:sp>
      <p:sp>
        <p:nvSpPr>
          <p:cNvPr id="182" name="Задается индекс исходного минимального элемента, равный нулю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Задается индекс исходного минимального элемента, равный нулю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В цикле каждый элемент массива сравнивается с элементом с индексом заданного минимального элемента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Если этот элемент меньше минимального, то значению индекса минимального присваивается значение индекса этого элемента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После прохода цикла функция возвращает значения элемента с индексом минимального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Алгоритмы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Алгоритмы</a:t>
            </a:r>
          </a:p>
        </p:txBody>
      </p:sp>
      <p:sp>
        <p:nvSpPr>
          <p:cNvPr id="185" name="Поиск сортировко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Поиск сортировкой</a:t>
            </a:r>
          </a:p>
        </p:txBody>
      </p:sp>
      <p:sp>
        <p:nvSpPr>
          <p:cNvPr id="186" name="Применяется стандартная функция сортировки по возрастанию из библиотеки algorithm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Применяется стандартная функция сортировки по возрастанию из библиотеки algorithm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После прохода цикла функция возвращает значение первого элемента отсортированного массива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Алгоритмы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Алгоритмы</a:t>
            </a:r>
          </a:p>
        </p:txBody>
      </p:sp>
      <p:sp>
        <p:nvSpPr>
          <p:cNvPr id="189" name="поиск методом сравнения со значение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поиск методом сравнения со значением</a:t>
            </a:r>
          </a:p>
        </p:txBody>
      </p:sp>
      <p:sp>
        <p:nvSpPr>
          <p:cNvPr id="190" name="Задается минимальный элемент, равный минимальному значению double (-1.7976931348623157*10^308)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22300" indent="-622300" defTabSz="808990">
              <a:lnSpc>
                <a:spcPct val="100000"/>
              </a:lnSpc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Задается минимальный элемент, равный минимальному значению double (</a:t>
            </a:r>
            <a:r>
              <a:rPr>
                <a:solidFill>
                  <a:srgbClr val="A9B7C6"/>
                </a:solidFill>
              </a:rPr>
              <a:t>-</a:t>
            </a:r>
            <a:r>
              <a:t>1.7976931348623157*10^308)</a:t>
            </a:r>
          </a:p>
          <a:p>
            <a:pPr marL="622300" indent="-622300" defTabSz="808990">
              <a:lnSpc>
                <a:spcPct val="100000"/>
              </a:lnSpc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В цикле каждый элемент массива сравнивается с заданным минимальным</a:t>
            </a:r>
          </a:p>
          <a:p>
            <a:pPr marL="622300" indent="-622300" defTabSz="808990">
              <a:lnSpc>
                <a:spcPct val="100000"/>
              </a:lnSpc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Если минимальный не равен никакому элементу массива, прибавляется минимальный шаг double (2.22507*10^-308)</a:t>
            </a:r>
          </a:p>
          <a:p>
            <a:pPr marL="622300" indent="-622300" defTabSz="808990">
              <a:lnSpc>
                <a:spcPct val="100000"/>
              </a:lnSpc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Если элемент равен минимальному запоминается индекс этого элемента</a:t>
            </a:r>
          </a:p>
          <a:p>
            <a:pPr marL="622300" indent="-622300" defTabSz="808990">
              <a:lnSpc>
                <a:spcPct val="100000"/>
              </a:lnSpc>
              <a:spcBef>
                <a:spcPts val="38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7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После прохода цикла функция возвращает значение элемента с запомненным индексом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тесты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Алгоритмы</a:t>
            </a:r>
          </a:p>
        </p:txBody>
      </p:sp>
      <p:sp>
        <p:nvSpPr>
          <p:cNvPr id="193" name="объемы тестиров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сложность алгоритмов</a:t>
            </a:r>
          </a:p>
        </p:txBody>
      </p:sp>
      <p:sp>
        <p:nvSpPr>
          <p:cNvPr id="194" name="100 млн элементов…"/>
          <p:cNvSpPr txBox="1"/>
          <p:nvPr>
            <p:ph type="body" idx="13"/>
          </p:nvPr>
        </p:nvSpPr>
        <p:spPr>
          <a:xfrm>
            <a:off x="762000" y="3860800"/>
            <a:ext cx="13767870" cy="8585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Простой поиск поэлементно - N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Поиск по индексам - N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Экспериментальный метод сравнением ~ N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Поиск сортировкой - N*log(N)</a:t>
            </a:r>
          </a:p>
        </p:txBody>
      </p:sp>
      <p:graphicFrame>
        <p:nvGraphicFramePr>
          <p:cNvPr id="195" name="2D Column Chart"/>
          <p:cNvGraphicFramePr/>
          <p:nvPr/>
        </p:nvGraphicFramePr>
        <p:xfrm>
          <a:off x="14618638" y="2699417"/>
          <a:ext cx="9457339" cy="715856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тесты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тесты</a:t>
            </a:r>
          </a:p>
        </p:txBody>
      </p:sp>
      <p:sp>
        <p:nvSpPr>
          <p:cNvPr id="198" name="объемы тестирова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00"/>
            </a:lvl1pPr>
          </a:lstStyle>
          <a:p>
            <a:pPr/>
            <a:r>
              <a:t>объемы тестирования</a:t>
            </a:r>
          </a:p>
        </p:txBody>
      </p:sp>
      <p:sp>
        <p:nvSpPr>
          <p:cNvPr id="199" name="100 млн элементов…"/>
          <p:cNvSpPr txBox="1"/>
          <p:nvPr>
            <p:ph type="body" idx="13"/>
          </p:nvPr>
        </p:nvSpPr>
        <p:spPr>
          <a:xfrm>
            <a:off x="1571762" y="3924299"/>
            <a:ext cx="8884668" cy="8585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100 млн элементов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500 млн элементов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 млрд элементов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10 млрд элементов</a:t>
            </a:r>
          </a:p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15 млрд элементов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тесты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тесты</a:t>
            </a:r>
          </a:p>
        </p:txBody>
      </p:sp>
      <p:sp>
        <p:nvSpPr>
          <p:cNvPr id="202" name="диаграмма  (время/объем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685165">
              <a:spcBef>
                <a:spcPts val="3200"/>
              </a:spcBef>
              <a:defRPr sz="7200"/>
            </a:pPr>
            <a:r>
              <a:t>диаграмма  (время/объем)</a:t>
            </a:r>
          </a:p>
        </p:txBody>
      </p:sp>
      <p:sp>
        <p:nvSpPr>
          <p:cNvPr id="203" name="Простой поэлементный поиск - 0 с, 2 с, 24 с"/>
          <p:cNvSpPr txBox="1"/>
          <p:nvPr/>
        </p:nvSpPr>
        <p:spPr>
          <a:xfrm>
            <a:off x="14783792" y="5229701"/>
            <a:ext cx="915466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Простой поэлементный поиск - ~0 с, ~1 c, ~2 с, ~000 c, ~23 с, ~21 c</a:t>
            </a:r>
          </a:p>
        </p:txBody>
      </p:sp>
      <p:sp>
        <p:nvSpPr>
          <p:cNvPr id="204" name="Поиск с запоминанием индекса - 0 с, 2 с, 24 с"/>
          <p:cNvSpPr txBox="1"/>
          <p:nvPr/>
        </p:nvSpPr>
        <p:spPr>
          <a:xfrm>
            <a:off x="14783792" y="6345113"/>
            <a:ext cx="915466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Поиск с запоминанием индекса - ~0 с, ~1 c, ~2 с, ~000 c, ~25 с, ~22 c</a:t>
            </a:r>
          </a:p>
        </p:txBody>
      </p:sp>
      <p:sp>
        <p:nvSpPr>
          <p:cNvPr id="205" name="Поиск сортировкой - 15 с, 126 с, 321 с"/>
          <p:cNvSpPr txBox="1"/>
          <p:nvPr/>
        </p:nvSpPr>
        <p:spPr>
          <a:xfrm>
            <a:off x="14783792" y="4114289"/>
            <a:ext cx="915466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Поиск сортировкой - ~16 с, ~80 c,~126 с, ~000 c, ~230 с, ~231 c</a:t>
            </a:r>
          </a:p>
        </p:txBody>
      </p:sp>
      <p:sp>
        <p:nvSpPr>
          <p:cNvPr id="206" name="Поиск методом сравнения со значением - 0 с, 2 с, 19 с"/>
          <p:cNvSpPr txBox="1"/>
          <p:nvPr/>
        </p:nvSpPr>
        <p:spPr>
          <a:xfrm>
            <a:off x="14783792" y="7460525"/>
            <a:ext cx="915466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Поиск методом сравнения со значением - ~0 с, ~1 c, ~2 с, ~000 c, ~19 с, ~21 c</a:t>
            </a:r>
          </a:p>
        </p:txBody>
      </p:sp>
      <p:graphicFrame>
        <p:nvGraphicFramePr>
          <p:cNvPr id="207" name="2D Line Chart"/>
          <p:cNvGraphicFramePr/>
          <p:nvPr/>
        </p:nvGraphicFramePr>
        <p:xfrm>
          <a:off x="1082615" y="3073267"/>
          <a:ext cx="11926851" cy="1057275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08" name="Circle"/>
          <p:cNvSpPr/>
          <p:nvPr/>
        </p:nvSpPr>
        <p:spPr>
          <a:xfrm>
            <a:off x="13956893" y="4380989"/>
            <a:ext cx="607846" cy="609601"/>
          </a:xfrm>
          <a:prstGeom prst="ellipse">
            <a:avLst/>
          </a:prstGeom>
          <a:solidFill>
            <a:srgbClr val="771D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Circle"/>
          <p:cNvSpPr/>
          <p:nvPr/>
        </p:nvSpPr>
        <p:spPr>
          <a:xfrm>
            <a:off x="13956893" y="5496401"/>
            <a:ext cx="607846" cy="609601"/>
          </a:xfrm>
          <a:prstGeom prst="ellipse">
            <a:avLst/>
          </a:prstGeom>
          <a:solidFill>
            <a:srgbClr val="0C788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Circle"/>
          <p:cNvSpPr/>
          <p:nvPr/>
        </p:nvSpPr>
        <p:spPr>
          <a:xfrm>
            <a:off x="13956893" y="7727225"/>
            <a:ext cx="607846" cy="609601"/>
          </a:xfrm>
          <a:prstGeom prst="ellipse">
            <a:avLst/>
          </a:prstGeom>
          <a:solidFill>
            <a:srgbClr val="AA172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Circle"/>
          <p:cNvSpPr/>
          <p:nvPr/>
        </p:nvSpPr>
        <p:spPr>
          <a:xfrm>
            <a:off x="13956893" y="6611813"/>
            <a:ext cx="607846" cy="609601"/>
          </a:xfrm>
          <a:prstGeom prst="ellipse">
            <a:avLst/>
          </a:prstGeom>
          <a:solidFill>
            <a:srgbClr val="F9692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