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86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90" r:id="rId34"/>
    <p:sldId id="291" r:id="rId35"/>
    <p:sldId id="292" r:id="rId36"/>
    <p:sldId id="323" r:id="rId37"/>
    <p:sldId id="324" r:id="rId38"/>
    <p:sldId id="325" r:id="rId39"/>
    <p:sldId id="326" r:id="rId40"/>
    <p:sldId id="293" r:id="rId41"/>
    <p:sldId id="294" r:id="rId42"/>
    <p:sldId id="297" r:id="rId43"/>
    <p:sldId id="295" r:id="rId44"/>
    <p:sldId id="296" r:id="rId45"/>
    <p:sldId id="298" r:id="rId46"/>
    <p:sldId id="299" r:id="rId47"/>
    <p:sldId id="300" r:id="rId48"/>
    <p:sldId id="301" r:id="rId49"/>
    <p:sldId id="302" r:id="rId50"/>
    <p:sldId id="327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4" r:id="rId62"/>
    <p:sldId id="313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8" r:id="rId72"/>
    <p:sldId id="329" r:id="rId73"/>
    <p:sldId id="287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08" r:id="rId253"/>
    <p:sldId id="509" r:id="rId254"/>
    <p:sldId id="510" r:id="rId255"/>
    <p:sldId id="511" r:id="rId256"/>
    <p:sldId id="512" r:id="rId257"/>
    <p:sldId id="513" r:id="rId258"/>
    <p:sldId id="514" r:id="rId259"/>
    <p:sldId id="515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52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534" r:id="rId279"/>
    <p:sldId id="535" r:id="rId280"/>
    <p:sldId id="536" r:id="rId281"/>
    <p:sldId id="537" r:id="rId282"/>
    <p:sldId id="538" r:id="rId283"/>
    <p:sldId id="539" r:id="rId284"/>
    <p:sldId id="540" r:id="rId285"/>
    <p:sldId id="541" r:id="rId286"/>
    <p:sldId id="542" r:id="rId287"/>
    <p:sldId id="543" r:id="rId288"/>
    <p:sldId id="544" r:id="rId289"/>
    <p:sldId id="545" r:id="rId290"/>
    <p:sldId id="546" r:id="rId291"/>
    <p:sldId id="547" r:id="rId292"/>
    <p:sldId id="548" r:id="rId293"/>
    <p:sldId id="549" r:id="rId294"/>
    <p:sldId id="550" r:id="rId295"/>
    <p:sldId id="551" r:id="rId296"/>
    <p:sldId id="552" r:id="rId297"/>
    <p:sldId id="553" r:id="rId298"/>
    <p:sldId id="554" r:id="rId299"/>
    <p:sldId id="555" r:id="rId300"/>
    <p:sldId id="556" r:id="rId301"/>
    <p:sldId id="557" r:id="rId302"/>
    <p:sldId id="558" r:id="rId303"/>
    <p:sldId id="559" r:id="rId304"/>
    <p:sldId id="560" r:id="rId305"/>
    <p:sldId id="561" r:id="rId306"/>
    <p:sldId id="562" r:id="rId307"/>
    <p:sldId id="563" r:id="rId308"/>
    <p:sldId id="564" r:id="rId309"/>
    <p:sldId id="565" r:id="rId310"/>
    <p:sldId id="566" r:id="rId311"/>
    <p:sldId id="567" r:id="rId312"/>
    <p:sldId id="568" r:id="rId313"/>
    <p:sldId id="569" r:id="rId314"/>
    <p:sldId id="570" r:id="rId315"/>
    <p:sldId id="571" r:id="rId316"/>
    <p:sldId id="572" r:id="rId317"/>
    <p:sldId id="573" r:id="rId318"/>
    <p:sldId id="574" r:id="rId319"/>
    <p:sldId id="575" r:id="rId320"/>
    <p:sldId id="576" r:id="rId321"/>
    <p:sldId id="577" r:id="rId322"/>
    <p:sldId id="578" r:id="rId323"/>
    <p:sldId id="579" r:id="rId324"/>
    <p:sldId id="580" r:id="rId325"/>
    <p:sldId id="581" r:id="rId326"/>
    <p:sldId id="582" r:id="rId327"/>
    <p:sldId id="583" r:id="rId328"/>
    <p:sldId id="584" r:id="rId329"/>
    <p:sldId id="585" r:id="rId330"/>
    <p:sldId id="586" r:id="rId331"/>
    <p:sldId id="587" r:id="rId332"/>
    <p:sldId id="588" r:id="rId333"/>
    <p:sldId id="589" r:id="rId334"/>
    <p:sldId id="590" r:id="rId335"/>
    <p:sldId id="591" r:id="rId336"/>
    <p:sldId id="592" r:id="rId337"/>
    <p:sldId id="593" r:id="rId338"/>
    <p:sldId id="594" r:id="rId339"/>
    <p:sldId id="595" r:id="rId340"/>
    <p:sldId id="596" r:id="rId341"/>
    <p:sldId id="597" r:id="rId342"/>
    <p:sldId id="598" r:id="rId343"/>
    <p:sldId id="599" r:id="rId344"/>
    <p:sldId id="600" r:id="rId345"/>
    <p:sldId id="601" r:id="rId346"/>
    <p:sldId id="602" r:id="rId347"/>
    <p:sldId id="603" r:id="rId348"/>
    <p:sldId id="604" r:id="rId349"/>
    <p:sldId id="605" r:id="rId350"/>
    <p:sldId id="606" r:id="rId351"/>
    <p:sldId id="607" r:id="rId352"/>
    <p:sldId id="608" r:id="rId353"/>
    <p:sldId id="609" r:id="rId354"/>
    <p:sldId id="610" r:id="rId355"/>
    <p:sldId id="611" r:id="rId356"/>
    <p:sldId id="612" r:id="rId357"/>
    <p:sldId id="613" r:id="rId358"/>
    <p:sldId id="614" r:id="rId359"/>
    <p:sldId id="615" r:id="rId360"/>
    <p:sldId id="616" r:id="rId361"/>
    <p:sldId id="617" r:id="rId362"/>
    <p:sldId id="618" r:id="rId363"/>
    <p:sldId id="619" r:id="rId364"/>
    <p:sldId id="620" r:id="rId365"/>
    <p:sldId id="621" r:id="rId366"/>
    <p:sldId id="622" r:id="rId367"/>
    <p:sldId id="623" r:id="rId368"/>
    <p:sldId id="624" r:id="rId369"/>
    <p:sldId id="625" r:id="rId370"/>
    <p:sldId id="626" r:id="rId371"/>
    <p:sldId id="627" r:id="rId372"/>
    <p:sldId id="628" r:id="rId373"/>
    <p:sldId id="629" r:id="rId374"/>
    <p:sldId id="630" r:id="rId375"/>
    <p:sldId id="631" r:id="rId376"/>
    <p:sldId id="632" r:id="rId377"/>
    <p:sldId id="633" r:id="rId378"/>
    <p:sldId id="634" r:id="rId379"/>
    <p:sldId id="635" r:id="rId380"/>
    <p:sldId id="636" r:id="rId381"/>
    <p:sldId id="637" r:id="rId382"/>
    <p:sldId id="638" r:id="rId383"/>
    <p:sldId id="639" r:id="rId384"/>
    <p:sldId id="640" r:id="rId385"/>
    <p:sldId id="641" r:id="rId386"/>
    <p:sldId id="642" r:id="rId387"/>
    <p:sldId id="643" r:id="rId388"/>
    <p:sldId id="644" r:id="rId389"/>
    <p:sldId id="645" r:id="rId390"/>
    <p:sldId id="646" r:id="rId391"/>
    <p:sldId id="647" r:id="rId392"/>
    <p:sldId id="648" r:id="rId393"/>
    <p:sldId id="649" r:id="rId394"/>
    <p:sldId id="650" r:id="rId395"/>
    <p:sldId id="651" r:id="rId396"/>
    <p:sldId id="652" r:id="rId397"/>
    <p:sldId id="653" r:id="rId398"/>
    <p:sldId id="654" r:id="rId399"/>
    <p:sldId id="655" r:id="rId400"/>
    <p:sldId id="656" r:id="rId401"/>
    <p:sldId id="657" r:id="rId402"/>
    <p:sldId id="658" r:id="rId403"/>
    <p:sldId id="659" r:id="rId404"/>
    <p:sldId id="660" r:id="rId405"/>
    <p:sldId id="661" r:id="rId406"/>
    <p:sldId id="662" r:id="rId407"/>
    <p:sldId id="663" r:id="rId408"/>
    <p:sldId id="664" r:id="rId409"/>
    <p:sldId id="665" r:id="rId410"/>
    <p:sldId id="666" r:id="rId411"/>
    <p:sldId id="667" r:id="rId412"/>
    <p:sldId id="668" r:id="rId413"/>
    <p:sldId id="669" r:id="rId414"/>
    <p:sldId id="670" r:id="rId415"/>
    <p:sldId id="671" r:id="rId416"/>
    <p:sldId id="672" r:id="rId417"/>
    <p:sldId id="673" r:id="rId418"/>
    <p:sldId id="674" r:id="rId419"/>
    <p:sldId id="675" r:id="rId420"/>
    <p:sldId id="676" r:id="rId421"/>
    <p:sldId id="677" r:id="rId422"/>
    <p:sldId id="678" r:id="rId423"/>
    <p:sldId id="679" r:id="rId424"/>
    <p:sldId id="680" r:id="rId425"/>
    <p:sldId id="681" r:id="rId4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viewProps" Target="viewProps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A876B-EC83-418F-A0A2-9379B81B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34C4C9-6E26-4965-BAF7-1CAEC06CF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F0C64-E907-44F0-85DE-4FF3C0D1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597495-C9CA-48BF-B518-15C7E520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1B987-DA50-4019-A77E-FC2D6BE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61B90-9CAD-4D4D-B87F-C6A50F4C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E3DC05-076D-47A6-BBC5-812B4F82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84BB9-721C-496C-B8C7-9C42744A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E797F-3FF9-4175-9310-229F1DCE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0B58D-B1B9-4F49-8082-00AF7AF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45A3EB-ACC6-44D9-B11D-8FCA00102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12CD83-D140-4080-A74A-759CE981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BBA82-7B92-4A97-991E-3649CE3B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FC335-DC2E-4BC1-BE21-3A5EA87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A91612-81EA-423D-A98C-25ACECDE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05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CE594-8E54-4ADE-875C-D99CE128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288925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7549378E-D68E-45D8-9B02-BCA3E0BB170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884767" y="1628776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DD8DB0-B8C6-4231-8104-B176FBF7F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46867" y="6524626"/>
            <a:ext cx="9505951" cy="333375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доц. Гольцов А.Г.  «Операционные системы», 4 курс</a:t>
            </a:r>
          </a:p>
        </p:txBody>
      </p:sp>
    </p:spTree>
    <p:extLst>
      <p:ext uri="{BB962C8B-B14F-4D97-AF65-F5344CB8AC3E}">
        <p14:creationId xmlns:p14="http://schemas.microsoft.com/office/powerpoint/2010/main" val="141345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0DC7-660F-4768-9E6D-F3B721EA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7CE37-54A9-40D6-9371-0899FDDD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C58A2-50D8-40F2-8E8B-085C8295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CFC72-2047-4354-803E-BF400B9F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16710-61ED-442E-922F-8EC7F3B7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3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68B67-873E-4ED2-8378-E45F5A5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5673AA-DEB4-4192-8EF4-F5F3E0D9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30009-B215-47B4-ABBE-7550EFCA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F402E4-BBB2-4CA3-B42F-F6BC7C20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74F12-ECC3-4714-B056-40CB356A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8A488-8C42-4F36-A464-E1959746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8FB3-39A4-4FE1-9386-8E9936FCC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7A491-11F5-4AAF-BC51-5959D728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28EC8B-2B7F-4A42-906D-44928AD8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D3357-3549-4483-92DB-6688ABDB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16E9C-9B4A-44B6-9E97-B272C34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3003-4123-416D-8165-66BCE28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EE6857-5132-485C-A546-D0E4494D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37E55-7B1B-4403-B3C8-7BFD030A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C4E77B-453D-4BEE-801B-2DE2E3F91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2485DA-CCCE-4D2E-9E53-5DCC83B76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25B79C-41A8-44D0-B06B-EC77266D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98A327-FB9E-4A5B-BB0B-54E64707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1EAEB6-5864-4B8C-B3BE-DCADCA9C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3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52B17-2D06-4AFF-9635-5874C596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7F930-347A-4B16-84F0-CDAB4911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D46912-3F9F-430F-9302-C804F371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294E12-978B-4DA4-B952-2DD28FA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2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451190-66BD-4732-8DB0-51E4EE03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34872D-7E06-4B55-8939-B6362A97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5E42D6-AA10-4D24-9AE8-93A6A46E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56F5D-AB09-426C-A90B-D58B36F3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67333-0F68-450B-9FF9-086EE5B6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18BA44-6A73-4AA4-B776-91488528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FDBFD-D7A9-46DC-A223-78633742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DBA6E7-3A21-42E0-A9B5-94FB9B0F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235714-F80E-41D1-93DD-2DD400C2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C6D2A-091F-491B-B351-9E395B4D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2D8A76-F107-4A0D-B2D7-731A7BC85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384422-DDBC-489C-84D4-22E7126B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DCC60D-F2C4-430F-8426-BD8DD4D1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6F598E-8A64-4457-85A7-AEA0F442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D73D1C-7232-45BE-9C95-0246391A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4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9A54-49CA-4912-BB7C-81A7BB37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ADE80-E8C7-4C49-9043-CC828249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10014-3BB4-4B53-B164-AA68A37A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7B10-E229-4271-B057-DA5685DD91E9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0253-4E70-41B8-A239-18A54DB26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D41A5-8AE3-4EDB-9D00-DC0CAA72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6A4C-7DAA-44E9-B87B-708D20A6C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39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menurc/about-resource-files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36287C04-5838-45E5-85B6-285CF9DFED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2021</a:t>
            </a: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№1: </a:t>
            </a:r>
            <a:r>
              <a:rPr lang="ru-RU" altLang="ru-RU" sz="2800" dirty="0">
                <a:solidFill>
                  <a:srgbClr val="3366CC"/>
                </a:solidFill>
              </a:rPr>
              <a:t>Введение</a:t>
            </a:r>
          </a:p>
          <a:p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5487DA20-FCD4-4B0B-A956-4397DA68C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372BEF3A-AA9F-4C39-8A6E-884DB8D8C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8"/>
            <a:ext cx="4392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400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5B8F9-A06B-4AB4-AC7F-30AA49F12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BF3E028-D0DB-457E-8EAF-0F203F1B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Термины и определения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56B86FC-0939-4FB0-89A4-969C5696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752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altLang="ru-RU" b="1"/>
              <a:t>Ресурсы</a:t>
            </a:r>
            <a:r>
              <a:rPr lang="ru-RU" altLang="ru-RU"/>
              <a:t> – возможности предоставляемые программам компонентами ВС, расходуемые (занимаемые) и освобождаемые в процессе их работы.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Это все, что может понадобиться программе:</a:t>
            </a:r>
          </a:p>
          <a:p>
            <a:pPr marL="0" indent="0"/>
            <a:r>
              <a:rPr lang="ru-RU" altLang="ru-RU"/>
              <a:t> блок памяти;</a:t>
            </a:r>
          </a:p>
          <a:p>
            <a:pPr marL="0" indent="0"/>
            <a:r>
              <a:rPr lang="ru-RU" altLang="ru-RU"/>
              <a:t> место на экране монитора;</a:t>
            </a:r>
          </a:p>
          <a:p>
            <a:pPr marL="0" indent="0"/>
            <a:r>
              <a:rPr lang="ru-RU" altLang="ru-RU"/>
              <a:t> порт ввода-вывода;</a:t>
            </a:r>
          </a:p>
          <a:p>
            <a:pPr marL="0" indent="0"/>
            <a:r>
              <a:rPr lang="ru-RU" altLang="ru-RU"/>
              <a:t> принтер;</a:t>
            </a:r>
          </a:p>
          <a:p>
            <a:pPr marL="0" indent="0"/>
            <a:r>
              <a:rPr lang="ru-RU" altLang="ru-RU"/>
              <a:t> любое периферийное устройство;</a:t>
            </a:r>
          </a:p>
          <a:p>
            <a:pPr marL="0" indent="0"/>
            <a:r>
              <a:rPr lang="ru-RU" altLang="ru-RU"/>
              <a:t> </a:t>
            </a:r>
            <a:r>
              <a:rPr lang="ru-RU" altLang="ru-RU" b="1" u="sng"/>
              <a:t>время процессора</a:t>
            </a:r>
            <a:r>
              <a:rPr lang="ru-RU" altLang="ru-RU" b="1"/>
              <a:t>;</a:t>
            </a:r>
            <a:r>
              <a:rPr lang="ru-RU" altLang="ru-RU"/>
              <a:t> </a:t>
            </a:r>
          </a:p>
          <a:p>
            <a:pPr marL="0" indent="0"/>
            <a:r>
              <a:rPr lang="ru-RU" altLang="ru-RU"/>
              <a:t> и т.д.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DD4792-6B52-44AB-9C14-00DC00505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881FB0C5-3203-4AD6-81AD-40BAECA29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Функция </a:t>
            </a:r>
            <a:r>
              <a:rPr lang="en-US" altLang="ru-RU"/>
              <a:t>GetMessage</a:t>
            </a:r>
            <a:endParaRPr lang="ru-RU" altLang="ru-RU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E85FC60F-206F-43D9-B06F-AD5F2FBE1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Если сообщений в очереди нет - ЖДЕТ</a:t>
            </a:r>
          </a:p>
          <a:p>
            <a:r>
              <a:rPr lang="ru-RU" altLang="ru-RU"/>
              <a:t>Если получено сообщение </a:t>
            </a:r>
            <a:r>
              <a:rPr lang="en-US" altLang="ru-RU"/>
              <a:t>WM_QUIT - </a:t>
            </a:r>
            <a:r>
              <a:rPr lang="ru-RU" altLang="ru-RU"/>
              <a:t>возвращает </a:t>
            </a:r>
            <a:r>
              <a:rPr lang="en-US" altLang="ru-RU"/>
              <a:t>0 (false)</a:t>
            </a:r>
          </a:p>
          <a:p>
            <a:r>
              <a:rPr lang="ru-RU" altLang="ru-RU"/>
              <a:t>Если получено другое сообщение - возвращает 1 (</a:t>
            </a:r>
            <a:r>
              <a:rPr lang="en-US" altLang="ru-RU"/>
              <a:t>true)</a:t>
            </a:r>
          </a:p>
          <a:p>
            <a:r>
              <a:rPr lang="ru-RU" altLang="ru-RU"/>
              <a:t>Если произошла ошибка - возвращает    –1 </a:t>
            </a:r>
            <a:br>
              <a:rPr lang="ru-RU" altLang="ru-RU"/>
            </a:br>
            <a:r>
              <a:rPr lang="ru-RU" altLang="ru-RU"/>
              <a:t>(что в Паскале эквивалентно истине, поскольку логические конструкции проверяются на «ноль - не ноль»)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BB3591-7E1A-4813-B1B0-150F57A10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E71170D5-397F-4A1B-830C-DF818B739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Обработка сообщений и </a:t>
            </a:r>
            <a:br>
              <a:rPr lang="ru-RU" altLang="ru-RU" sz="4000"/>
            </a:br>
            <a:r>
              <a:rPr lang="ru-RU" altLang="ru-RU" sz="4000"/>
              <a:t>долгие операции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A235EE9-75C2-4BAB-A305-97E10E7E4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916114"/>
            <a:ext cx="8229600" cy="4238625"/>
          </a:xfrm>
        </p:spPr>
        <p:txBody>
          <a:bodyPr/>
          <a:lstStyle/>
          <a:p>
            <a:r>
              <a:rPr lang="ru-RU" altLang="ru-RU"/>
              <a:t>Вычисления рекомендуется выносить в отдельные потоки</a:t>
            </a:r>
          </a:p>
          <a:p>
            <a:r>
              <a:rPr lang="ru-RU" altLang="ru-RU"/>
              <a:t>Можно применить такой прием:</a:t>
            </a:r>
          </a:p>
        </p:txBody>
      </p:sp>
      <p:pic>
        <p:nvPicPr>
          <p:cNvPr id="151556" name="Picture 4">
            <a:extLst>
              <a:ext uri="{FF2B5EF4-FFF2-40B4-BE49-F238E27FC236}">
                <a16:creationId xmlns:a16="http://schemas.microsoft.com/office/drawing/2014/main" id="{E4494FFC-29C3-4435-9BB3-5B3DEA29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644901"/>
            <a:ext cx="762158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7" name="Line 5">
            <a:extLst>
              <a:ext uri="{FF2B5EF4-FFF2-40B4-BE49-F238E27FC236}">
                <a16:creationId xmlns:a16="http://schemas.microsoft.com/office/drawing/2014/main" id="{FA9BE767-97EA-49EF-B39E-02366E99B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4437063"/>
            <a:ext cx="16573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2ED950-FE4A-4EA6-9E3E-3B48DE32B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CA9E3520-D406-4F85-ADC8-BE7756A82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Создание окон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B852CE08-E482-4DA1-8DB0-172219B0D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Все окна являются экземплярами какого-либо ОКОННОГО КЛАССА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Оконный класс - объект операционной системы </a:t>
            </a:r>
            <a:br>
              <a:rPr lang="ru-RU" altLang="ru-RU"/>
            </a:br>
            <a:r>
              <a:rPr lang="ru-RU" altLang="ru-RU"/>
              <a:t>(мы не говорим про ООП !!!)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Оконный класс содержит адрес оконной процедуры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При создании окна указывается оконный класс</a:t>
            </a:r>
          </a:p>
          <a:p>
            <a:pPr>
              <a:lnSpc>
                <a:spcPct val="90000"/>
              </a:lnSpc>
            </a:pPr>
            <a:r>
              <a:rPr lang="ru-RU" altLang="ru-RU"/>
              <a:t>Оконный класс может быть уже готовый, например, системный для кнопок, списков и прочих органов управления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Для окон переднего плана обычно объявляют свой оконный класс</a:t>
            </a:r>
          </a:p>
          <a:p>
            <a:pPr>
              <a:lnSpc>
                <a:spcPct val="90000"/>
              </a:lnSpc>
            </a:pPr>
            <a:r>
              <a:rPr lang="ru-RU" altLang="ru-RU"/>
              <a:t>Сколько оконных процедур - столько классов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43256D-B792-4F42-BDB2-F0CC8D816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F0D7D019-7C7C-4403-9100-063111398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Оконный класс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DE97C4D2-C30B-467D-93BE-D9BE08BE4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2160588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Оконный класс имеет имя</a:t>
            </a:r>
          </a:p>
          <a:p>
            <a:r>
              <a:rPr lang="ru-RU" altLang="ru-RU"/>
              <a:t>Для идентификации в системе используется строка или АТОМ</a:t>
            </a:r>
          </a:p>
          <a:p>
            <a:r>
              <a:rPr lang="ru-RU" altLang="ru-RU"/>
              <a:t>Регистрируется в системе при помощи заполнения полей большой записи и вызова </a:t>
            </a:r>
            <a:r>
              <a:rPr lang="en-US" altLang="ru-RU" b="1"/>
              <a:t>RegisterClassEx()</a:t>
            </a:r>
          </a:p>
          <a:p>
            <a:pPr>
              <a:buFontTx/>
              <a:buNone/>
            </a:pPr>
            <a:endParaRPr lang="ru-RU" altLang="ru-RU" b="1"/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id="{8577D1D8-DAC0-4452-92CC-DAC1109F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643313"/>
            <a:ext cx="7561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00273F3F-E29D-4316-90F0-5237A197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221164"/>
            <a:ext cx="81375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/>
              <a:t>Атом (</a:t>
            </a:r>
            <a:r>
              <a:rPr lang="en-US" altLang="ru-RU" sz="2000"/>
              <a:t>Atom</a:t>
            </a:r>
            <a:r>
              <a:rPr lang="ru-RU" altLang="ru-RU" sz="2000"/>
              <a:t>)</a:t>
            </a:r>
            <a:r>
              <a:rPr lang="en-US" altLang="ru-RU" sz="2000"/>
              <a:t> - </a:t>
            </a:r>
            <a:r>
              <a:rPr lang="ru-RU" altLang="ru-RU" sz="2000"/>
              <a:t>специальным образом зарегистрированная в системе строка, для ссылок на которую используется целый </a:t>
            </a:r>
            <a:br>
              <a:rPr lang="ru-RU" altLang="ru-RU" sz="2000"/>
            </a:br>
            <a:r>
              <a:rPr lang="ru-RU" altLang="ru-RU" sz="2000" b="1"/>
              <a:t>16-разрядный</a:t>
            </a:r>
            <a:r>
              <a:rPr lang="ru-RU" altLang="ru-RU" sz="2000"/>
              <a:t> идентификатор. Сам этот идентификатор также называют атомом.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E8298-630B-4CE1-9D72-40D9924E15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E577301C-F58F-417F-AD14-49D360A41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Порождение окон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A8D79B7A-A5CA-4CCC-B5A5-35BF0E7AF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989139"/>
            <a:ext cx="8229600" cy="2232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ru-RU"/>
              <a:t>CreateWindow(…) </a:t>
            </a:r>
            <a:r>
              <a:rPr lang="ru-RU" altLang="ru-RU"/>
              <a:t>или </a:t>
            </a:r>
            <a:r>
              <a:rPr lang="en-US" altLang="ru-RU"/>
              <a:t>CreateWindowEx(…)</a:t>
            </a:r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ru-RU"/>
              <a:t>- функции с множеством параметров, один из которых - строка или атом, идентифицирующие класс.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A1A703FF-5FA7-4798-990D-39DCBBCEA6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8637F99-72C2-4CB4-A062-023FCC7BB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Строка, атом и символ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600E59F-A288-4F14-9CBE-C8414D402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2376488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Некоторые функции </a:t>
            </a:r>
            <a:r>
              <a:rPr lang="en-US" altLang="ru-RU"/>
              <a:t>Windows </a:t>
            </a:r>
            <a:r>
              <a:rPr lang="ru-RU" altLang="ru-RU"/>
              <a:t>позволяют передавать в качестве параметра строку, завершаемую нулем, атом или отдельный символ. Как </a:t>
            </a:r>
            <a:r>
              <a:rPr lang="en-US" altLang="ru-RU"/>
              <a:t>Windows </a:t>
            </a:r>
            <a:r>
              <a:rPr lang="ru-RU" altLang="ru-RU"/>
              <a:t>понимает, что собственно передали? Функция-то одна и та же, прототип один и тот же. Описан параметр типа </a:t>
            </a:r>
            <a:r>
              <a:rPr lang="en-US" altLang="ru-RU"/>
              <a:t>PChar (32-</a:t>
            </a:r>
            <a:r>
              <a:rPr lang="ru-RU" altLang="ru-RU"/>
              <a:t>разрядный указатель</a:t>
            </a:r>
            <a:r>
              <a:rPr lang="en-US" altLang="ru-RU"/>
              <a:t>).</a:t>
            </a:r>
            <a:endParaRPr lang="ru-RU" altLang="ru-RU"/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71D6AE55-9189-454D-9107-DE01EBE04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4221164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≠0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C49409AE-569E-4B7A-8469-16DA3A55A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4221164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7702" name="Text Box 6">
            <a:extLst>
              <a:ext uri="{FF2B5EF4-FFF2-40B4-BE49-F238E27FC236}">
                <a16:creationId xmlns:a16="http://schemas.microsoft.com/office/drawing/2014/main" id="{A446B27B-8E27-4858-96F2-2F320F41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4149726"/>
            <a:ext cx="547211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у указателя на реальные данные ВСЕГДА ненулевое старшее слово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ru-RU" altLang="ru-RU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у атома старшее слово нулевое (он 16-разрядный), но старший байт младшего слова</a:t>
            </a:r>
            <a:r>
              <a:rPr lang="en-US" altLang="ru-RU"/>
              <a:t> </a:t>
            </a:r>
            <a:r>
              <a:rPr lang="ru-RU" altLang="ru-RU"/>
              <a:t>не равен нулю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ru-RU" altLang="ru-RU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у символа в трех старших байтах нули</a:t>
            </a:r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1F527985-FCB2-439A-9964-68189DF9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5083176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1DBD89F8-4210-4FD1-A4F7-B7674A18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5084764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7707" name="Rectangle 11">
            <a:extLst>
              <a:ext uri="{FF2B5EF4-FFF2-40B4-BE49-F238E27FC236}">
                <a16:creationId xmlns:a16="http://schemas.microsoft.com/office/drawing/2014/main" id="{060C0417-3E61-45A4-BAD4-32ACBB56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084764"/>
            <a:ext cx="50323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≠0</a:t>
            </a:r>
          </a:p>
        </p:txBody>
      </p:sp>
      <p:sp>
        <p:nvSpPr>
          <p:cNvPr id="157708" name="Rectangle 12">
            <a:extLst>
              <a:ext uri="{FF2B5EF4-FFF2-40B4-BE49-F238E27FC236}">
                <a16:creationId xmlns:a16="http://schemas.microsoft.com/office/drawing/2014/main" id="{53B941D0-3CBA-47DE-9A18-54358CD7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5875339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157709" name="Rectangle 13">
            <a:extLst>
              <a:ext uri="{FF2B5EF4-FFF2-40B4-BE49-F238E27FC236}">
                <a16:creationId xmlns:a16="http://schemas.microsoft.com/office/drawing/2014/main" id="{68F13B75-4DD1-40F8-853B-8123E19A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1" y="5876926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7710" name="Rectangle 14">
            <a:extLst>
              <a:ext uri="{FF2B5EF4-FFF2-40B4-BE49-F238E27FC236}">
                <a16:creationId xmlns:a16="http://schemas.microsoft.com/office/drawing/2014/main" id="{26A68306-D414-4F72-9075-501DA934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5876925"/>
            <a:ext cx="503238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157711" name="Text Box 15">
            <a:extLst>
              <a:ext uri="{FF2B5EF4-FFF2-40B4-BE49-F238E27FC236}">
                <a16:creationId xmlns:a16="http://schemas.microsoft.com/office/drawing/2014/main" id="{2611B63B-5D18-4688-93FC-DFBD6D38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4221164"/>
            <a:ext cx="792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Pointer</a:t>
            </a:r>
          </a:p>
        </p:txBody>
      </p:sp>
      <p:sp>
        <p:nvSpPr>
          <p:cNvPr id="157712" name="Text Box 16">
            <a:extLst>
              <a:ext uri="{FF2B5EF4-FFF2-40B4-BE49-F238E27FC236}">
                <a16:creationId xmlns:a16="http://schemas.microsoft.com/office/drawing/2014/main" id="{27DD8A4A-BFC9-4EF8-9AFD-4B59014F5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084763"/>
            <a:ext cx="792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Atom</a:t>
            </a:r>
          </a:p>
        </p:txBody>
      </p:sp>
      <p:sp>
        <p:nvSpPr>
          <p:cNvPr id="157713" name="Text Box 17">
            <a:extLst>
              <a:ext uri="{FF2B5EF4-FFF2-40B4-BE49-F238E27FC236}">
                <a16:creationId xmlns:a16="http://schemas.microsoft.com/office/drawing/2014/main" id="{4F3DDC76-2717-4F37-97AB-070F3B73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1" y="5876925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Char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D0861403-ED3C-4B13-94A7-DAF782AF7D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4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Пример оконной программы. Сообщения. </a:t>
            </a:r>
            <a:r>
              <a:rPr lang="en-US" altLang="ru-RU" sz="2800" dirty="0">
                <a:solidFill>
                  <a:srgbClr val="3366CC"/>
                </a:solidFill>
              </a:rPr>
              <a:t>GDI.</a:t>
            </a:r>
            <a:endParaRPr lang="ru-RU" altLang="ru-RU" sz="2800" dirty="0">
              <a:solidFill>
                <a:srgbClr val="3366CC"/>
              </a:solidFill>
            </a:endParaRPr>
          </a:p>
          <a:p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50ADF91E-B5B3-47E6-825D-D68F6407D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A9F6047B-7127-415E-A45C-ECDF24B3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BF88CD-C478-470C-A622-9B6FC5964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C11A1E9-234D-4EC0-8546-D8446D8F0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5445125"/>
          </a:xfrm>
        </p:spPr>
        <p:txBody>
          <a:bodyPr/>
          <a:lstStyle/>
          <a:p>
            <a:r>
              <a:rPr lang="ru-RU" altLang="ru-RU"/>
              <a:t>Давайте посмотрим в </a:t>
            </a:r>
            <a:r>
              <a:rPr lang="en-US" altLang="ru-RU"/>
              <a:t>Delphi </a:t>
            </a:r>
            <a:r>
              <a:rPr lang="ru-RU" altLang="ru-RU"/>
              <a:t>пример к ЛР3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D734FF24-FAC1-4B72-A1FD-B9029712A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715F4BD2-D0F4-4B5E-B205-83BE3FD40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Строка, атом и символ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7C22740D-B737-4377-916D-493869420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2376488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Некоторые функции </a:t>
            </a:r>
            <a:r>
              <a:rPr lang="en-US" altLang="ru-RU"/>
              <a:t>Windows </a:t>
            </a:r>
            <a:r>
              <a:rPr lang="ru-RU" altLang="ru-RU"/>
              <a:t>позволяют передавать в качестве параметра строку, завершаемую нулем, атом или отдельный символ. Как </a:t>
            </a:r>
            <a:r>
              <a:rPr lang="en-US" altLang="ru-RU"/>
              <a:t>Windows </a:t>
            </a:r>
            <a:r>
              <a:rPr lang="ru-RU" altLang="ru-RU"/>
              <a:t>понимает, что собственно передали? Функция-то одна и та же, прототип один и тот же. Описан параметр типа </a:t>
            </a:r>
            <a:r>
              <a:rPr lang="en-US" altLang="ru-RU"/>
              <a:t>PChar (32-</a:t>
            </a:r>
            <a:r>
              <a:rPr lang="ru-RU" altLang="ru-RU"/>
              <a:t>разрядный указатель</a:t>
            </a:r>
            <a:r>
              <a:rPr lang="en-US" altLang="ru-RU"/>
              <a:t>).</a:t>
            </a:r>
            <a:endParaRPr lang="ru-RU" altLang="ru-RU"/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6813B157-B7FF-4E67-866A-4B061D0E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4221164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≠0</a:t>
            </a:r>
          </a:p>
        </p:txBody>
      </p:sp>
      <p:sp>
        <p:nvSpPr>
          <p:cNvPr id="192517" name="Rectangle 5">
            <a:extLst>
              <a:ext uri="{FF2B5EF4-FFF2-40B4-BE49-F238E27FC236}">
                <a16:creationId xmlns:a16="http://schemas.microsoft.com/office/drawing/2014/main" id="{CB72BB02-F672-4264-9FFC-F7309D3A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4221164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2518" name="Text Box 6">
            <a:extLst>
              <a:ext uri="{FF2B5EF4-FFF2-40B4-BE49-F238E27FC236}">
                <a16:creationId xmlns:a16="http://schemas.microsoft.com/office/drawing/2014/main" id="{BE6AAD6A-E4DE-4391-9C73-F38ACC6B3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4149726"/>
            <a:ext cx="547211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у указателя на реальные данные ВСЕГДА ненулевое старшее слово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ru-RU" altLang="ru-RU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у атома старшее слово нулевое (он 16-разрядный), но старший байт младшего слова</a:t>
            </a:r>
            <a:r>
              <a:rPr lang="en-US" altLang="ru-RU"/>
              <a:t> </a:t>
            </a:r>
            <a:r>
              <a:rPr lang="ru-RU" altLang="ru-RU"/>
              <a:t>не равен нулю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ru-RU" altLang="ru-RU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у символа в трех старших байтах нули</a:t>
            </a:r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5EED2F88-962A-4138-A06C-42C2BE9B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5083176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192520" name="Rectangle 8">
            <a:extLst>
              <a:ext uri="{FF2B5EF4-FFF2-40B4-BE49-F238E27FC236}">
                <a16:creationId xmlns:a16="http://schemas.microsoft.com/office/drawing/2014/main" id="{319E30C6-3676-4E74-BDB0-4DD9B6E9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5084764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2521" name="Rectangle 9">
            <a:extLst>
              <a:ext uri="{FF2B5EF4-FFF2-40B4-BE49-F238E27FC236}">
                <a16:creationId xmlns:a16="http://schemas.microsoft.com/office/drawing/2014/main" id="{8A370E47-5D94-47BE-ADE4-760CDFC8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5084764"/>
            <a:ext cx="503238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≠0</a:t>
            </a:r>
          </a:p>
        </p:txBody>
      </p:sp>
      <p:sp>
        <p:nvSpPr>
          <p:cNvPr id="192522" name="Rectangle 10">
            <a:extLst>
              <a:ext uri="{FF2B5EF4-FFF2-40B4-BE49-F238E27FC236}">
                <a16:creationId xmlns:a16="http://schemas.microsoft.com/office/drawing/2014/main" id="{6A58B077-65A6-45EE-9567-A78B3289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5875339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192523" name="Rectangle 11">
            <a:extLst>
              <a:ext uri="{FF2B5EF4-FFF2-40B4-BE49-F238E27FC236}">
                <a16:creationId xmlns:a16="http://schemas.microsoft.com/office/drawing/2014/main" id="{63151E88-33D4-4C84-88BF-89D3AB64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5876926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2524" name="Rectangle 12">
            <a:extLst>
              <a:ext uri="{FF2B5EF4-FFF2-40B4-BE49-F238E27FC236}">
                <a16:creationId xmlns:a16="http://schemas.microsoft.com/office/drawing/2014/main" id="{E9E789C7-03B0-4BB9-A759-42C790CA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5876925"/>
            <a:ext cx="503237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192525" name="Text Box 13">
            <a:extLst>
              <a:ext uri="{FF2B5EF4-FFF2-40B4-BE49-F238E27FC236}">
                <a16:creationId xmlns:a16="http://schemas.microsoft.com/office/drawing/2014/main" id="{6B35E363-9122-4495-B689-9BB2751A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4221164"/>
            <a:ext cx="792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Pointer</a:t>
            </a:r>
          </a:p>
        </p:txBody>
      </p:sp>
      <p:sp>
        <p:nvSpPr>
          <p:cNvPr id="192526" name="Text Box 14">
            <a:extLst>
              <a:ext uri="{FF2B5EF4-FFF2-40B4-BE49-F238E27FC236}">
                <a16:creationId xmlns:a16="http://schemas.microsoft.com/office/drawing/2014/main" id="{49AA5F08-5686-4317-9DF7-C9E35563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084763"/>
            <a:ext cx="792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Atom</a:t>
            </a:r>
          </a:p>
        </p:txBody>
      </p:sp>
      <p:sp>
        <p:nvSpPr>
          <p:cNvPr id="192527" name="Text Box 15">
            <a:extLst>
              <a:ext uri="{FF2B5EF4-FFF2-40B4-BE49-F238E27FC236}">
                <a16:creationId xmlns:a16="http://schemas.microsoft.com/office/drawing/2014/main" id="{70C8227A-28FA-4530-A070-0B8E6181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1" y="5876925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Char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B4924A-1FB3-4BA5-86F0-CEF69F9E6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F904AE50-028F-4ABF-8944-651455E91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Общие замечания о сообщениях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02323F0-46DF-44BC-AC4F-F9464A7CD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Сообщения от </a:t>
            </a:r>
            <a:r>
              <a:rPr lang="ru-RU" altLang="ru-RU" b="1"/>
              <a:t>устройств ввода</a:t>
            </a:r>
            <a:r>
              <a:rPr lang="ru-RU" altLang="ru-RU"/>
              <a:t> идут обычно БУФЕРИЗОВАННЫМ способом</a:t>
            </a:r>
          </a:p>
          <a:p>
            <a:r>
              <a:rPr lang="ru-RU" altLang="ru-RU"/>
              <a:t>Другие сообщения идут НЕБУФЕРИЗОВАННЫМ способом</a:t>
            </a:r>
          </a:p>
          <a:p>
            <a:pPr>
              <a:buFontTx/>
              <a:buNone/>
            </a:pPr>
            <a:endParaRPr lang="ru-RU" altLang="ru-RU"/>
          </a:p>
          <a:p>
            <a:r>
              <a:rPr lang="ru-RU" altLang="ru-RU"/>
              <a:t>Сообщения-КОМАНДЫ передают окну требование что-то сделать, окно может «отказаться»</a:t>
            </a:r>
          </a:p>
          <a:p>
            <a:r>
              <a:rPr lang="ru-RU" altLang="ru-RU"/>
              <a:t>Сообшения-УВЕДОМЛЕНИЯ содержат информацию об уже СЛУЧИВШИХСЯ обстоятельствах, их можно «принять к сведению» и что-то сделать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539815-9638-43AB-967C-B0B39620E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58B4A8F-FA73-4873-8B18-56B9E474B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Операции ОС с ресурсами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9D17C6-F48B-4BDF-8279-F4A56795F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989139"/>
            <a:ext cx="8229600" cy="2592387"/>
          </a:xfrm>
        </p:spPr>
        <p:txBody>
          <a:bodyPr/>
          <a:lstStyle/>
          <a:p>
            <a:r>
              <a:rPr lang="ru-RU" altLang="ru-RU"/>
              <a:t>Отслеживание ресурса (</a:t>
            </a:r>
            <a:r>
              <a:rPr lang="en-US" altLang="ru-RU"/>
              <a:t>to monitor</a:t>
            </a:r>
            <a:r>
              <a:rPr lang="ru-RU" altLang="ru-RU"/>
              <a:t>)</a:t>
            </a:r>
            <a:endParaRPr lang="en-US" altLang="ru-RU"/>
          </a:p>
          <a:p>
            <a:pPr>
              <a:buFontTx/>
              <a:buNone/>
            </a:pPr>
            <a:r>
              <a:rPr lang="ru-RU" altLang="ru-RU"/>
              <a:t>Занят/не занят, сколько занято?</a:t>
            </a:r>
          </a:p>
          <a:p>
            <a:pPr>
              <a:buFontTx/>
              <a:buNone/>
            </a:pPr>
            <a:endParaRPr lang="ru-RU" altLang="ru-RU"/>
          </a:p>
          <a:p>
            <a:r>
              <a:rPr lang="ru-RU" altLang="ru-RU"/>
              <a:t>Планирование ресурса</a:t>
            </a:r>
            <a:r>
              <a:rPr lang="en-US" altLang="ru-RU"/>
              <a:t> (to schedule)</a:t>
            </a:r>
            <a:endParaRPr lang="ru-RU" altLang="ru-RU"/>
          </a:p>
          <a:p>
            <a:pPr>
              <a:buFontTx/>
              <a:buNone/>
            </a:pPr>
            <a:r>
              <a:rPr lang="ru-RU" altLang="ru-RU"/>
              <a:t>Кому, когда, в каком количестве выделять?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00471F-2C77-4E36-B423-6C9BA9758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15AC320-10F8-4541-8FF7-3F2D2718F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7FEE13BF-0FD5-4340-B91B-E945EF8A1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WM_PAINT - </a:t>
            </a:r>
            <a:r>
              <a:rPr lang="ru-RU" altLang="ru-RU"/>
              <a:t>команда «окно, отрисуй рабочую область»</a:t>
            </a:r>
          </a:p>
          <a:p>
            <a:endParaRPr lang="ru-RU" altLang="ru-RU"/>
          </a:p>
          <a:p>
            <a:r>
              <a:rPr lang="en-US" altLang="ru-RU"/>
              <a:t>WM_NCPAINT - </a:t>
            </a:r>
            <a:r>
              <a:rPr lang="ru-RU" altLang="ru-RU"/>
              <a:t>команда «окно, отрисуй неклиентскую область» (</a:t>
            </a:r>
            <a:r>
              <a:rPr lang="en-US" altLang="ru-RU"/>
              <a:t>NC</a:t>
            </a:r>
            <a:r>
              <a:rPr lang="ru-RU" altLang="ru-RU"/>
              <a:t>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48E65A-5D9F-4D16-B8CE-EBBCF2309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ECC0D306-C19A-49AF-8343-510266C46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7A06B1D-1001-4300-809D-BE9451B24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WM_CREATE - </a:t>
            </a:r>
            <a:r>
              <a:rPr lang="ru-RU" altLang="ru-RU"/>
              <a:t>уведомление «окно, тебя только что создали»</a:t>
            </a:r>
          </a:p>
          <a:p>
            <a:endParaRPr lang="ru-RU" altLang="ru-RU"/>
          </a:p>
          <a:p>
            <a:r>
              <a:rPr lang="en-US" altLang="ru-RU"/>
              <a:t>WM_DESTROY - </a:t>
            </a:r>
            <a:r>
              <a:rPr lang="ru-RU" altLang="ru-RU" u="sng">
                <a:solidFill>
                  <a:schemeClr val="hlink"/>
                </a:solidFill>
              </a:rPr>
              <a:t>уведомление</a:t>
            </a:r>
            <a:r>
              <a:rPr lang="ru-RU" altLang="ru-RU"/>
              <a:t> «окно, тебя прямо сейчас уничтожат»</a:t>
            </a:r>
          </a:p>
          <a:p>
            <a:endParaRPr lang="ru-RU" altLang="ru-RU"/>
          </a:p>
          <a:p>
            <a:r>
              <a:rPr lang="en-US" altLang="ru-RU"/>
              <a:t>WM_CLOSE - </a:t>
            </a:r>
            <a:r>
              <a:rPr lang="ru-RU" altLang="ru-RU"/>
              <a:t>команда «окно, закройся»; </a:t>
            </a:r>
            <a:r>
              <a:rPr lang="en-US" altLang="ru-RU"/>
              <a:t>DefWindowProc </a:t>
            </a:r>
            <a:r>
              <a:rPr lang="ru-RU" altLang="ru-RU"/>
              <a:t>скрывает и уничтожает окно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E3F391-A04C-4465-8A58-6C88F87DB9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8CBA349D-5C04-4100-A583-8D9B4FA82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F4B171F7-B560-48F1-BB0E-F0657EFF7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WM_ACTIVATE - </a:t>
            </a:r>
            <a:r>
              <a:rPr lang="ru-RU" altLang="ru-RU"/>
              <a:t>уведомление о получении </a:t>
            </a:r>
            <a:r>
              <a:rPr lang="ru-RU" altLang="ru-RU" u="sng"/>
              <a:t>или потере</a:t>
            </a:r>
            <a:r>
              <a:rPr lang="ru-RU" altLang="ru-RU"/>
              <a:t> фокуса ввода, вложенные </a:t>
            </a:r>
            <a:r>
              <a:rPr lang="ru-RU" altLang="ru-RU" u="sng"/>
              <a:t>уведомления</a:t>
            </a:r>
            <a:r>
              <a:rPr lang="ru-RU" altLang="ru-RU"/>
              <a:t>:</a:t>
            </a:r>
          </a:p>
          <a:p>
            <a:pPr lvl="1"/>
            <a:r>
              <a:rPr lang="en-US" altLang="ru-RU"/>
              <a:t>WM_SETFOCUS</a:t>
            </a:r>
          </a:p>
          <a:p>
            <a:pPr lvl="1"/>
            <a:r>
              <a:rPr lang="en-US" altLang="ru-RU"/>
              <a:t>WM_KILLFOCUS</a:t>
            </a:r>
          </a:p>
          <a:p>
            <a:pPr lvl="1"/>
            <a:r>
              <a:rPr lang="ru-RU" altLang="ru-RU"/>
              <a:t>см. Функция </a:t>
            </a:r>
            <a:r>
              <a:rPr lang="en-US" altLang="ru-RU"/>
              <a:t>SetFocus(hWnd);</a:t>
            </a:r>
            <a:endParaRPr lang="ru-RU" alt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DF2EF0-2B27-46B5-AFE5-43B3014BD4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C0BD1C5-6879-4A51-8919-848DEC9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7D34419-3991-401C-BCF9-53BBE4C4A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WM_QUIT - </a:t>
            </a:r>
            <a:r>
              <a:rPr lang="ru-RU" altLang="ru-RU"/>
              <a:t>команда «программа, завершись», сообщение потока (без окна получателя)</a:t>
            </a:r>
          </a:p>
          <a:p>
            <a:r>
              <a:rPr lang="ru-RU" altLang="ru-RU"/>
              <a:t>см. </a:t>
            </a:r>
            <a:r>
              <a:rPr lang="en-US" altLang="ru-RU"/>
              <a:t>PostQuitMessage(code)</a:t>
            </a:r>
            <a:endParaRPr lang="ru-RU" altLang="ru-RU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B530B6-83AB-4013-8375-B8EBBE9B8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5680AEBF-A8CA-46DB-9E44-363F1302B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6F5B020E-7372-42CC-A83F-09C7DEF8A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WM_COMMAND - </a:t>
            </a:r>
            <a:r>
              <a:rPr lang="ru-RU" altLang="ru-RU"/>
              <a:t>уведомление об операциях с меню, кнопками, полями ввода и другими органами управления</a:t>
            </a:r>
          </a:p>
          <a:p>
            <a:endParaRPr lang="en-US" altLang="ru-RU"/>
          </a:p>
          <a:p>
            <a:r>
              <a:rPr lang="en-US" altLang="ru-RU"/>
              <a:t>WM_VSCROLL </a:t>
            </a:r>
            <a:r>
              <a:rPr lang="ru-RU" altLang="ru-RU"/>
              <a:t>и </a:t>
            </a:r>
            <a:r>
              <a:rPr lang="en-US" altLang="ru-RU"/>
              <a:t>WM_HSCROLL - </a:t>
            </a:r>
            <a:r>
              <a:rPr lang="ru-RU" altLang="ru-RU"/>
              <a:t>уведомления об операциях пользователя с полосами прокрутки</a:t>
            </a:r>
            <a:endParaRPr lang="en-US" altLang="ru-RU"/>
          </a:p>
          <a:p>
            <a:endParaRPr lang="en-US" altLang="ru-RU"/>
          </a:p>
          <a:p>
            <a:r>
              <a:rPr lang="en-US" altLang="ru-RU"/>
              <a:t>WM_SYSCOMMAND - </a:t>
            </a:r>
            <a:r>
              <a:rPr lang="ru-RU" altLang="ru-RU"/>
              <a:t>уведомление об операциях с системным меню, в т.ч кнопками закрыть, минимизировать, максимизировать, восстановить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6E3445-EC68-4754-A30F-22E8FEFE1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C809A60B-C99C-475D-9FF1-A95B83256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548F995C-2797-478C-A844-ABDDF9323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WM_SIZING </a:t>
            </a:r>
            <a:r>
              <a:rPr lang="ru-RU" altLang="ru-RU"/>
              <a:t>и </a:t>
            </a:r>
            <a:r>
              <a:rPr lang="en-US" altLang="ru-RU"/>
              <a:t>WM_SIZE - </a:t>
            </a:r>
            <a:r>
              <a:rPr lang="ru-RU" altLang="ru-RU"/>
              <a:t>уведомления в процессе и по окончании изменения размеров окна</a:t>
            </a:r>
            <a:r>
              <a:rPr lang="en-US" altLang="ru-RU"/>
              <a:t>, </a:t>
            </a:r>
            <a:r>
              <a:rPr lang="ru-RU" altLang="ru-RU"/>
              <a:t>в т.ч. сворачивания и разворачивания</a:t>
            </a:r>
          </a:p>
          <a:p>
            <a:endParaRPr lang="ru-RU" altLang="ru-RU"/>
          </a:p>
          <a:p>
            <a:r>
              <a:rPr lang="en-US" altLang="ru-RU"/>
              <a:t>WM_MOVING </a:t>
            </a:r>
            <a:r>
              <a:rPr lang="ru-RU" altLang="ru-RU"/>
              <a:t>и </a:t>
            </a:r>
            <a:r>
              <a:rPr lang="en-US" altLang="ru-RU"/>
              <a:t>WM_MOVE - </a:t>
            </a:r>
            <a:r>
              <a:rPr lang="ru-RU" altLang="ru-RU"/>
              <a:t>уведомления в процессе и по окончании перемещения окна</a:t>
            </a:r>
          </a:p>
          <a:p>
            <a:endParaRPr lang="ru-RU" altLang="ru-RU"/>
          </a:p>
          <a:p>
            <a:r>
              <a:rPr lang="en-US" altLang="ru-RU"/>
              <a:t>WM_WINDOWPOSCHANGING </a:t>
            </a:r>
            <a:r>
              <a:rPr lang="ru-RU" altLang="ru-RU"/>
              <a:t>и </a:t>
            </a:r>
            <a:r>
              <a:rPr lang="en-US" altLang="ru-RU"/>
              <a:t>WM_WINDOWPOSCHANGE - </a:t>
            </a:r>
            <a:r>
              <a:rPr lang="ru-RU" altLang="ru-RU"/>
              <a:t>вышестоящие уведомления, по умолчанию генерируют </a:t>
            </a:r>
            <a:r>
              <a:rPr lang="en-US" altLang="ru-RU"/>
              <a:t>SIZE </a:t>
            </a:r>
            <a:r>
              <a:rPr lang="ru-RU" altLang="ru-RU"/>
              <a:t>и </a:t>
            </a:r>
            <a:r>
              <a:rPr lang="en-US" altLang="ru-RU"/>
              <a:t>MOVE</a:t>
            </a:r>
            <a:endParaRPr lang="ru-RU" altLang="ru-RU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615D3-8D62-4300-9A62-D2089F0CE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4B3F60D7-74D1-4AE9-B488-0C652C081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7ECA0EB4-B2FE-417B-8957-12358B97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WM_GETMINMAXINFO - </a:t>
            </a:r>
            <a:r>
              <a:rPr lang="ru-RU" altLang="ru-RU"/>
              <a:t>запрос у окна его минимально и максимально допустимых габаритов, обработка в программе позволяет ограничить пределы изменения размеров окна пользователем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E67B63-2F74-4D79-A52B-2BEF9056B8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F71EDAE-C1D1-4DB6-B51F-6A631B1AE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775B98D-5E71-4A49-8A6A-0E3E99377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WM_KEYDOWN - </a:t>
            </a:r>
            <a:r>
              <a:rPr lang="ru-RU" altLang="ru-RU"/>
              <a:t>уведомление, что клавиша нажата</a:t>
            </a:r>
          </a:p>
          <a:p>
            <a:r>
              <a:rPr lang="en-US" altLang="ru-RU"/>
              <a:t>WM_KEYUP - </a:t>
            </a:r>
            <a:r>
              <a:rPr lang="ru-RU" altLang="ru-RU"/>
              <a:t>уведомление, что клавиша отпущена</a:t>
            </a:r>
          </a:p>
          <a:p>
            <a:endParaRPr lang="ru-RU" altLang="ru-RU"/>
          </a:p>
          <a:p>
            <a:r>
              <a:rPr lang="en-US" altLang="ru-RU"/>
              <a:t>WM_CHAR - </a:t>
            </a:r>
            <a:r>
              <a:rPr lang="ru-RU" altLang="ru-RU"/>
              <a:t>уведомление, что на клавиатуре набран символ, </a:t>
            </a:r>
            <a:r>
              <a:rPr lang="ru-RU" altLang="ru-RU">
                <a:solidFill>
                  <a:schemeClr val="hlink"/>
                </a:solidFill>
              </a:rPr>
              <a:t>порождается, когда </a:t>
            </a:r>
            <a:r>
              <a:rPr lang="en-US" altLang="ru-RU">
                <a:solidFill>
                  <a:schemeClr val="hlink"/>
                </a:solidFill>
              </a:rPr>
              <a:t>WM_KEYDOWN </a:t>
            </a:r>
            <a:r>
              <a:rPr lang="ru-RU" altLang="ru-RU">
                <a:solidFill>
                  <a:schemeClr val="hlink"/>
                </a:solidFill>
              </a:rPr>
              <a:t>попадает в </a:t>
            </a:r>
            <a:r>
              <a:rPr lang="en-US" altLang="ru-RU">
                <a:solidFill>
                  <a:schemeClr val="hlink"/>
                </a:solidFill>
              </a:rPr>
              <a:t>TranslateMessage(msg)</a:t>
            </a:r>
            <a:endParaRPr lang="ru-RU" altLang="ru-RU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649CCD-BBCC-4A5B-BD93-F19935417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E49B13B4-3CC3-445E-A8E5-ECB5A594A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06E2E16-1122-499D-AD4F-2F64FEB68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WM_xBUTTONDOWN (x </a:t>
            </a:r>
            <a:r>
              <a:rPr lang="ru-RU" altLang="ru-RU">
                <a:sym typeface="Symbol" panose="05050102010706020507" pitchFamily="18" charset="2"/>
              </a:rPr>
              <a:t></a:t>
            </a:r>
            <a:r>
              <a:rPr lang="en-US" altLang="ru-RU"/>
              <a:t> [L,M,R]) - </a:t>
            </a:r>
            <a:r>
              <a:rPr lang="ru-RU" altLang="ru-RU"/>
              <a:t>нажата кнопка мыши</a:t>
            </a:r>
          </a:p>
          <a:p>
            <a:r>
              <a:rPr lang="en-US" altLang="ru-RU"/>
              <a:t>WM_xBUTTONUP (x </a:t>
            </a:r>
            <a:r>
              <a:rPr lang="ru-RU" altLang="ru-RU">
                <a:sym typeface="Symbol" panose="05050102010706020507" pitchFamily="18" charset="2"/>
              </a:rPr>
              <a:t></a:t>
            </a:r>
            <a:r>
              <a:rPr lang="en-US" altLang="ru-RU"/>
              <a:t> [L,M,R]) - </a:t>
            </a:r>
            <a:r>
              <a:rPr lang="ru-RU" altLang="ru-RU"/>
              <a:t>отпущена кнопка мыши</a:t>
            </a:r>
          </a:p>
          <a:p>
            <a:r>
              <a:rPr lang="en-US" altLang="ru-RU"/>
              <a:t>WM_xBUTTONDBLCLK (x </a:t>
            </a:r>
            <a:r>
              <a:rPr lang="ru-RU" altLang="ru-RU">
                <a:sym typeface="Symbol" panose="05050102010706020507" pitchFamily="18" charset="2"/>
              </a:rPr>
              <a:t></a:t>
            </a:r>
            <a:r>
              <a:rPr lang="en-US" altLang="ru-RU"/>
              <a:t> [L,M,R]) - </a:t>
            </a:r>
            <a:r>
              <a:rPr lang="ru-RU" altLang="ru-RU"/>
              <a:t>кнопкой мыши дважды щелкнули</a:t>
            </a:r>
          </a:p>
          <a:p>
            <a:r>
              <a:rPr lang="en-US" altLang="ru-RU"/>
              <a:t>WM_MOUSEMOVE - </a:t>
            </a:r>
            <a:r>
              <a:rPr lang="ru-RU" altLang="ru-RU"/>
              <a:t>перемещение мыши в клиентской области</a:t>
            </a:r>
          </a:p>
          <a:p>
            <a:r>
              <a:rPr lang="ru-RU" altLang="ru-RU"/>
              <a:t>аналогично </a:t>
            </a:r>
            <a:r>
              <a:rPr lang="en-US" altLang="ru-RU"/>
              <a:t>WM_</a:t>
            </a:r>
            <a:r>
              <a:rPr lang="en-US" altLang="ru-RU">
                <a:solidFill>
                  <a:schemeClr val="hlink"/>
                </a:solidFill>
              </a:rPr>
              <a:t>NC</a:t>
            </a:r>
            <a:r>
              <a:rPr lang="en-US" altLang="ru-RU"/>
              <a:t>xxxxxxxxxxxxx </a:t>
            </a:r>
            <a:r>
              <a:rPr lang="ru-RU" altLang="ru-RU"/>
              <a:t>- для событий от мыши в неклиентской области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71BF34-FFB1-44E7-84E0-9075DBF88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E97DD610-093C-443E-AD39-752C72FD5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Некоторые важные сообщения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23C40DF-040B-4E01-B18E-62A6FCE3D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WM_TIMER - </a:t>
            </a:r>
            <a:r>
              <a:rPr lang="ru-RU" altLang="ru-RU"/>
              <a:t>каждый раз, когда срабатывает логический таймер, создаваемый программистом</a:t>
            </a:r>
          </a:p>
          <a:p>
            <a:endParaRPr lang="ru-RU" altLang="ru-RU"/>
          </a:p>
          <a:p>
            <a:endParaRPr lang="ru-RU" altLang="ru-RU"/>
          </a:p>
          <a:p>
            <a:r>
              <a:rPr lang="en-US" altLang="ru-RU"/>
              <a:t>WM_USER = 1024 - </a:t>
            </a:r>
            <a:r>
              <a:rPr lang="ru-RU" altLang="ru-RU"/>
              <a:t>код, начиная с которого пользователь может придумывать свои коды сообщений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45977B-D76D-4DEB-86C7-5575A21201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954D68A-5E35-49AC-B51C-4FEC197BB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Еще термины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948471-1F7F-412D-9170-D06B46EBE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Приложение – прикладная программа (</a:t>
            </a:r>
            <a:r>
              <a:rPr lang="en-US" altLang="ru-RU"/>
              <a:t>Application</a:t>
            </a:r>
            <a:r>
              <a:rPr lang="ru-RU" altLang="ru-RU"/>
              <a:t>).</a:t>
            </a:r>
            <a:endParaRPr lang="en-US" altLang="ru-RU"/>
          </a:p>
          <a:p>
            <a:r>
              <a:rPr lang="ru-RU" altLang="ru-RU"/>
              <a:t>Процесс – программа, находящаяся в состоянии выполнения (</a:t>
            </a:r>
            <a:r>
              <a:rPr lang="en-US" altLang="ru-RU"/>
              <a:t>Process</a:t>
            </a:r>
            <a:r>
              <a:rPr lang="ru-RU" altLang="ru-RU"/>
              <a:t>).</a:t>
            </a:r>
          </a:p>
          <a:p>
            <a:r>
              <a:rPr lang="ru-RU" altLang="ru-RU"/>
              <a:t>Задача – один процесс или логическое объединение процессов (на кластерах) (</a:t>
            </a:r>
            <a:r>
              <a:rPr lang="en-US" altLang="ru-RU"/>
              <a:t>Task</a:t>
            </a:r>
            <a:r>
              <a:rPr lang="ru-RU" altLang="ru-RU"/>
              <a:t>)</a:t>
            </a:r>
            <a:r>
              <a:rPr lang="en-US" altLang="ru-RU"/>
              <a:t>.</a:t>
            </a:r>
            <a:endParaRPr lang="ru-RU" altLang="ru-RU"/>
          </a:p>
          <a:p>
            <a:r>
              <a:rPr lang="ru-RU" altLang="ru-RU"/>
              <a:t>Экземпляры процесса – образуются, когда программа многократно запущена параллельно самой себе (</a:t>
            </a:r>
            <a:r>
              <a:rPr lang="en-US" altLang="ru-RU"/>
              <a:t>Instance</a:t>
            </a:r>
            <a:r>
              <a:rPr lang="ru-RU" altLang="ru-RU"/>
              <a:t>)</a:t>
            </a:r>
            <a:r>
              <a:rPr lang="en-US" altLang="ru-RU"/>
              <a:t>.</a:t>
            </a:r>
          </a:p>
          <a:p>
            <a:r>
              <a:rPr lang="ru-RU" altLang="ru-RU"/>
              <a:t>Хэндл, описатель (</a:t>
            </a:r>
            <a:r>
              <a:rPr lang="en-US" altLang="ru-RU"/>
              <a:t>Handle) – </a:t>
            </a:r>
            <a:r>
              <a:rPr lang="ru-RU" altLang="ru-RU"/>
              <a:t>числовой идентификатор объекта, управляемого ОС.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782E49-7F19-40AC-8F4D-EC56523C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D340E353-25E3-4F5D-9DDE-C7C4A4C66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Диапазоны кодов сообщений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7E613C83-4FC8-4894-852F-B790C44D9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0 .. </a:t>
            </a:r>
            <a:r>
              <a:rPr lang="en-US" altLang="ru-RU"/>
              <a:t>WM_USER</a:t>
            </a:r>
            <a:r>
              <a:rPr lang="ru-RU" altLang="ru-RU"/>
              <a:t> – 1</a:t>
            </a:r>
            <a:r>
              <a:rPr lang="en-US" altLang="ru-RU"/>
              <a:t> - </a:t>
            </a:r>
            <a:r>
              <a:rPr lang="ru-RU" altLang="ru-RU"/>
              <a:t>системные</a:t>
            </a:r>
          </a:p>
          <a:p>
            <a:r>
              <a:rPr lang="en-US" altLang="ru-RU"/>
              <a:t>WM_USER .. 7FFFh </a:t>
            </a:r>
            <a:r>
              <a:rPr lang="ru-RU" altLang="ru-RU"/>
              <a:t>- пользовательские внутри процесса</a:t>
            </a:r>
          </a:p>
          <a:p>
            <a:r>
              <a:rPr lang="en-US" altLang="ru-RU"/>
              <a:t>8000h .. BFFFh - </a:t>
            </a:r>
            <a:r>
              <a:rPr lang="ru-RU" altLang="ru-RU"/>
              <a:t>зарезервировано</a:t>
            </a:r>
          </a:p>
          <a:p>
            <a:r>
              <a:rPr lang="en-US" altLang="ru-RU"/>
              <a:t>C000h .. FFFFh - </a:t>
            </a:r>
            <a:r>
              <a:rPr lang="ru-RU" altLang="ru-RU"/>
              <a:t>для отправки </a:t>
            </a:r>
            <a:r>
              <a:rPr lang="ru-RU" altLang="ru-RU" b="1"/>
              <a:t>между процессами</a:t>
            </a:r>
          </a:p>
          <a:p>
            <a:r>
              <a:rPr lang="en-US" altLang="ru-RU"/>
              <a:t>10000h .. FFFFFFFFh - </a:t>
            </a:r>
            <a:r>
              <a:rPr lang="ru-RU" altLang="ru-RU"/>
              <a:t>зарезервировано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951E82-6F0D-4329-A194-A5BFB98945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E692823-0259-45D6-A796-E21B9B15A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Параметры процесса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C70BFE3-9F55-496D-88C3-7EB338A66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/>
              <a:t>hInstance: integer - </a:t>
            </a:r>
            <a:r>
              <a:rPr lang="ru-RU" altLang="ru-RU" sz="2000"/>
              <a:t>мой собственный код экземпляра приложения</a:t>
            </a:r>
          </a:p>
          <a:p>
            <a:r>
              <a:rPr lang="en-US" altLang="ru-RU" sz="2000">
                <a:solidFill>
                  <a:srgbClr val="FF3300"/>
                </a:solidFill>
              </a:rPr>
              <a:t>hPrevInst: integer</a:t>
            </a:r>
            <a:r>
              <a:rPr lang="ru-RU" altLang="ru-RU" sz="2000">
                <a:solidFill>
                  <a:srgbClr val="FF3300"/>
                </a:solidFill>
              </a:rPr>
              <a:t> = 0</a:t>
            </a:r>
          </a:p>
          <a:p>
            <a:r>
              <a:rPr lang="en-US" altLang="ru-RU" sz="2000"/>
              <a:t>CmdLine: PChar - </a:t>
            </a:r>
            <a:r>
              <a:rPr lang="ru-RU" altLang="ru-RU" sz="2000"/>
              <a:t>командная строка, включая параметры командной строки</a:t>
            </a:r>
            <a:endParaRPr lang="en-US" altLang="ru-RU" sz="2000"/>
          </a:p>
          <a:p>
            <a:pPr lvl="1"/>
            <a:r>
              <a:rPr lang="en-US" altLang="ru-RU" sz="2000"/>
              <a:t>ParamCount: integer - </a:t>
            </a:r>
            <a:r>
              <a:rPr lang="ru-RU" altLang="ru-RU" sz="2000"/>
              <a:t>сколько параметров</a:t>
            </a:r>
            <a:endParaRPr lang="en-US" altLang="ru-RU" sz="2000"/>
          </a:p>
          <a:p>
            <a:pPr lvl="1"/>
            <a:r>
              <a:rPr lang="en-US" altLang="ru-RU" sz="2000"/>
              <a:t>ParamStr(n: integer): string, n = 0,1,2,…</a:t>
            </a:r>
          </a:p>
          <a:p>
            <a:pPr lvl="1"/>
            <a:r>
              <a:rPr lang="en-US" altLang="ru-RU" sz="2000"/>
              <a:t>ParamStr(0) = </a:t>
            </a:r>
            <a:r>
              <a:rPr lang="ru-RU" altLang="ru-RU" sz="2000"/>
              <a:t>полный путь к </a:t>
            </a:r>
            <a:r>
              <a:rPr lang="en-US" altLang="ru-RU" sz="2000"/>
              <a:t>EXE + </a:t>
            </a:r>
            <a:r>
              <a:rPr lang="ru-RU" altLang="ru-RU" sz="2000"/>
              <a:t>имя файла</a:t>
            </a:r>
          </a:p>
          <a:p>
            <a:pPr lvl="1">
              <a:buFontTx/>
              <a:buNone/>
            </a:pPr>
            <a:r>
              <a:rPr lang="ru-RU" altLang="ru-RU" sz="2000"/>
              <a:t>пример:</a:t>
            </a:r>
            <a:r>
              <a:rPr lang="en-US" altLang="ru-RU" sz="2000"/>
              <a:t>          </a:t>
            </a:r>
            <a:r>
              <a:rPr lang="ru-RU" altLang="ru-RU" sz="2000"/>
              <a:t> </a:t>
            </a:r>
            <a:r>
              <a:rPr lang="en-US" altLang="ru-RU" sz="2000">
                <a:solidFill>
                  <a:srgbClr val="CC3300"/>
                </a:solidFill>
              </a:rPr>
              <a:t>d:\WinLab\lab3.exe</a:t>
            </a:r>
            <a:r>
              <a:rPr lang="en-US" altLang="ru-RU" sz="2000"/>
              <a:t> </a:t>
            </a:r>
            <a:r>
              <a:rPr lang="en-US" altLang="ru-RU" sz="2000">
                <a:solidFill>
                  <a:srgbClr val="3366CC"/>
                </a:solidFill>
              </a:rPr>
              <a:t>-t</a:t>
            </a:r>
            <a:r>
              <a:rPr lang="en-US" altLang="ru-RU" sz="2000"/>
              <a:t> </a:t>
            </a:r>
            <a:r>
              <a:rPr lang="en-US" altLang="ru-RU" sz="2000">
                <a:solidFill>
                  <a:schemeClr val="hlink"/>
                </a:solidFill>
              </a:rPr>
              <a:t>-w</a:t>
            </a:r>
            <a:r>
              <a:rPr lang="en-US" altLang="ru-RU" sz="2000"/>
              <a:t> </a:t>
            </a:r>
            <a:r>
              <a:rPr lang="en-US" altLang="ru-RU" sz="2000">
                <a:solidFill>
                  <a:srgbClr val="CC0099"/>
                </a:solidFill>
              </a:rPr>
              <a:t>“set path”</a:t>
            </a:r>
          </a:p>
          <a:p>
            <a:pPr lvl="1">
              <a:buFontTx/>
              <a:buNone/>
            </a:pPr>
            <a:r>
              <a:rPr lang="en-US" altLang="ru-RU" sz="1200">
                <a:solidFill>
                  <a:srgbClr val="CC0099"/>
                </a:solidFill>
              </a:rPr>
              <a:t>                                                                0                             1     2            3</a:t>
            </a:r>
            <a:endParaRPr lang="ru-RU" altLang="ru-RU" sz="1200">
              <a:solidFill>
                <a:srgbClr val="CC0099"/>
              </a:solidFill>
            </a:endParaRPr>
          </a:p>
          <a:p>
            <a:r>
              <a:rPr lang="en-US" altLang="ru-RU" sz="2000"/>
              <a:t>CmdShow: integer - </a:t>
            </a:r>
            <a:r>
              <a:rPr lang="ru-RU" altLang="ru-RU" sz="2000"/>
              <a:t>код желаемой «распахнутости» главного окна, например, </a:t>
            </a:r>
            <a:r>
              <a:rPr lang="en-US" altLang="ru-RU" sz="2000"/>
              <a:t>SW_MAXIMIZE, </a:t>
            </a:r>
            <a:r>
              <a:rPr lang="ru-RU" altLang="ru-RU" sz="2000"/>
              <a:t>см. параметры </a:t>
            </a:r>
            <a:r>
              <a:rPr lang="en-US" altLang="ru-RU" sz="2000"/>
              <a:t>ShowWindow()</a:t>
            </a:r>
            <a:endParaRPr lang="ru-RU" altLang="ru-RU" sz="20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164E21-CFAB-4C5F-8C43-52ED9E5B4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7E3FAEE2-8BA2-499F-B952-0D4757432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2563813"/>
          </a:xfrm>
        </p:spPr>
        <p:txBody>
          <a:bodyPr/>
          <a:lstStyle/>
          <a:p>
            <a:r>
              <a:rPr lang="en-US" altLang="ru-RU" sz="7200"/>
              <a:t>GDI - G</a:t>
            </a:r>
            <a:r>
              <a:rPr lang="ru-RU" altLang="ru-RU" sz="7200"/>
              <a:t>raphics </a:t>
            </a:r>
            <a:r>
              <a:rPr lang="en-US" altLang="ru-RU" sz="7200"/>
              <a:t>D</a:t>
            </a:r>
            <a:r>
              <a:rPr lang="ru-RU" altLang="ru-RU" sz="7200"/>
              <a:t>evice </a:t>
            </a:r>
            <a:r>
              <a:rPr lang="en-US" altLang="ru-RU" sz="7200"/>
              <a:t>I</a:t>
            </a:r>
            <a:r>
              <a:rPr lang="ru-RU" altLang="ru-RU" sz="7200"/>
              <a:t>nterface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F3C657C5-79B2-4239-9E7F-D39563000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997200"/>
            <a:ext cx="8229600" cy="3157538"/>
          </a:xfrm>
        </p:spPr>
        <p:txBody>
          <a:bodyPr>
            <a:normAutofit fontScale="92500" lnSpcReduction="10000"/>
          </a:bodyPr>
          <a:lstStyle/>
          <a:p>
            <a:pPr algn="r">
              <a:buFontTx/>
              <a:buNone/>
            </a:pPr>
            <a:r>
              <a:rPr lang="ru-RU" altLang="ru-RU"/>
              <a:t>см. </a:t>
            </a:r>
            <a:r>
              <a:rPr lang="en-US" altLang="ru-RU"/>
              <a:t>Painting and Drawing</a:t>
            </a:r>
          </a:p>
          <a:p>
            <a:pPr>
              <a:buFontTx/>
              <a:buNone/>
            </a:pPr>
            <a:endParaRPr lang="en-US" altLang="ru-RU"/>
          </a:p>
          <a:p>
            <a:pPr algn="ctr">
              <a:buFontTx/>
              <a:buNone/>
            </a:pPr>
            <a:r>
              <a:rPr lang="en-US" altLang="ru-RU"/>
              <a:t>Painting </a:t>
            </a:r>
            <a:r>
              <a:rPr lang="ru-RU" altLang="ru-RU"/>
              <a:t>=</a:t>
            </a:r>
            <a:r>
              <a:rPr lang="en-US" altLang="ru-RU"/>
              <a:t> </a:t>
            </a:r>
            <a:r>
              <a:rPr lang="ru-RU" altLang="ru-RU"/>
              <a:t>закрашивание областей</a:t>
            </a:r>
          </a:p>
          <a:p>
            <a:pPr algn="ctr">
              <a:buFontTx/>
              <a:buNone/>
            </a:pPr>
            <a:endParaRPr lang="ru-RU" altLang="ru-RU"/>
          </a:p>
          <a:p>
            <a:pPr algn="ctr">
              <a:buFontTx/>
              <a:buNone/>
            </a:pPr>
            <a:r>
              <a:rPr lang="en-US" altLang="ru-RU"/>
              <a:t>Drawing = </a:t>
            </a:r>
            <a:r>
              <a:rPr lang="ru-RU" altLang="ru-RU"/>
              <a:t>рисование линий</a:t>
            </a:r>
            <a:endParaRPr lang="en-US" altLang="ru-RU"/>
          </a:p>
          <a:p>
            <a:pPr algn="ctr">
              <a:buFontTx/>
              <a:buNone/>
            </a:pPr>
            <a:endParaRPr lang="en-US" altLang="ru-RU"/>
          </a:p>
          <a:p>
            <a:pPr algn="ctr">
              <a:buFontTx/>
              <a:buNone/>
            </a:pPr>
            <a:r>
              <a:rPr lang="ru-RU" altLang="ru-RU"/>
              <a:t>Аппаратно-независимая графика.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700E1482-0EE3-48EC-8D3D-7C0F7E1DF0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pic>
        <p:nvPicPr>
          <p:cNvPr id="193538" name="Picture 2">
            <a:extLst>
              <a:ext uri="{FF2B5EF4-FFF2-40B4-BE49-F238E27FC236}">
                <a16:creationId xmlns:a16="http://schemas.microsoft.com/office/drawing/2014/main" id="{8E1788F5-3CB5-44C3-BAD1-3D5354B34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52513"/>
            <a:ext cx="2633663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539" name="Picture 3">
            <a:extLst>
              <a:ext uri="{FF2B5EF4-FFF2-40B4-BE49-F238E27FC236}">
                <a16:creationId xmlns:a16="http://schemas.microsoft.com/office/drawing/2014/main" id="{C9213AC9-013B-42BB-B084-2AF3FA8E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7848" r="3134"/>
          <a:stretch>
            <a:fillRect/>
          </a:stretch>
        </p:blipFill>
        <p:spPr bwMode="auto">
          <a:xfrm>
            <a:off x="2711450" y="3284539"/>
            <a:ext cx="4248150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540" name="Picture 4">
            <a:extLst>
              <a:ext uri="{FF2B5EF4-FFF2-40B4-BE49-F238E27FC236}">
                <a16:creationId xmlns:a16="http://schemas.microsoft.com/office/drawing/2014/main" id="{49242552-37C8-4350-BB3C-12FFD165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2519" r="3748" b="3528"/>
          <a:stretch>
            <a:fillRect/>
          </a:stretch>
        </p:blipFill>
        <p:spPr bwMode="auto">
          <a:xfrm>
            <a:off x="6383338" y="1844676"/>
            <a:ext cx="3168650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41" name="Line 5">
            <a:extLst>
              <a:ext uri="{FF2B5EF4-FFF2-40B4-BE49-F238E27FC236}">
                <a16:creationId xmlns:a16="http://schemas.microsoft.com/office/drawing/2014/main" id="{C9B41F6C-1501-4FFF-9F5B-9B5E7C520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4" y="2060576"/>
            <a:ext cx="3527425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2" name="Line 6">
            <a:extLst>
              <a:ext uri="{FF2B5EF4-FFF2-40B4-BE49-F238E27FC236}">
                <a16:creationId xmlns:a16="http://schemas.microsoft.com/office/drawing/2014/main" id="{A9829EB4-3D96-438D-8922-AA3F09BF4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4292601"/>
            <a:ext cx="360045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3" name="Line 7">
            <a:extLst>
              <a:ext uri="{FF2B5EF4-FFF2-40B4-BE49-F238E27FC236}">
                <a16:creationId xmlns:a16="http://schemas.microsoft.com/office/drawing/2014/main" id="{F4AE5FEB-9916-435A-B144-3A2036BAE2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2263" y="4508501"/>
            <a:ext cx="273685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3544" name="Picture 8">
            <a:extLst>
              <a:ext uri="{FF2B5EF4-FFF2-40B4-BE49-F238E27FC236}">
                <a16:creationId xmlns:a16="http://schemas.microsoft.com/office/drawing/2014/main" id="{D6369F91-1F6B-4BF8-AA81-8B9777C9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 r="22221"/>
          <a:stretch>
            <a:fillRect/>
          </a:stretch>
        </p:blipFill>
        <p:spPr bwMode="auto">
          <a:xfrm>
            <a:off x="6697663" y="115888"/>
            <a:ext cx="982662" cy="17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45" name="Text Box 9">
            <a:extLst>
              <a:ext uri="{FF2B5EF4-FFF2-40B4-BE49-F238E27FC236}">
                <a16:creationId xmlns:a16="http://schemas.microsoft.com/office/drawing/2014/main" id="{4789319F-3741-47BE-854E-C805C9D1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69215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/>
              <a:t>USER</a:t>
            </a:r>
            <a:endParaRPr lang="ru-RU" altLang="ru-RU" sz="2000"/>
          </a:p>
        </p:txBody>
      </p:sp>
      <p:sp>
        <p:nvSpPr>
          <p:cNvPr id="193546" name="Text Box 10">
            <a:extLst>
              <a:ext uri="{FF2B5EF4-FFF2-40B4-BE49-F238E27FC236}">
                <a16:creationId xmlns:a16="http://schemas.microsoft.com/office/drawing/2014/main" id="{D5C01CA8-627E-412C-A261-9AC8559B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1052514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/>
              <a:t>GDI</a:t>
            </a:r>
            <a:endParaRPr lang="ru-RU" altLang="ru-RU" sz="2000"/>
          </a:p>
        </p:txBody>
      </p:sp>
      <p:sp>
        <p:nvSpPr>
          <p:cNvPr id="193547" name="Text Box 11">
            <a:extLst>
              <a:ext uri="{FF2B5EF4-FFF2-40B4-BE49-F238E27FC236}">
                <a16:creationId xmlns:a16="http://schemas.microsoft.com/office/drawing/2014/main" id="{A0F05ECC-B41A-4D16-B991-38D7A7DB786C}"/>
              </a:ext>
            </a:extLst>
          </p:cNvPr>
          <p:cNvSpPr txBox="1">
            <a:spLocks noChangeArrowheads="1"/>
          </p:cNvSpPr>
          <p:nvPr/>
        </p:nvSpPr>
        <p:spPr bwMode="auto">
          <a:xfrm rot="-149190">
            <a:off x="7678738" y="1593851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Device context</a:t>
            </a:r>
            <a:endParaRPr lang="ru-RU" altLang="ru-RU"/>
          </a:p>
        </p:txBody>
      </p:sp>
      <p:pic>
        <p:nvPicPr>
          <p:cNvPr id="193548" name="Picture 12">
            <a:extLst>
              <a:ext uri="{FF2B5EF4-FFF2-40B4-BE49-F238E27FC236}">
                <a16:creationId xmlns:a16="http://schemas.microsoft.com/office/drawing/2014/main" id="{7E3C3975-50B9-42F8-BA5B-6EEFD824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797426"/>
            <a:ext cx="1255713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549" name="Line 13">
            <a:extLst>
              <a:ext uri="{FF2B5EF4-FFF2-40B4-BE49-F238E27FC236}">
                <a16:creationId xmlns:a16="http://schemas.microsoft.com/office/drawing/2014/main" id="{A5780652-FAC5-445F-8EBA-DA6E2FB3B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0" y="1916114"/>
            <a:ext cx="647700" cy="302577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50" name="Line 14">
            <a:extLst>
              <a:ext uri="{FF2B5EF4-FFF2-40B4-BE49-F238E27FC236}">
                <a16:creationId xmlns:a16="http://schemas.microsoft.com/office/drawing/2014/main" id="{88B81B88-960D-4EA0-8C5C-B908655A67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75726" y="4437063"/>
            <a:ext cx="792163" cy="431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51" name="Line 15">
            <a:extLst>
              <a:ext uri="{FF2B5EF4-FFF2-40B4-BE49-F238E27FC236}">
                <a16:creationId xmlns:a16="http://schemas.microsoft.com/office/drawing/2014/main" id="{FAAFF67B-A12E-40D5-8FFA-3D749F7E1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9114" y="4437063"/>
            <a:ext cx="503237" cy="863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52" name="Line 16">
            <a:extLst>
              <a:ext uri="{FF2B5EF4-FFF2-40B4-BE49-F238E27FC236}">
                <a16:creationId xmlns:a16="http://schemas.microsoft.com/office/drawing/2014/main" id="{6C0E3311-7542-4A66-9BE3-1DA67E8C5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9" y="4292601"/>
            <a:ext cx="3241675" cy="9366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95B2AE5-73E1-4B3A-A5BD-96CDB2EE7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E0717B25-BF1E-4F6E-ADDC-DF918866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Отрисовка окон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1B2CA2DC-0BAD-4897-A3B2-A7C97EF51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Окно - средство разделения такого ресурса, как </a:t>
            </a:r>
            <a:r>
              <a:rPr lang="ru-RU" altLang="ru-RU" b="1"/>
              <a:t>пространство на дисплее</a:t>
            </a:r>
            <a:endParaRPr lang="ru-RU" altLang="ru-RU"/>
          </a:p>
          <a:p>
            <a:r>
              <a:rPr lang="ru-RU" altLang="ru-RU"/>
              <a:t>Для рисования можно указывать ЛЮБЫЕ координаты независимо от размеров окна</a:t>
            </a:r>
          </a:p>
          <a:p>
            <a:r>
              <a:rPr lang="ru-RU" altLang="ru-RU"/>
              <a:t>Реально рисование производится только в пределах ВИДИМОЙ ОБЛАСТИ окна</a:t>
            </a:r>
          </a:p>
          <a:p>
            <a:r>
              <a:rPr lang="ru-RU" altLang="ru-RU"/>
              <a:t>По умолчанию оси направлены вправо и вниз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4BE4A58A-78D6-491B-92C4-9B56115C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4652963"/>
            <a:ext cx="2376487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325" name="Line 5">
            <a:extLst>
              <a:ext uri="{FF2B5EF4-FFF2-40B4-BE49-F238E27FC236}">
                <a16:creationId xmlns:a16="http://schemas.microsoft.com/office/drawing/2014/main" id="{3C76A6F4-70EF-4B23-A1F0-CAA06835C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797426"/>
            <a:ext cx="0" cy="1152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326" name="Line 6">
            <a:extLst>
              <a:ext uri="{FF2B5EF4-FFF2-40B4-BE49-F238E27FC236}">
                <a16:creationId xmlns:a16="http://schemas.microsoft.com/office/drawing/2014/main" id="{0D376848-6A11-417B-86F4-EDAB9EE4E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4797425"/>
            <a:ext cx="22320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C783AE15-BDAB-4075-9E1D-63C6BD7D8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5AC04DCB-87D7-4B19-8B62-A8E6E21C9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Использование буфера</a:t>
            </a:r>
          </a:p>
        </p:txBody>
      </p:sp>
      <p:grpSp>
        <p:nvGrpSpPr>
          <p:cNvPr id="185351" name="Group 7">
            <a:extLst>
              <a:ext uri="{FF2B5EF4-FFF2-40B4-BE49-F238E27FC236}">
                <a16:creationId xmlns:a16="http://schemas.microsoft.com/office/drawing/2014/main" id="{2082C5BE-AFB4-4BA5-9C24-6550C9B38FCA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1125538"/>
            <a:ext cx="2232025" cy="1873250"/>
            <a:chOff x="567" y="799"/>
            <a:chExt cx="1406" cy="1180"/>
          </a:xfrm>
        </p:grpSpPr>
        <p:sp>
          <p:nvSpPr>
            <p:cNvPr id="185348" name="Rectangle 4">
              <a:extLst>
                <a:ext uri="{FF2B5EF4-FFF2-40B4-BE49-F238E27FC236}">
                  <a16:creationId xmlns:a16="http://schemas.microsoft.com/office/drawing/2014/main" id="{DC71D76D-5EE0-43A8-8F66-B9B52DC4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981"/>
              <a:ext cx="1225" cy="8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349" name="Rectangle 5">
              <a:extLst>
                <a:ext uri="{FF2B5EF4-FFF2-40B4-BE49-F238E27FC236}">
                  <a16:creationId xmlns:a16="http://schemas.microsoft.com/office/drawing/2014/main" id="{027171AD-17A6-485D-9D9E-FC4DE9EA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117"/>
              <a:ext cx="1270" cy="8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окно</a:t>
              </a:r>
            </a:p>
          </p:txBody>
        </p:sp>
        <p:sp>
          <p:nvSpPr>
            <p:cNvPr id="185350" name="Text Box 6">
              <a:extLst>
                <a:ext uri="{FF2B5EF4-FFF2-40B4-BE49-F238E27FC236}">
                  <a16:creationId xmlns:a16="http://schemas.microsoft.com/office/drawing/2014/main" id="{9CCE8A23-B83B-47E8-9F95-2F0727DE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99"/>
              <a:ext cx="13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буфер сохранения</a:t>
              </a:r>
            </a:p>
          </p:txBody>
        </p:sp>
      </p:grpSp>
      <p:sp>
        <p:nvSpPr>
          <p:cNvPr id="185352" name="Rectangle 8">
            <a:extLst>
              <a:ext uri="{FF2B5EF4-FFF2-40B4-BE49-F238E27FC236}">
                <a16:creationId xmlns:a16="http://schemas.microsoft.com/office/drawing/2014/main" id="{FD2F5368-7FDC-43A1-B8F1-B8E5DBB8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412875"/>
            <a:ext cx="172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185353" name="Rectangle 9">
            <a:extLst>
              <a:ext uri="{FF2B5EF4-FFF2-40B4-BE49-F238E27FC236}">
                <a16:creationId xmlns:a16="http://schemas.microsoft.com/office/drawing/2014/main" id="{9693569F-0275-4F34-AB7B-D5C7BB46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133600"/>
            <a:ext cx="1366838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85354" name="Rectangle 10">
            <a:extLst>
              <a:ext uri="{FF2B5EF4-FFF2-40B4-BE49-F238E27FC236}">
                <a16:creationId xmlns:a16="http://schemas.microsoft.com/office/drawing/2014/main" id="{72F15AC8-339E-4C7D-B130-D3D668A6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005263"/>
            <a:ext cx="172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185355" name="Rectangle 11">
            <a:extLst>
              <a:ext uri="{FF2B5EF4-FFF2-40B4-BE49-F238E27FC236}">
                <a16:creationId xmlns:a16="http://schemas.microsoft.com/office/drawing/2014/main" id="{7802C446-E7A4-4C6A-9661-B8443152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4724400"/>
            <a:ext cx="13668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ru-RU"/>
          </a:p>
          <a:p>
            <a:pPr algn="ctr"/>
            <a:endParaRPr lang="ru-RU" altLang="ru-RU"/>
          </a:p>
        </p:txBody>
      </p:sp>
      <p:sp>
        <p:nvSpPr>
          <p:cNvPr id="185357" name="Line 13">
            <a:extLst>
              <a:ext uri="{FF2B5EF4-FFF2-40B4-BE49-F238E27FC236}">
                <a16:creationId xmlns:a16="http://schemas.microsoft.com/office/drawing/2014/main" id="{88C8D526-82D5-41E0-994D-A98A8A00C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2636838"/>
            <a:ext cx="5762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58" name="Text Box 14">
            <a:extLst>
              <a:ext uri="{FF2B5EF4-FFF2-40B4-BE49-F238E27FC236}">
                <a16:creationId xmlns:a16="http://schemas.microsoft.com/office/drawing/2014/main" id="{7CC63C9A-24F2-4FCC-B785-053B9BFA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1" y="2420938"/>
            <a:ext cx="1871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закрываем</a:t>
            </a:r>
          </a:p>
        </p:txBody>
      </p:sp>
      <p:sp>
        <p:nvSpPr>
          <p:cNvPr id="185360" name="Line 16">
            <a:extLst>
              <a:ext uri="{FF2B5EF4-FFF2-40B4-BE49-F238E27FC236}">
                <a16:creationId xmlns:a16="http://schemas.microsoft.com/office/drawing/2014/main" id="{3F71B98B-CB89-4F4F-A512-03A8C30BB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5" y="4221164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1" name="Text Box 17">
            <a:extLst>
              <a:ext uri="{FF2B5EF4-FFF2-40B4-BE49-F238E27FC236}">
                <a16:creationId xmlns:a16="http://schemas.microsoft.com/office/drawing/2014/main" id="{27E88FCE-4EDF-4390-9EE1-75816E7A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4005264"/>
            <a:ext cx="16557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отрисовано </a:t>
            </a:r>
            <a:br>
              <a:rPr lang="en-US" altLang="ru-RU"/>
            </a:br>
            <a:r>
              <a:rPr lang="ru-RU" altLang="ru-RU"/>
              <a:t>из буфера сохранения </a:t>
            </a:r>
            <a:br>
              <a:rPr lang="en-US" altLang="ru-RU"/>
            </a:br>
            <a:r>
              <a:rPr lang="ru-RU" altLang="ru-RU"/>
              <a:t>окна </a:t>
            </a: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85362" name="AutoShape 18">
            <a:extLst>
              <a:ext uri="{FF2B5EF4-FFF2-40B4-BE49-F238E27FC236}">
                <a16:creationId xmlns:a16="http://schemas.microsoft.com/office/drawing/2014/main" id="{F7506190-7622-4A0E-8564-A7B291AF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357564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5363" name="Rectangle 19">
            <a:extLst>
              <a:ext uri="{FF2B5EF4-FFF2-40B4-BE49-F238E27FC236}">
                <a16:creationId xmlns:a16="http://schemas.microsoft.com/office/drawing/2014/main" id="{C2CBD061-0FCD-4B36-ADDB-7728780B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429000"/>
            <a:ext cx="172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185364" name="Rectangle 20">
            <a:extLst>
              <a:ext uri="{FF2B5EF4-FFF2-40B4-BE49-F238E27FC236}">
                <a16:creationId xmlns:a16="http://schemas.microsoft.com/office/drawing/2014/main" id="{B985D8C9-6575-4555-9255-FD742184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4149725"/>
            <a:ext cx="1366838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85366" name="Rectangle 22">
            <a:extLst>
              <a:ext uri="{FF2B5EF4-FFF2-40B4-BE49-F238E27FC236}">
                <a16:creationId xmlns:a16="http://schemas.microsoft.com/office/drawing/2014/main" id="{BFCE174C-C96D-462F-B9D9-D372E228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581525"/>
            <a:ext cx="1225550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185365" name="Line 21">
            <a:extLst>
              <a:ext uri="{FF2B5EF4-FFF2-40B4-BE49-F238E27FC236}">
                <a16:creationId xmlns:a16="http://schemas.microsoft.com/office/drawing/2014/main" id="{D163A35D-7CCE-4D1E-8983-229B96FDCC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8075" y="5013325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7" name="Text Box 23">
            <a:extLst>
              <a:ext uri="{FF2B5EF4-FFF2-40B4-BE49-F238E27FC236}">
                <a16:creationId xmlns:a16="http://schemas.microsoft.com/office/drawing/2014/main" id="{FAED2487-0871-43B8-9021-682661A5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5661026"/>
            <a:ext cx="3527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проблема: что делать с этим местом при закрытии окна </a:t>
            </a:r>
            <a:r>
              <a:rPr lang="en-US" altLang="ru-RU"/>
              <a:t>B ?</a:t>
            </a:r>
            <a:endParaRPr lang="ru-RU" altLang="ru-RU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38A0FD-EF3A-493C-BBC1-5B7862C703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A05DB066-25E1-4948-BA07-14A03CF28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Использование буфера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ED146819-B337-4CA1-A4D1-C0941B608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25538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Удобство: «вывел и забыл», целостность информации в окне обеспечивается системой</a:t>
            </a:r>
          </a:p>
          <a:p>
            <a:r>
              <a:rPr lang="ru-RU" altLang="ru-RU"/>
              <a:t>Иногда используется при отображении меню, для обычных окон - НЕТ</a:t>
            </a:r>
          </a:p>
          <a:p>
            <a:r>
              <a:rPr lang="ru-RU" altLang="ru-RU"/>
              <a:t>Требует много памяти под буфера</a:t>
            </a:r>
          </a:p>
          <a:p>
            <a:r>
              <a:rPr lang="ru-RU" altLang="ru-RU"/>
              <a:t>Проблема при закрытии перекрытого окна, его вытаскивании на передний план или проваливании вниз («</a:t>
            </a:r>
            <a:r>
              <a:rPr lang="en-US" altLang="ru-RU"/>
              <a:t>Z-order</a:t>
            </a:r>
            <a:r>
              <a:rPr lang="ru-RU" altLang="ru-RU"/>
              <a:t>»)</a:t>
            </a:r>
            <a:r>
              <a:rPr lang="en-US" altLang="ru-RU"/>
              <a:t>: </a:t>
            </a:r>
            <a:r>
              <a:rPr lang="ru-RU" altLang="ru-RU"/>
              <a:t>необходимо пересылать информацию между буферами сохранения</a:t>
            </a:r>
          </a:p>
          <a:p>
            <a:r>
              <a:rPr lang="ru-RU" altLang="ru-RU"/>
              <a:t>Сложно выводить в перекрытое окно: часть информации нужно рисовать в буфере сохранения перекрывающего окна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5573A4C6-42A0-494E-B026-53BC33E38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87942524-EBB8-4C50-9431-9A599F056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 как без буфера ?</a:t>
            </a:r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6C55B1E0-B4B2-4B31-930F-19B96F31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484313"/>
            <a:ext cx="172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8432F995-B3CC-47AD-8A17-98734BCC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2205038"/>
            <a:ext cx="1366838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87398" name="Rectangle 6">
            <a:extLst>
              <a:ext uri="{FF2B5EF4-FFF2-40B4-BE49-F238E27FC236}">
                <a16:creationId xmlns:a16="http://schemas.microsoft.com/office/drawing/2014/main" id="{D5EE0ACF-D7DC-4A91-8B5D-D24E3B90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76700"/>
            <a:ext cx="172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187399" name="Rectangle 7">
            <a:extLst>
              <a:ext uri="{FF2B5EF4-FFF2-40B4-BE49-F238E27FC236}">
                <a16:creationId xmlns:a16="http://schemas.microsoft.com/office/drawing/2014/main" id="{84AE90CD-6C39-49DF-9257-C29574D3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797425"/>
            <a:ext cx="1366837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ru-RU"/>
          </a:p>
          <a:p>
            <a:pPr algn="ctr"/>
            <a:endParaRPr lang="ru-RU" altLang="ru-RU"/>
          </a:p>
        </p:txBody>
      </p:sp>
      <p:sp>
        <p:nvSpPr>
          <p:cNvPr id="187400" name="Line 8">
            <a:extLst>
              <a:ext uri="{FF2B5EF4-FFF2-40B4-BE49-F238E27FC236}">
                <a16:creationId xmlns:a16="http://schemas.microsoft.com/office/drawing/2014/main" id="{88F3E65A-A029-403A-82A8-D5B7E69F9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088" y="2708276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01" name="Line 9">
            <a:extLst>
              <a:ext uri="{FF2B5EF4-FFF2-40B4-BE49-F238E27FC236}">
                <a16:creationId xmlns:a16="http://schemas.microsoft.com/office/drawing/2014/main" id="{C1669BC1-5422-454D-BF08-29C3C2193E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4" y="5157789"/>
            <a:ext cx="12969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02" name="Text Box 10">
            <a:extLst>
              <a:ext uri="{FF2B5EF4-FFF2-40B4-BE49-F238E27FC236}">
                <a16:creationId xmlns:a16="http://schemas.microsoft.com/office/drawing/2014/main" id="{00A93908-110F-4AE8-91B8-3A49977B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941888"/>
            <a:ext cx="18732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изображение испорчено, «недействительные области» в окне А и на рабочем столе</a:t>
            </a:r>
          </a:p>
        </p:txBody>
      </p:sp>
      <p:sp>
        <p:nvSpPr>
          <p:cNvPr id="187403" name="AutoShape 11">
            <a:extLst>
              <a:ext uri="{FF2B5EF4-FFF2-40B4-BE49-F238E27FC236}">
                <a16:creationId xmlns:a16="http://schemas.microsoft.com/office/drawing/2014/main" id="{5BBCF58D-53F3-498C-87B9-1B3D953B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3429000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7404" name="Text Box 12">
            <a:extLst>
              <a:ext uri="{FF2B5EF4-FFF2-40B4-BE49-F238E27FC236}">
                <a16:creationId xmlns:a16="http://schemas.microsoft.com/office/drawing/2014/main" id="{A28FA05D-396C-4CC8-A5E6-F568A952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420939"/>
            <a:ext cx="1150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закрываем</a:t>
            </a:r>
          </a:p>
        </p:txBody>
      </p:sp>
      <p:sp>
        <p:nvSpPr>
          <p:cNvPr id="187405" name="AutoShape 13">
            <a:extLst>
              <a:ext uri="{FF2B5EF4-FFF2-40B4-BE49-F238E27FC236}">
                <a16:creationId xmlns:a16="http://schemas.microsoft.com/office/drawing/2014/main" id="{E2D569AF-3297-4C0A-B959-4CC58866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221164"/>
            <a:ext cx="576262" cy="503237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7406" name="Rectangle 14">
            <a:extLst>
              <a:ext uri="{FF2B5EF4-FFF2-40B4-BE49-F238E27FC236}">
                <a16:creationId xmlns:a16="http://schemas.microsoft.com/office/drawing/2014/main" id="{A2861825-2378-45A3-8B75-C91AFC3B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429000"/>
            <a:ext cx="172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187407" name="Text Box 15">
            <a:extLst>
              <a:ext uri="{FF2B5EF4-FFF2-40B4-BE49-F238E27FC236}">
                <a16:creationId xmlns:a16="http://schemas.microsoft.com/office/drawing/2014/main" id="{AF885CF0-18A6-4585-8EEA-3432AE9BD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4941888"/>
            <a:ext cx="24479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окно А и окно «рабочий стол» себя заново отрисовали</a:t>
            </a:r>
          </a:p>
        </p:txBody>
      </p:sp>
      <p:sp>
        <p:nvSpPr>
          <p:cNvPr id="187409" name="AutoShape 17">
            <a:extLst>
              <a:ext uri="{FF2B5EF4-FFF2-40B4-BE49-F238E27FC236}">
                <a16:creationId xmlns:a16="http://schemas.microsoft.com/office/drawing/2014/main" id="{15A0399F-6939-4181-815E-B647CE6E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1268414"/>
            <a:ext cx="2808288" cy="1296987"/>
          </a:xfrm>
          <a:prstGeom prst="cloudCallout">
            <a:avLst>
              <a:gd name="adj1" fmla="val -53505"/>
              <a:gd name="adj2" fmla="val 704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ru-RU" altLang="ru-RU"/>
            </a:br>
            <a:r>
              <a:rPr lang="en-US" altLang="ru-RU"/>
              <a:t>SmallTalk-80,</a:t>
            </a:r>
          </a:p>
          <a:p>
            <a:pPr algn="ctr"/>
            <a:r>
              <a:rPr lang="en-US" altLang="ru-RU"/>
              <a:t>1980 </a:t>
            </a:r>
            <a:r>
              <a:rPr lang="ru-RU" altLang="ru-RU"/>
              <a:t>г.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F90138-0290-447E-B341-93A5927C3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2347CF05-A914-440F-99E7-95A2A8CF4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Принцип отрисовки без буфера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4D65E184-3043-4153-8D2C-31DF605CA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/>
          <a:lstStyle/>
          <a:p>
            <a:r>
              <a:rPr lang="ru-RU" altLang="ru-RU"/>
              <a:t>Скрываемая окном область </a:t>
            </a:r>
            <a:r>
              <a:rPr lang="ru-RU" altLang="ru-RU" u="sng"/>
              <a:t>нигде не сохраняется</a:t>
            </a:r>
          </a:p>
          <a:p>
            <a:r>
              <a:rPr lang="ru-RU" altLang="ru-RU"/>
              <a:t>Каждое окно должно быть готово ПОЛНОСТЬЮ отрисовать свой внешний вид в любой момент времени</a:t>
            </a:r>
          </a:p>
          <a:p>
            <a:r>
              <a:rPr lang="ru-RU" altLang="ru-RU"/>
              <a:t>Когда система обнаруживает такую необходимость - окно получает </a:t>
            </a:r>
            <a:r>
              <a:rPr lang="en-US" altLang="ru-RU"/>
              <a:t>WM_PAINT (</a:t>
            </a:r>
            <a:r>
              <a:rPr lang="ru-RU" altLang="ru-RU"/>
              <a:t>и </a:t>
            </a:r>
            <a:r>
              <a:rPr lang="en-US" altLang="ru-RU"/>
              <a:t>WM_NCPAINT)</a:t>
            </a:r>
          </a:p>
          <a:p>
            <a:r>
              <a:rPr lang="ru-RU" altLang="ru-RU"/>
              <a:t>Исключаются проблемы с выводом в перекрытые окна: рисование </a:t>
            </a:r>
            <a:r>
              <a:rPr lang="ru-RU" altLang="ru-RU">
                <a:solidFill>
                  <a:schemeClr val="hlink"/>
                </a:solidFill>
              </a:rPr>
              <a:t>только там, где реально видно</a:t>
            </a:r>
          </a:p>
          <a:p>
            <a:r>
              <a:rPr lang="ru-RU" altLang="ru-RU"/>
              <a:t>Нет проблем с изменением порядка расположения или закрытием частично перекрытых окон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322A61CA-759C-4EFF-AE5B-FDA12966E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F64A19DA-0AC3-4185-ABAD-B7540D360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Регионы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94108577-1AB1-4A8F-B380-0333964E8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981076"/>
            <a:ext cx="8229600" cy="5173663"/>
          </a:xfrm>
        </p:spPr>
        <p:txBody>
          <a:bodyPr/>
          <a:lstStyle/>
          <a:p>
            <a:r>
              <a:rPr lang="ru-RU" altLang="ru-RU"/>
              <a:t>Регион (</a:t>
            </a:r>
            <a:r>
              <a:rPr lang="en-US" altLang="ru-RU"/>
              <a:t>region</a:t>
            </a:r>
            <a:r>
              <a:rPr lang="ru-RU" altLang="ru-RU"/>
              <a:t>)</a:t>
            </a:r>
            <a:r>
              <a:rPr lang="en-US" altLang="ru-RU"/>
              <a:t> - </a:t>
            </a:r>
            <a:r>
              <a:rPr lang="ru-RU" altLang="ru-RU"/>
              <a:t>объект </a:t>
            </a:r>
            <a:r>
              <a:rPr lang="en-US" altLang="ru-RU"/>
              <a:t>Windows, </a:t>
            </a:r>
            <a:r>
              <a:rPr lang="ru-RU" altLang="ru-RU"/>
              <a:t>описывающий координаты произвольной плоской фигуры, доступен по хэндлу.</a:t>
            </a:r>
          </a:p>
          <a:p>
            <a:r>
              <a:rPr lang="ru-RU" altLang="ru-RU"/>
              <a:t>Регион можно закрасить, отрисовать его границу, проверить регионы на пересечение или точку на попадание внутрь региона.</a:t>
            </a:r>
          </a:p>
          <a:p>
            <a:r>
              <a:rPr lang="ru-RU" altLang="ru-RU"/>
              <a:t>Регион = набор прямоугольников, </a:t>
            </a:r>
            <a:br>
              <a:rPr lang="ru-RU" altLang="ru-RU"/>
            </a:br>
            <a:r>
              <a:rPr lang="ru-RU" altLang="ru-RU"/>
              <a:t>прямоугольник = координаты ЛВ и ПН углов.</a:t>
            </a:r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5A26BC55-55BD-4EB0-81EC-A51BDE70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365625"/>
            <a:ext cx="208915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простой </a:t>
            </a:r>
            <a:br>
              <a:rPr lang="ru-RU" altLang="ru-RU"/>
            </a:br>
            <a:r>
              <a:rPr lang="ru-RU" altLang="ru-RU"/>
              <a:t>(прямоугольный) </a:t>
            </a:r>
            <a:br>
              <a:rPr lang="ru-RU" altLang="ru-RU"/>
            </a:br>
            <a:r>
              <a:rPr lang="ru-RU" altLang="ru-RU"/>
              <a:t>регион</a:t>
            </a:r>
          </a:p>
        </p:txBody>
      </p:sp>
      <p:sp>
        <p:nvSpPr>
          <p:cNvPr id="189445" name="AutoShape 5">
            <a:extLst>
              <a:ext uri="{FF2B5EF4-FFF2-40B4-BE49-F238E27FC236}">
                <a16:creationId xmlns:a16="http://schemas.microsoft.com/office/drawing/2014/main" id="{B6F68226-A87A-4840-B065-9C709C3EEC86}"/>
              </a:ext>
            </a:extLst>
          </p:cNvPr>
          <p:cNvSpPr>
            <a:spLocks noChangeArrowheads="1"/>
          </p:cNvSpPr>
          <p:nvPr/>
        </p:nvSpPr>
        <p:spPr bwMode="auto">
          <a:xfrm rot="8058296">
            <a:off x="5384007" y="5096669"/>
            <a:ext cx="2133600" cy="14398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ru-RU" altLang="ru-RU"/>
              <a:t>   сложный </a:t>
            </a:r>
            <a:br>
              <a:rPr lang="ru-RU" altLang="ru-RU"/>
            </a:br>
            <a:r>
              <a:rPr lang="ru-RU" altLang="ru-RU"/>
              <a:t>регион</a:t>
            </a:r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137113BB-A713-4897-BEE1-FD587329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1" y="4508501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B5A947D8-A17C-42C2-89C9-D89C93FE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4652963"/>
            <a:ext cx="504825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B1B33979-9EDD-46A3-A579-284C3713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6" y="4797426"/>
            <a:ext cx="720725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D2E83706-4C20-41B3-91C3-CEA594C7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941889"/>
            <a:ext cx="1009650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89D328B9-84C6-43BA-BDFD-D38689F9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1" y="5086351"/>
            <a:ext cx="1370013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97FEC596-E3CB-472C-A0A1-141B1DB8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9" y="5230814"/>
            <a:ext cx="1658937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2" name="Rectangle 12">
            <a:extLst>
              <a:ext uri="{FF2B5EF4-FFF2-40B4-BE49-F238E27FC236}">
                <a16:creationId xmlns:a16="http://schemas.microsoft.com/office/drawing/2014/main" id="{C71890D9-B0B2-42E5-9CC5-89856BA3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6" y="5375275"/>
            <a:ext cx="1946275" cy="14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3" name="Rectangle 13">
            <a:extLst>
              <a:ext uri="{FF2B5EF4-FFF2-40B4-BE49-F238E27FC236}">
                <a16:creationId xmlns:a16="http://schemas.microsoft.com/office/drawing/2014/main" id="{022727FB-43B5-464E-8384-0DF044BF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5519739"/>
            <a:ext cx="1947862" cy="141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Rectangle 14">
            <a:extLst>
              <a:ext uri="{FF2B5EF4-FFF2-40B4-BE49-F238E27FC236}">
                <a16:creationId xmlns:a16="http://schemas.microsoft.com/office/drawing/2014/main" id="{405A2135-43B4-4264-AC7A-EE986FB4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664200"/>
            <a:ext cx="1300163" cy="14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5" name="Rectangle 15">
            <a:extLst>
              <a:ext uri="{FF2B5EF4-FFF2-40B4-BE49-F238E27FC236}">
                <a16:creationId xmlns:a16="http://schemas.microsoft.com/office/drawing/2014/main" id="{FABBE1AC-1ADC-4DD7-9FF5-0133F90C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808664"/>
            <a:ext cx="868362" cy="141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6" name="Rectangle 16">
            <a:extLst>
              <a:ext uri="{FF2B5EF4-FFF2-40B4-BE49-F238E27FC236}">
                <a16:creationId xmlns:a16="http://schemas.microsoft.com/office/drawing/2014/main" id="{DD1E5D44-5D8F-47C6-BA38-C2D46C0F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5953125"/>
            <a:ext cx="363538" cy="13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9457" name="Text Box 17">
            <a:extLst>
              <a:ext uri="{FF2B5EF4-FFF2-40B4-BE49-F238E27FC236}">
                <a16:creationId xmlns:a16="http://schemas.microsoft.com/office/drawing/2014/main" id="{1FC3526F-EB2E-4C8F-8CCE-904477BF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365626"/>
            <a:ext cx="2305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для сложных фигур регион - это линии развертки высотой </a:t>
            </a:r>
            <a:br>
              <a:rPr lang="ru-RU" altLang="ru-RU"/>
            </a:br>
            <a:r>
              <a:rPr lang="ru-RU" altLang="ru-RU"/>
              <a:t>1 пиксель</a:t>
            </a:r>
          </a:p>
        </p:txBody>
      </p:sp>
      <p:sp>
        <p:nvSpPr>
          <p:cNvPr id="189458" name="Line 18">
            <a:extLst>
              <a:ext uri="{FF2B5EF4-FFF2-40B4-BE49-F238E27FC236}">
                <a16:creationId xmlns:a16="http://schemas.microsoft.com/office/drawing/2014/main" id="{FF44E73D-5767-460D-8B5F-C27AF515C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3" y="4797425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B92971-2FEB-43E0-8CA8-0C437C09E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968C368-C5C4-47A9-AC07-BF10179D9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Задачи ОС</a:t>
            </a:r>
            <a:br>
              <a:rPr lang="ru-RU" altLang="ru-RU" sz="4000"/>
            </a:br>
            <a:r>
              <a:rPr lang="ru-RU" altLang="ru-RU" sz="2800"/>
              <a:t>(Предназначение: Зачем она? Чего ради?)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0BEC372-4CC3-48A7-8312-BF3E32B81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916114"/>
            <a:ext cx="8229600" cy="4238625"/>
          </a:xfrm>
        </p:spPr>
        <p:txBody>
          <a:bodyPr/>
          <a:lstStyle/>
          <a:p>
            <a:r>
              <a:rPr lang="ru-RU" altLang="ru-RU" b="1"/>
              <a:t>Повышение эффективности</a:t>
            </a:r>
            <a:r>
              <a:rPr lang="ru-RU" altLang="ru-RU"/>
              <a:t> использования компьютера путем рационального </a:t>
            </a:r>
            <a:r>
              <a:rPr lang="ru-RU" altLang="ru-RU" b="1"/>
              <a:t>управления ресурсами</a:t>
            </a:r>
            <a:r>
              <a:rPr lang="ru-RU" altLang="ru-RU"/>
              <a:t>.</a:t>
            </a:r>
          </a:p>
          <a:p>
            <a:r>
              <a:rPr lang="ru-RU" altLang="ru-RU"/>
              <a:t>Обеспечение программисту удобств посредством предоставления расширенной «виртуальной машины».</a:t>
            </a:r>
          </a:p>
          <a:p>
            <a:r>
              <a:rPr lang="ru-RU" altLang="ru-RU"/>
              <a:t>Обеспечение </a:t>
            </a:r>
            <a:r>
              <a:rPr lang="ru-RU" altLang="ru-RU" b="1"/>
              <a:t>пользователю</a:t>
            </a:r>
            <a:r>
              <a:rPr lang="ru-RU" altLang="ru-RU"/>
              <a:t> инструментов для </a:t>
            </a:r>
            <a:r>
              <a:rPr lang="ru-RU" altLang="ru-RU" b="1"/>
              <a:t>управления ВС</a:t>
            </a:r>
            <a:r>
              <a:rPr lang="ru-RU" altLang="ru-RU"/>
              <a:t>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30F673-465F-414C-9C36-41FE860CB0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0EF4E5A7-7F4F-4D00-8945-2B2099E89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Видимый, недействительный, регион отсечения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33305E0D-8257-4801-B479-99DFC81A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Видимый (</a:t>
            </a:r>
            <a:r>
              <a:rPr lang="en-US" altLang="ru-RU"/>
              <a:t>visible) </a:t>
            </a:r>
            <a:r>
              <a:rPr lang="ru-RU" altLang="ru-RU"/>
              <a:t>регион - часть окна, которая видна, т.е. не перекрыта другими окнами и не выходит за границу экрана.</a:t>
            </a:r>
          </a:p>
          <a:p>
            <a:r>
              <a:rPr lang="ru-RU" altLang="ru-RU"/>
              <a:t>Регион отсечения (</a:t>
            </a:r>
            <a:r>
              <a:rPr lang="en-US" altLang="ru-RU"/>
              <a:t>clipping</a:t>
            </a:r>
            <a:r>
              <a:rPr lang="ru-RU" altLang="ru-RU"/>
              <a:t>)</a:t>
            </a:r>
            <a:r>
              <a:rPr lang="en-US" altLang="ru-RU"/>
              <a:t> - </a:t>
            </a:r>
            <a:r>
              <a:rPr lang="ru-RU" altLang="ru-RU"/>
              <a:t>часть окна, в пределах которой производится рисование, за пределами - «отсекается», обычно равен или является частью видимого региона.</a:t>
            </a:r>
          </a:p>
          <a:p>
            <a:r>
              <a:rPr lang="ru-RU" altLang="ru-RU"/>
              <a:t>Недействительный (</a:t>
            </a:r>
            <a:r>
              <a:rPr lang="en-US" altLang="ru-RU"/>
              <a:t>invalid) </a:t>
            </a:r>
            <a:r>
              <a:rPr lang="ru-RU" altLang="ru-RU"/>
              <a:t>регион и регион обновления (</a:t>
            </a:r>
            <a:r>
              <a:rPr lang="en-US" altLang="ru-RU"/>
              <a:t>update) - </a:t>
            </a:r>
            <a:r>
              <a:rPr lang="ru-RU" altLang="ru-RU"/>
              <a:t>термины об одном и том же, часть окна, требующая с точки зрения системы отрисовки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63D893-3E47-413B-892D-2D1BDCE57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4FB488A7-417D-4B54-9F47-0B2DEBA67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Контекст устройства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25C1027-44D3-4549-829A-C553EB43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DC = Device Context</a:t>
            </a:r>
          </a:p>
          <a:p>
            <a:pPr>
              <a:lnSpc>
                <a:spcPct val="90000"/>
              </a:lnSpc>
            </a:pPr>
            <a:r>
              <a:rPr lang="ru-RU" altLang="ru-RU"/>
              <a:t>Объект в недрах </a:t>
            </a:r>
            <a:r>
              <a:rPr lang="en-US" altLang="ru-RU"/>
              <a:t>Windows, </a:t>
            </a:r>
            <a:r>
              <a:rPr lang="ru-RU" altLang="ru-RU"/>
              <a:t>описывающая характеристики устройства отображения, такие как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 разрешающая способность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глубина цвета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цвет рисования линий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цвет заливки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шрифт для вывода текста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конфигурация региона отсечения и т.д.</a:t>
            </a:r>
          </a:p>
          <a:p>
            <a:pPr>
              <a:lnSpc>
                <a:spcPct val="90000"/>
              </a:lnSpc>
            </a:pPr>
            <a:r>
              <a:rPr lang="ru-RU" altLang="ru-RU"/>
              <a:t>Хэндл контекста требуется любой функции рисования</a:t>
            </a:r>
          </a:p>
          <a:p>
            <a:pPr>
              <a:lnSpc>
                <a:spcPct val="90000"/>
              </a:lnSpc>
            </a:pPr>
            <a:endParaRPr lang="ru-RU" alt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D7F5E194-895B-478B-BEB4-09342EF15D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5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Графическая подсистема </a:t>
            </a:r>
            <a:r>
              <a:rPr lang="en-US" altLang="ru-RU" sz="2800" dirty="0">
                <a:solidFill>
                  <a:srgbClr val="3366CC"/>
                </a:solidFill>
              </a:rPr>
              <a:t>GDI.</a:t>
            </a:r>
            <a:r>
              <a:rPr lang="ru-RU" altLang="ru-RU" sz="2800" dirty="0">
                <a:solidFill>
                  <a:srgbClr val="3366CC"/>
                </a:solidFill>
              </a:rPr>
              <a:t> Продолжение.</a:t>
            </a:r>
          </a:p>
          <a:p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BE73EDA8-2255-4F62-8058-076A8A5F8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F12917FD-3A70-486D-8460-2D8E968A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563268-359F-4578-8E84-51B589D46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70DF80FA-9442-4546-ACB0-EC7B40457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8229600" cy="979488"/>
          </a:xfrm>
        </p:spPr>
        <p:txBody>
          <a:bodyPr/>
          <a:lstStyle/>
          <a:p>
            <a:r>
              <a:rPr lang="ru-RU" altLang="ru-RU"/>
              <a:t>Сообщение </a:t>
            </a:r>
            <a:r>
              <a:rPr lang="en-US" altLang="ru-RU"/>
              <a:t>WM_PAINT</a:t>
            </a:r>
            <a:endParaRPr lang="ru-RU" altLang="ru-RU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C172BAEB-5E02-4E8F-A369-2A442F992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требует от окна перерисовать рабочую область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посылается</a:t>
            </a:r>
            <a:r>
              <a:rPr lang="en-US" altLang="ru-RU"/>
              <a:t> </a:t>
            </a:r>
            <a:r>
              <a:rPr lang="ru-RU" altLang="ru-RU"/>
              <a:t>системой, когда появляется недействительный регион</a:t>
            </a:r>
          </a:p>
          <a:p>
            <a:pPr>
              <a:lnSpc>
                <a:spcPct val="90000"/>
              </a:lnSpc>
            </a:pPr>
            <a:r>
              <a:rPr lang="en-US" altLang="ru-RU"/>
              <a:t>wparam = 0 (</a:t>
            </a:r>
            <a:r>
              <a:rPr lang="ru-RU" altLang="ru-RU"/>
              <a:t>обычно</a:t>
            </a:r>
            <a:r>
              <a:rPr lang="en-US" altLang="ru-RU"/>
              <a:t>) </a:t>
            </a:r>
            <a:r>
              <a:rPr lang="ru-RU" altLang="ru-RU"/>
              <a:t>или </a:t>
            </a:r>
            <a:r>
              <a:rPr lang="en-US" altLang="ru-RU"/>
              <a:t>HDC </a:t>
            </a:r>
            <a:r>
              <a:rPr lang="ru-RU" altLang="ru-RU"/>
              <a:t>для рисования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идет через очередь</a:t>
            </a:r>
          </a:p>
          <a:p>
            <a:pPr>
              <a:lnSpc>
                <a:spcPct val="90000"/>
              </a:lnSpc>
            </a:pPr>
            <a:r>
              <a:rPr lang="ru-RU" altLang="ru-RU"/>
              <a:t>низший приоритет: извлекается, когда нет других сообщений</a:t>
            </a:r>
          </a:p>
          <a:p>
            <a:pPr>
              <a:lnSpc>
                <a:spcPct val="90000"/>
              </a:lnSpc>
            </a:pPr>
            <a:r>
              <a:rPr lang="en-US" altLang="ru-RU"/>
              <a:t>GetMessage </a:t>
            </a:r>
            <a:r>
              <a:rPr lang="ru-RU" altLang="ru-RU"/>
              <a:t>не удаляет его из очереди</a:t>
            </a:r>
          </a:p>
          <a:p>
            <a:pPr>
              <a:lnSpc>
                <a:spcPct val="90000"/>
              </a:lnSpc>
            </a:pPr>
            <a:r>
              <a:rPr lang="ru-RU" altLang="ru-RU"/>
              <a:t>удаляется, когда недействительного не станет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если одно уже в очереди - второе не формируется</a:t>
            </a:r>
          </a:p>
          <a:p>
            <a:pPr>
              <a:lnSpc>
                <a:spcPct val="90000"/>
              </a:lnSpc>
            </a:pPr>
            <a:r>
              <a:rPr lang="ru-RU" altLang="ru-RU">
                <a:solidFill>
                  <a:schemeClr val="hlink"/>
                </a:solidFill>
              </a:rPr>
              <a:t>не должно отправляться </a:t>
            </a:r>
            <a:r>
              <a:rPr lang="en-US" altLang="ru-RU">
                <a:solidFill>
                  <a:schemeClr val="hlink"/>
                </a:solidFill>
              </a:rPr>
              <a:t>PostMessage / SendMessage</a:t>
            </a:r>
            <a:endParaRPr lang="ru-RU" altLang="ru-RU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2E70D8-E709-4901-80BF-8F15575EB0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D1CE77C0-DB5A-4959-B5BF-991EA9AD4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На самом деле…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D80C5C1E-B4E3-47B2-AA3D-A47F4B19D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в очереди </a:t>
            </a:r>
            <a:r>
              <a:rPr lang="en-US" altLang="ru-RU"/>
              <a:t>WM_PAINT </a:t>
            </a:r>
            <a:r>
              <a:rPr lang="ru-RU" altLang="ru-RU"/>
              <a:t>нет вообще</a:t>
            </a:r>
          </a:p>
          <a:p>
            <a:r>
              <a:rPr lang="en-US" altLang="ru-RU"/>
              <a:t>GetMessage </a:t>
            </a:r>
            <a:r>
              <a:rPr lang="ru-RU" altLang="ru-RU"/>
              <a:t>эмулирует его получение, если есть недействительный регион, если н.р. исчезнет - эмуляция получения прекратится</a:t>
            </a:r>
          </a:p>
          <a:p>
            <a:endParaRPr lang="ru-RU" altLang="ru-RU"/>
          </a:p>
          <a:p>
            <a:pPr>
              <a:buFontTx/>
              <a:buNone/>
            </a:pPr>
            <a:r>
              <a:rPr lang="ru-RU" altLang="ru-RU"/>
              <a:t>Если необходимо перерисовать окно программно -</a:t>
            </a:r>
          </a:p>
          <a:p>
            <a:pPr>
              <a:buFontTx/>
              <a:buNone/>
            </a:pPr>
            <a:r>
              <a:rPr lang="ru-RU" altLang="ru-RU"/>
              <a:t>                                        </a:t>
            </a:r>
            <a:r>
              <a:rPr lang="en-US" altLang="ru-RU"/>
              <a:t>InvalidateRect(hwnd,nil,true)</a:t>
            </a:r>
          </a:p>
          <a:p>
            <a:pPr>
              <a:buFontTx/>
              <a:buNone/>
            </a:pPr>
            <a:r>
              <a:rPr lang="ru-RU" altLang="ru-RU"/>
              <a:t>Если нужно сделать НР действительным </a:t>
            </a:r>
            <a:r>
              <a:rPr lang="en-US" altLang="ru-RU"/>
              <a:t>(</a:t>
            </a:r>
            <a:r>
              <a:rPr lang="ru-RU" altLang="ru-RU"/>
              <a:t>только это</a:t>
            </a:r>
            <a:r>
              <a:rPr lang="en-US" altLang="ru-RU"/>
              <a:t>) </a:t>
            </a:r>
            <a:r>
              <a:rPr lang="ru-RU" altLang="ru-RU"/>
              <a:t>- </a:t>
            </a:r>
          </a:p>
          <a:p>
            <a:pPr>
              <a:buFontTx/>
              <a:buNone/>
            </a:pPr>
            <a:r>
              <a:rPr lang="ru-RU" altLang="ru-RU"/>
              <a:t>                                        </a:t>
            </a:r>
            <a:r>
              <a:rPr lang="en-US" altLang="ru-RU"/>
              <a:t>ValidateRect(hwnd,nil)</a:t>
            </a:r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ru-RU" altLang="ru-RU"/>
              <a:t>См. также </a:t>
            </a:r>
            <a:r>
              <a:rPr lang="en-US" altLang="ru-RU"/>
              <a:t>InvalidateRgn/ValidateRgn()</a:t>
            </a:r>
            <a:endParaRPr lang="ru-RU" altLang="ru-RU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B5F3EE-D691-4B08-BBDD-F0B856D0EB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76E0B440-A464-49BD-A636-0CD9B21C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Стандартный обработчик </a:t>
            </a:r>
            <a:r>
              <a:rPr lang="en-US" altLang="ru-RU" sz="4000"/>
              <a:t>WM_PAINT</a:t>
            </a:r>
            <a:endParaRPr lang="ru-RU" altLang="ru-RU" sz="4000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1E7A8E2-881F-49DE-88AD-6BC627185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4113" y="1989138"/>
            <a:ext cx="3763962" cy="25209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var</a:t>
            </a:r>
            <a:r>
              <a:rPr lang="en-US" altLang="ru-RU" sz="1600">
                <a:latin typeface="Courier New" panose="02070309020205020404" pitchFamily="49" charset="0"/>
              </a:rPr>
              <a:t> PS: TPaintStruct;</a:t>
            </a:r>
          </a:p>
          <a:p>
            <a:pPr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............................</a:t>
            </a:r>
          </a:p>
          <a:p>
            <a:pPr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wm_paint: </a:t>
            </a:r>
          </a:p>
          <a:p>
            <a:pPr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  begin</a:t>
            </a:r>
          </a:p>
          <a:p>
            <a:pPr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 hdc:=BeginPaint(hWnd,PS);</a:t>
            </a:r>
          </a:p>
          <a:p>
            <a:pPr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  //***</a:t>
            </a:r>
            <a:r>
              <a:rPr lang="ru-RU" altLang="ru-RU" sz="1600">
                <a:latin typeface="Courier New" panose="02070309020205020404" pitchFamily="49" charset="0"/>
              </a:rPr>
              <a:t>Рисование</a:t>
            </a:r>
            <a:r>
              <a:rPr lang="en-US" altLang="ru-RU" sz="1600">
                <a:latin typeface="Courier New" panose="02070309020205020404" pitchFamily="49" charset="0"/>
              </a:rPr>
              <a:t>***//</a:t>
            </a:r>
            <a:endParaRPr lang="ru-RU" altLang="ru-RU" sz="16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ru-RU" altLang="ru-RU" sz="1600">
                <a:latin typeface="Courier New" panose="02070309020205020404" pitchFamily="49" charset="0"/>
              </a:rPr>
              <a:t>    </a:t>
            </a:r>
            <a:r>
              <a:rPr lang="en-US" altLang="ru-RU" sz="1600">
                <a:latin typeface="Courier New" panose="02070309020205020404" pitchFamily="49" charset="0"/>
              </a:rPr>
              <a:t>EndPaint(hWnd,PS);</a:t>
            </a:r>
          </a:p>
          <a:p>
            <a:pPr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  </a:t>
            </a:r>
            <a:r>
              <a:rPr lang="en-US" altLang="ru-RU" sz="1600" b="1">
                <a:latin typeface="Courier New" panose="02070309020205020404" pitchFamily="49" charset="0"/>
              </a:rPr>
              <a:t>end</a:t>
            </a:r>
            <a:r>
              <a:rPr lang="en-US" altLang="ru-RU" sz="1600">
                <a:latin typeface="Courier New" panose="02070309020205020404" pitchFamily="49" charset="0"/>
              </a:rPr>
              <a:t>;</a:t>
            </a:r>
            <a:endParaRPr lang="ru-RU" altLang="ru-RU" sz="1600">
              <a:latin typeface="Courier New" panose="02070309020205020404" pitchFamily="49" charset="0"/>
            </a:endParaRP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B06A3F0E-49A7-4CE3-909D-1217E3F7D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1" y="4149726"/>
            <a:ext cx="3095625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600">
                <a:latin typeface="Courier New" panose="02070309020205020404" pitchFamily="49" charset="0"/>
              </a:rPr>
              <a:t>TPaintStruct = record</a:t>
            </a:r>
            <a:br>
              <a:rPr lang="en-US" altLang="ru-RU" sz="1600">
                <a:latin typeface="Courier New" panose="02070309020205020404" pitchFamily="49" charset="0"/>
              </a:rPr>
            </a:br>
            <a:r>
              <a:rPr lang="en-US" altLang="ru-RU" sz="1600">
                <a:latin typeface="Courier New" panose="02070309020205020404" pitchFamily="49" charset="0"/>
              </a:rPr>
              <a:t>  hdc: THandle;</a:t>
            </a:r>
            <a:br>
              <a:rPr lang="en-US" altLang="ru-RU" sz="1600">
                <a:latin typeface="Courier New" panose="02070309020205020404" pitchFamily="49" charset="0"/>
              </a:rPr>
            </a:br>
            <a:r>
              <a:rPr lang="en-US" altLang="ru-RU" sz="1600">
                <a:latin typeface="Courier New" panose="02070309020205020404" pitchFamily="49" charset="0"/>
              </a:rPr>
              <a:t>  fErase: boolean;</a:t>
            </a:r>
            <a:br>
              <a:rPr lang="en-US" altLang="ru-RU" sz="1600">
                <a:latin typeface="Courier New" panose="02070309020205020404" pitchFamily="49" charset="0"/>
              </a:rPr>
            </a:br>
            <a:r>
              <a:rPr lang="en-US" altLang="ru-RU" sz="1600">
                <a:latin typeface="Courier New" panose="02070309020205020404" pitchFamily="49" charset="0"/>
              </a:rPr>
              <a:t>  rcPaint: TRect;</a:t>
            </a:r>
            <a:br>
              <a:rPr lang="en-US" altLang="ru-RU" sz="1600">
                <a:latin typeface="Courier New" panose="02070309020205020404" pitchFamily="49" charset="0"/>
              </a:rPr>
            </a:br>
            <a:r>
              <a:rPr lang="en-US" altLang="ru-RU" sz="1600">
                <a:latin typeface="Courier New" panose="02070309020205020404" pitchFamily="49" charset="0"/>
              </a:rPr>
              <a:t>  .....................</a:t>
            </a:r>
          </a:p>
          <a:p>
            <a:pPr>
              <a:spcBef>
                <a:spcPct val="50000"/>
              </a:spcBef>
            </a:pPr>
            <a:r>
              <a:rPr lang="en-US" altLang="ru-RU" sz="1600">
                <a:latin typeface="Courier New" panose="02070309020205020404" pitchFamily="49" charset="0"/>
              </a:rPr>
              <a:t>end;</a:t>
            </a:r>
            <a:endParaRPr lang="ru-RU" altLang="ru-RU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56AF743D-325F-4202-BE92-A193BE408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F43901B9-13DD-40F3-9D11-F3754B0FB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rcPaint</a:t>
            </a:r>
            <a:endParaRPr lang="ru-RU" altLang="ru-RU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5C28F69-F9B1-463E-807A-620FB6DB8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46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Прямоугольник, </a:t>
            </a:r>
            <a:r>
              <a:rPr lang="ru-RU" altLang="ru-RU" b="1" i="1"/>
              <a:t>описанный</a:t>
            </a:r>
            <a:r>
              <a:rPr lang="ru-RU" altLang="ru-RU"/>
              <a:t> вокруг недействительного региона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При отрисовке попадание объекта в прямоугольник проще и быстрее обрабатывать, чем в регион.</a:t>
            </a:r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B45BB706-7441-40B7-B0A6-CF12F845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24176"/>
            <a:ext cx="1873250" cy="1152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34773548-3CD4-456F-AE89-33BE6D31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500438"/>
            <a:ext cx="8651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55F98E90-4AF3-4339-A301-C6491A76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3429001"/>
            <a:ext cx="1008062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88C7293E-0227-4DDB-91E0-2BA6572D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2924176"/>
            <a:ext cx="1873250" cy="1152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53764C04-769F-4A3F-842C-B17BE230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2924175"/>
            <a:ext cx="576262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DEC90A78-453C-4DD8-B31D-8928381C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852739"/>
            <a:ext cx="2016125" cy="12969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4B8C6876-E08C-4A68-8257-6EE886E2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500438"/>
            <a:ext cx="8651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450B3EAE-6764-4704-8B03-0C06D66A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2924176"/>
            <a:ext cx="1873250" cy="1152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A43B5973-EEBB-462A-8ED7-B228D706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3357564"/>
            <a:ext cx="576262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40BA1947-9EC7-46F2-AFB6-06C9346D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3284539"/>
            <a:ext cx="1584325" cy="865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73749EB9-BB4F-4BE9-989F-345FAD2E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3500438"/>
            <a:ext cx="8651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2C795-70C1-4AE0-872D-759F03317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BF812744-A6A3-4591-B6F4-25DE767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делает </a:t>
            </a:r>
            <a:r>
              <a:rPr lang="en-US" altLang="ru-RU"/>
              <a:t>BeginPaint ?</a:t>
            </a:r>
            <a:endParaRPr lang="ru-RU" altLang="ru-RU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82D1A6CF-13CE-4112-ACAA-DAA2FBD33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2952750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Ассоциирует свободный контекст с окном и возвращает его хэндл</a:t>
            </a:r>
          </a:p>
          <a:p>
            <a:r>
              <a:rPr lang="ru-RU" altLang="ru-RU"/>
              <a:t>Устанавливает регион отсечения по недействительному региону</a:t>
            </a:r>
          </a:p>
          <a:p>
            <a:r>
              <a:rPr lang="ru-RU" altLang="ru-RU"/>
              <a:t>Объявляет недействительный регион действительным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"удаляет </a:t>
            </a:r>
            <a:r>
              <a:rPr lang="en-US" altLang="ru-RU">
                <a:sym typeface="Wingdings" panose="05000000000000000000" pitchFamily="2" charset="2"/>
              </a:rPr>
              <a:t>WM_PAINT </a:t>
            </a:r>
            <a:r>
              <a:rPr lang="ru-RU" altLang="ru-RU">
                <a:sym typeface="Wingdings" panose="05000000000000000000" pitchFamily="2" charset="2"/>
              </a:rPr>
              <a:t>из очереди"</a:t>
            </a:r>
          </a:p>
          <a:p>
            <a:r>
              <a:rPr lang="ru-RU" altLang="ru-RU">
                <a:sym typeface="Wingdings" panose="05000000000000000000" pitchFamily="2" charset="2"/>
              </a:rPr>
              <a:t>Заполняет структуру </a:t>
            </a:r>
            <a:r>
              <a:rPr lang="en-US" altLang="ru-RU">
                <a:sym typeface="Wingdings" panose="05000000000000000000" pitchFamily="2" charset="2"/>
              </a:rPr>
              <a:t>PS</a:t>
            </a:r>
          </a:p>
          <a:p>
            <a:pPr>
              <a:buFontTx/>
              <a:buNone/>
            </a:pPr>
            <a:endParaRPr lang="ru-RU" altLang="ru-RU"/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7A5C81DA-E9BF-4743-BA96-0D36B359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6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EndPaint </a:t>
            </a:r>
            <a:r>
              <a:rPr lang="ru-RU" altLang="ru-RU" sz="2400"/>
              <a:t>освобождает контекст, после него контекст больше не связан с окном.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FD9A66-298E-4C37-81DE-1F6BA2AD8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CDF88EF3-1442-4EEF-9C6F-24A122894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 если послать </a:t>
            </a:r>
            <a:r>
              <a:rPr lang="en-US" altLang="ru-RU"/>
              <a:t>WM_PAINT ?</a:t>
            </a:r>
            <a:endParaRPr lang="ru-RU" altLang="ru-RU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0547FD8C-6539-4548-AD0C-9A952A554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565401"/>
            <a:ext cx="8229600" cy="2087563"/>
          </a:xfrm>
        </p:spPr>
        <p:txBody>
          <a:bodyPr/>
          <a:lstStyle/>
          <a:p>
            <a:r>
              <a:rPr lang="ru-RU" altLang="ru-RU"/>
              <a:t>Недействительный регион отсутствует</a:t>
            </a:r>
          </a:p>
          <a:p>
            <a:r>
              <a:rPr lang="en-US" altLang="ru-RU"/>
              <a:t>BeginPaint </a:t>
            </a:r>
            <a:r>
              <a:rPr lang="ru-RU" altLang="ru-RU"/>
              <a:t>высталяет нулевой регион отсечения</a:t>
            </a:r>
          </a:p>
          <a:p>
            <a:r>
              <a:rPr lang="ru-RU" altLang="ru-RU"/>
              <a:t>Все операции рисования выполняются, но отсекаются, изображение нигде не формируется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23413-EDDD-4940-AC51-B60BAC97E0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6CEE74D1-B198-4B28-A31F-C07FCE1FE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Способы получения контекста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0E6F3CC5-1803-4B33-B6C0-2DE1FBBCD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25538"/>
            <a:ext cx="8229600" cy="5327650"/>
          </a:xfrm>
        </p:spPr>
        <p:txBody>
          <a:bodyPr/>
          <a:lstStyle/>
          <a:p>
            <a:r>
              <a:rPr lang="en-US" altLang="ru-RU" sz="2000"/>
              <a:t>BeginPaint ... EndPaint 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в обработчике </a:t>
            </a:r>
            <a:r>
              <a:rPr lang="en-US" altLang="ru-RU" sz="2000"/>
              <a:t>WM_PAINT</a:t>
            </a:r>
          </a:p>
          <a:p>
            <a:r>
              <a:rPr lang="en-US" altLang="ru-RU" sz="2000"/>
              <a:t>hdc:=GetDC(hWnd); ... ReleaseDC(hWnd,hdc);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вне обработчика </a:t>
            </a:r>
            <a:r>
              <a:rPr lang="en-US" altLang="ru-RU" sz="2000"/>
              <a:t>WM_PAINT </a:t>
            </a:r>
            <a:r>
              <a:rPr lang="ru-RU" altLang="ru-RU" sz="2000"/>
              <a:t>(тоже можно!)</a:t>
            </a:r>
            <a:endParaRPr lang="en-US" altLang="ru-RU" sz="2000"/>
          </a:p>
          <a:p>
            <a:r>
              <a:rPr lang="en-US" altLang="ru-RU" sz="2000"/>
              <a:t>hdc:=GetWindowDC(hWnd); ... ReleaseDC(hWnd,hdc);</a:t>
            </a:r>
            <a:br>
              <a:rPr lang="en-US" altLang="ru-RU" sz="2000"/>
            </a:br>
            <a:r>
              <a:rPr lang="ru-RU" altLang="ru-RU" sz="2000"/>
              <a:t>- для всей области окна, включая </a:t>
            </a:r>
            <a:r>
              <a:rPr lang="en-US" altLang="ru-RU" sz="2000"/>
              <a:t>NC</a:t>
            </a:r>
          </a:p>
          <a:p>
            <a:r>
              <a:rPr lang="en-US" altLang="ru-RU" sz="2000"/>
              <a:t>hdc:=GetDC(0); ... ReleaseDC(0, hdc);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для всего экрана (так можно, но - если нужно)</a:t>
            </a:r>
          </a:p>
          <a:p>
            <a:r>
              <a:rPr lang="en-US" altLang="ru-RU" sz="2000"/>
              <a:t>hdc:=CreateDC('DISPLAY',nil,nil);... DeleteDC(hdc);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для любого устройства, в примере - экрана</a:t>
            </a:r>
          </a:p>
          <a:p>
            <a:r>
              <a:rPr lang="en-US" altLang="ru-RU" sz="2000"/>
              <a:t>hdc:=CreateCompatibleDC(hdcref); ... DeleteDC(hdc);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для рисования в невидимом буфере</a:t>
            </a:r>
            <a:endParaRPr lang="en-US" altLang="ru-RU" sz="2000"/>
          </a:p>
          <a:p>
            <a:r>
              <a:rPr lang="en-US" altLang="ru-RU" sz="2000"/>
              <a:t>hic:=CreateIC(...); ... DeleteDC(hic)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для запроса параметров устройства (принтера, экрана)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см. </a:t>
            </a:r>
            <a:r>
              <a:rPr lang="en-US" altLang="ru-RU" sz="2000"/>
              <a:t>GetDeviceCaps(hdc,index);</a:t>
            </a:r>
            <a:endParaRPr lang="ru-RU" altLang="ru-RU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2605D-702C-40CD-8486-860AA2963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2659900-B350-4EE4-B986-693F72664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1143000"/>
          </a:xfrm>
        </p:spPr>
        <p:txBody>
          <a:bodyPr/>
          <a:lstStyle/>
          <a:p>
            <a:r>
              <a:rPr lang="ru-RU" altLang="ru-RU" sz="4000"/>
              <a:t>Функции ОС</a:t>
            </a:r>
            <a:br>
              <a:rPr lang="ru-RU" altLang="ru-RU" sz="4000"/>
            </a:br>
            <a:r>
              <a:rPr lang="ru-RU" altLang="ru-RU" sz="2400"/>
              <a:t>(Что она обычно умеет?)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753E071-5181-46C5-AD26-B655F368C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989138"/>
            <a:ext cx="8229600" cy="4165600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Запуск других программ</a:t>
            </a:r>
          </a:p>
          <a:p>
            <a:r>
              <a:rPr lang="ru-RU" altLang="ru-RU" b="1" u="sng"/>
              <a:t>Организация файловой системы</a:t>
            </a:r>
          </a:p>
          <a:p>
            <a:r>
              <a:rPr lang="ru-RU" altLang="ru-RU"/>
              <a:t>Предоставление доступа программ к ресурсам ВС</a:t>
            </a:r>
          </a:p>
          <a:p>
            <a:r>
              <a:rPr lang="ru-RU" altLang="ru-RU"/>
              <a:t>Управление ресурсами (отслеживание и планирование)</a:t>
            </a:r>
          </a:p>
          <a:p>
            <a:r>
              <a:rPr lang="ru-RU" altLang="ru-RU"/>
              <a:t>Организация пользовательского интерфейса</a:t>
            </a:r>
          </a:p>
          <a:p>
            <a:r>
              <a:rPr lang="ru-RU" altLang="ru-RU"/>
              <a:t>Поддержка многозадачного режима</a:t>
            </a:r>
          </a:p>
          <a:p>
            <a:r>
              <a:rPr lang="ru-RU" altLang="ru-RU"/>
              <a:t>Поддержка многопользовательского режима</a:t>
            </a:r>
          </a:p>
          <a:p>
            <a:r>
              <a:rPr lang="ru-RU" altLang="ru-RU"/>
              <a:t>и т.д.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8748DB-97CD-42D7-A1FD-2BF15DB978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5642ED23-D018-4F34-8941-DBF362107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Виды контекстов устройств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D254BDBD-AEA6-4A02-9FBC-0C3EDD2F3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Общий/обычный (</a:t>
            </a:r>
            <a:r>
              <a:rPr lang="en-US" altLang="ru-RU"/>
              <a:t>common) </a:t>
            </a:r>
            <a:br>
              <a:rPr lang="en-US" altLang="ru-RU"/>
            </a:br>
            <a:r>
              <a:rPr lang="en-US" altLang="ru-RU"/>
              <a:t>- </a:t>
            </a:r>
            <a:r>
              <a:rPr lang="ru-RU" altLang="ru-RU"/>
              <a:t>для клиентской области, выбирается из набора свободных, должен освобождаться при каждом рисовании, каждый раз нужно настраивать параметры (перья, кисти, шрифты)</a:t>
            </a:r>
          </a:p>
          <a:p>
            <a:r>
              <a:rPr lang="ru-RU" altLang="ru-RU"/>
              <a:t>Частный (</a:t>
            </a:r>
            <a:r>
              <a:rPr lang="en-US" altLang="ru-RU"/>
              <a:t>private)</a:t>
            </a:r>
            <a:br>
              <a:rPr lang="en-US" altLang="ru-RU"/>
            </a:br>
            <a:r>
              <a:rPr lang="en-US" altLang="ru-RU"/>
              <a:t>- </a:t>
            </a:r>
            <a:r>
              <a:rPr lang="ru-RU" altLang="ru-RU"/>
              <a:t>если класс имеет стиль </a:t>
            </a:r>
            <a:r>
              <a:rPr lang="en-US" altLang="ru-RU"/>
              <a:t>CS_OWNDC, </a:t>
            </a:r>
            <a:r>
              <a:rPr lang="ru-RU" altLang="ru-RU"/>
              <a:t>персональный для окна, не надо освобождать, все параметры сохраняются при следующем рисовании</a:t>
            </a:r>
          </a:p>
          <a:p>
            <a:r>
              <a:rPr lang="ru-RU" altLang="ru-RU"/>
              <a:t>Контекст класса (</a:t>
            </a:r>
            <a:r>
              <a:rPr lang="en-US" altLang="ru-RU"/>
              <a:t>class</a:t>
            </a:r>
            <a:r>
              <a:rPr lang="ru-RU" altLang="ru-RU"/>
              <a:t>)</a:t>
            </a:r>
            <a:br>
              <a:rPr lang="en-US" altLang="ru-RU"/>
            </a:br>
            <a:r>
              <a:rPr lang="en-US" altLang="ru-RU"/>
              <a:t>- </a:t>
            </a:r>
            <a:r>
              <a:rPr lang="ru-RU" altLang="ru-RU"/>
              <a:t>если класс имеет стиль </a:t>
            </a:r>
            <a:r>
              <a:rPr lang="en-US" altLang="ru-RU"/>
              <a:t>CS_CLASSDC, </a:t>
            </a:r>
            <a:r>
              <a:rPr lang="ru-RU" altLang="ru-RU"/>
              <a:t>один на все окна класса, актуально для органов управления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4E7B81-55C1-4318-A113-1B22AE5A3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3C1D82B-A17D-4F28-821B-475BAF4A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Виды контекстов устройств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E2370818-3B7D-419A-AB9D-EEAFAF024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052514"/>
            <a:ext cx="8229600" cy="5400675"/>
          </a:xfrm>
        </p:spPr>
        <p:txBody>
          <a:bodyPr/>
          <a:lstStyle/>
          <a:p>
            <a:r>
              <a:rPr lang="ru-RU" altLang="ru-RU" sz="2200"/>
              <a:t>Родительский (</a:t>
            </a:r>
            <a:r>
              <a:rPr lang="en-US" altLang="ru-RU" sz="2200"/>
              <a:t>parent)</a:t>
            </a:r>
            <a:br>
              <a:rPr lang="en-US" altLang="ru-RU" sz="2200"/>
            </a:br>
            <a:r>
              <a:rPr lang="en-US" altLang="ru-RU" sz="2200"/>
              <a:t>- </a:t>
            </a:r>
            <a:r>
              <a:rPr lang="ru-RU" altLang="ru-RU" sz="2200"/>
              <a:t>стиль класса </a:t>
            </a:r>
            <a:r>
              <a:rPr lang="en-US" altLang="ru-RU" sz="2200"/>
              <a:t>CS_PARENTDC, </a:t>
            </a:r>
            <a:r>
              <a:rPr lang="ru-RU" altLang="ru-RU" sz="2200"/>
              <a:t>в остальном обычный, но регион отсечения позволяет дочернему окну рисовать в клиентской области окна-родителя, актуально для органов управления</a:t>
            </a:r>
          </a:p>
          <a:p>
            <a:r>
              <a:rPr lang="ru-RU" altLang="ru-RU" sz="2200"/>
              <a:t>Оконный (</a:t>
            </a:r>
            <a:r>
              <a:rPr lang="en-US" altLang="ru-RU" sz="2200"/>
              <a:t>window)</a:t>
            </a:r>
            <a:br>
              <a:rPr lang="en-US" altLang="ru-RU" sz="2200"/>
            </a:br>
            <a:r>
              <a:rPr lang="en-US" altLang="ru-RU" sz="2200"/>
              <a:t>- </a:t>
            </a:r>
            <a:r>
              <a:rPr lang="ru-RU" altLang="ru-RU" sz="2200"/>
              <a:t>для всей области окна, в т.ч. рамки и заголовка, </a:t>
            </a:r>
            <a:r>
              <a:rPr lang="en-US" altLang="ru-RU" sz="2200">
                <a:solidFill>
                  <a:schemeClr val="accent2"/>
                </a:solidFill>
              </a:rPr>
              <a:t>GetWindowDC()</a:t>
            </a:r>
          </a:p>
          <a:p>
            <a:r>
              <a:rPr lang="ru-RU" altLang="ru-RU" sz="2200"/>
              <a:t>Контекст памяти (</a:t>
            </a:r>
            <a:r>
              <a:rPr lang="en-US" altLang="ru-RU" sz="2200"/>
              <a:t>memory)</a:t>
            </a:r>
            <a:br>
              <a:rPr lang="en-US" altLang="ru-RU" sz="2200"/>
            </a:br>
            <a:r>
              <a:rPr lang="en-US" altLang="ru-RU" sz="2200"/>
              <a:t>- </a:t>
            </a:r>
            <a:r>
              <a:rPr lang="ru-RU" altLang="ru-RU" sz="2200"/>
              <a:t>для рисования в невидимом буфере, имеющем структуру файла </a:t>
            </a:r>
            <a:r>
              <a:rPr lang="en-US" altLang="ru-RU" sz="2200"/>
              <a:t>.BMP</a:t>
            </a:r>
            <a:r>
              <a:rPr lang="ru-RU" altLang="ru-RU" sz="2200"/>
              <a:t>, </a:t>
            </a:r>
            <a:r>
              <a:rPr lang="en-US" altLang="ru-RU" sz="2200">
                <a:solidFill>
                  <a:schemeClr val="accent2"/>
                </a:solidFill>
              </a:rPr>
              <a:t>CreateCompatibleDC()</a:t>
            </a:r>
          </a:p>
          <a:p>
            <a:r>
              <a:rPr lang="ru-RU" altLang="ru-RU" sz="2200"/>
              <a:t>Информационный (</a:t>
            </a:r>
            <a:r>
              <a:rPr lang="en-US" altLang="ru-RU" sz="2200"/>
              <a:t>information</a:t>
            </a:r>
            <a:r>
              <a:rPr lang="ru-RU" altLang="ru-RU" sz="2200"/>
              <a:t>)</a:t>
            </a:r>
            <a:br>
              <a:rPr lang="en-US" altLang="ru-RU" sz="2200"/>
            </a:br>
            <a:r>
              <a:rPr lang="en-US" altLang="ru-RU" sz="2200"/>
              <a:t>- </a:t>
            </a:r>
            <a:r>
              <a:rPr lang="ru-RU" altLang="ru-RU" sz="2200"/>
              <a:t>для запроса параметров устройства без рисования, экономит ресурсы системы, </a:t>
            </a:r>
            <a:r>
              <a:rPr lang="en-US" altLang="ru-RU" sz="2200">
                <a:solidFill>
                  <a:schemeClr val="accent2"/>
                </a:solidFill>
              </a:rPr>
              <a:t>CreateIC()</a:t>
            </a:r>
            <a:endParaRPr lang="ru-RU" altLang="ru-RU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6BB0A4-5045-4695-B33A-29B792FFC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67A11C00-7701-4D3C-B77D-1162B2F4F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Примитивы и объекты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80EFC92C-BCCD-4EFE-8E57-B08B42406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b="1"/>
              <a:t>Линии </a:t>
            </a:r>
            <a:r>
              <a:rPr lang="en-US" altLang="ru-RU" b="1">
                <a:sym typeface="Wingdings" panose="05000000000000000000" pitchFamily="2" charset="2"/>
              </a:rPr>
              <a:t></a:t>
            </a:r>
            <a:r>
              <a:rPr lang="ru-RU" altLang="ru-RU" b="1"/>
              <a:t> перо (</a:t>
            </a:r>
            <a:r>
              <a:rPr lang="en-US" altLang="ru-RU" b="1"/>
              <a:t>Pen</a:t>
            </a:r>
            <a:r>
              <a:rPr lang="ru-RU" altLang="ru-RU" b="1"/>
              <a:t>).</a:t>
            </a:r>
            <a:r>
              <a:rPr lang="ru-RU" altLang="ru-RU"/>
              <a:t> </a:t>
            </a:r>
            <a:r>
              <a:rPr lang="en-US" altLang="ru-RU"/>
              <a:t>Drawing. </a:t>
            </a:r>
            <a:r>
              <a:rPr lang="ru-RU" altLang="ru-RU"/>
              <a:t>Отрезки прямых и кривых, прямоугольники , ломаные, эллипсы, дуги, сплайны Безье. 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 b="1"/>
              <a:t>Закрашенные области </a:t>
            </a:r>
            <a:r>
              <a:rPr lang="en-US" altLang="ru-RU" b="1">
                <a:sym typeface="Wingdings" panose="05000000000000000000" pitchFamily="2" charset="2"/>
              </a:rPr>
              <a:t></a:t>
            </a:r>
            <a:r>
              <a:rPr lang="ru-RU" altLang="ru-RU" b="1"/>
              <a:t> кисть (</a:t>
            </a:r>
            <a:r>
              <a:rPr lang="en-US" altLang="ru-RU" b="1"/>
              <a:t>Brush).</a:t>
            </a:r>
            <a:r>
              <a:rPr lang="en-US" altLang="ru-RU"/>
              <a:t> Painting. </a:t>
            </a:r>
            <a:r>
              <a:rPr lang="ru-RU" altLang="ru-RU"/>
              <a:t>Заливка цветом, штриховка, заполнение картинкой </a:t>
            </a:r>
            <a:r>
              <a:rPr lang="en-US" altLang="ru-RU"/>
              <a:t>bitmap.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Текст </a:t>
            </a:r>
            <a:r>
              <a:rPr lang="en-US" altLang="ru-RU" b="1">
                <a:sym typeface="Wingdings" panose="05000000000000000000" pitchFamily="2" charset="2"/>
              </a:rPr>
              <a:t></a:t>
            </a:r>
            <a:r>
              <a:rPr lang="ru-RU" altLang="ru-RU" b="1"/>
              <a:t> шрифт (</a:t>
            </a:r>
            <a:r>
              <a:rPr lang="en-US" altLang="ru-RU" b="1"/>
              <a:t>Font).</a:t>
            </a:r>
            <a:r>
              <a:rPr lang="en-US" altLang="ru-RU"/>
              <a:t> </a:t>
            </a:r>
            <a:r>
              <a:rPr lang="ru-RU" altLang="ru-RU"/>
              <a:t>Растровые и векторные шрифты, наклон строки, жирность, курсив, подчерк, зачеркивание.</a:t>
            </a:r>
          </a:p>
          <a:p>
            <a:pPr>
              <a:lnSpc>
                <a:spcPct val="90000"/>
              </a:lnSpc>
            </a:pPr>
            <a:r>
              <a:rPr lang="ru-RU" altLang="ru-RU" b="1"/>
              <a:t>Битовые образы </a:t>
            </a:r>
            <a:r>
              <a:rPr lang="en-US" altLang="ru-RU" b="1">
                <a:sym typeface="Wingdings" panose="05000000000000000000" pitchFamily="2" charset="2"/>
              </a:rPr>
              <a:t></a:t>
            </a:r>
            <a:r>
              <a:rPr lang="ru-RU" altLang="ru-RU" b="1"/>
              <a:t> </a:t>
            </a:r>
            <a:r>
              <a:rPr lang="en-US" altLang="ru-RU" b="1"/>
              <a:t>Bitmap.</a:t>
            </a:r>
            <a:r>
              <a:rPr lang="en-US" altLang="ru-RU"/>
              <a:t> </a:t>
            </a:r>
            <a:r>
              <a:rPr lang="ru-RU" altLang="ru-RU"/>
              <a:t>Растровые картинки в формате </a:t>
            </a:r>
            <a:r>
              <a:rPr lang="en-US" altLang="ru-RU"/>
              <a:t>.BMP, </a:t>
            </a:r>
            <a:r>
              <a:rPr lang="ru-RU" altLang="ru-RU"/>
              <a:t>можно заполнять ими область, можно создавать их, рисуя в контексте памяти с выбранным в него объектом </a:t>
            </a:r>
            <a:r>
              <a:rPr lang="en-US" altLang="ru-RU"/>
              <a:t>Bitmap.</a:t>
            </a:r>
            <a:endParaRPr lang="ru-RU" altLang="ru-RU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A42BD1-4D94-42CC-ADEB-7CD0064B7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6072046E-1F73-4DB1-946A-1C78AFA39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Группы функций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0D6FF8E9-68BB-4640-894C-9D5963E31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Получение и освобождение контекста</a:t>
            </a:r>
            <a:endParaRPr lang="en-US" altLang="ru-RU"/>
          </a:p>
          <a:p>
            <a:endParaRPr lang="ru-RU" altLang="ru-RU"/>
          </a:p>
          <a:p>
            <a:r>
              <a:rPr lang="ru-RU" altLang="ru-RU"/>
              <a:t>Получение информации о контексте</a:t>
            </a:r>
            <a:endParaRPr lang="en-US" altLang="ru-RU"/>
          </a:p>
          <a:p>
            <a:endParaRPr lang="ru-RU" altLang="ru-RU"/>
          </a:p>
          <a:p>
            <a:r>
              <a:rPr lang="ru-RU" altLang="ru-RU"/>
              <a:t>Собственно рисование и вывод текста</a:t>
            </a:r>
            <a:endParaRPr lang="en-US" altLang="ru-RU"/>
          </a:p>
          <a:p>
            <a:endParaRPr lang="ru-RU" altLang="ru-RU"/>
          </a:p>
          <a:p>
            <a:r>
              <a:rPr lang="ru-RU" altLang="ru-RU"/>
              <a:t>Управление атрибутами контекста</a:t>
            </a:r>
            <a:endParaRPr lang="en-US" altLang="ru-RU"/>
          </a:p>
          <a:p>
            <a:endParaRPr lang="ru-RU" altLang="ru-RU"/>
          </a:p>
          <a:p>
            <a:r>
              <a:rPr lang="ru-RU" altLang="ru-RU"/>
              <a:t>Работа с объектами </a:t>
            </a:r>
            <a:r>
              <a:rPr lang="en-US" altLang="ru-RU"/>
              <a:t>GDI (</a:t>
            </a:r>
            <a:r>
              <a:rPr lang="ru-RU" altLang="ru-RU"/>
              <a:t>перо, кисть, шрифт, </a:t>
            </a:r>
            <a:r>
              <a:rPr lang="en-US" altLang="ru-RU"/>
              <a:t>bitmap)</a:t>
            </a:r>
            <a:endParaRPr lang="ru-RU" altLang="ru-RU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Нижний колонтитул 78">
            <a:extLst>
              <a:ext uri="{FF2B5EF4-FFF2-40B4-BE49-F238E27FC236}">
                <a16:creationId xmlns:a16="http://schemas.microsoft.com/office/drawing/2014/main" id="{12B203DD-2AD0-451E-958C-DBE712DF4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3A7B11D9-E17A-4569-8754-CB622050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Принципы рисования в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68DE588A-0E8D-488A-AF62-ABA0A76E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/>
              <a:t>"Рисование до, не включая"</a:t>
            </a:r>
            <a:r>
              <a:rPr lang="ru-RU" altLang="ru-RU"/>
              <a:t>: конечная точка линии не закрашивается, граница прямоугольника не проходит через его правый нижний угол (на 1 точку левее и выше)</a:t>
            </a:r>
          </a:p>
        </p:txBody>
      </p:sp>
      <p:sp>
        <p:nvSpPr>
          <p:cNvPr id="204821" name="Rectangle 21">
            <a:extLst>
              <a:ext uri="{FF2B5EF4-FFF2-40B4-BE49-F238E27FC236}">
                <a16:creationId xmlns:a16="http://schemas.microsoft.com/office/drawing/2014/main" id="{3301682C-88AB-4522-B6C2-9BA2A4EC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644901"/>
            <a:ext cx="142875" cy="144463"/>
          </a:xfrm>
          <a:prstGeom prst="rect">
            <a:avLst/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2" name="Rectangle 22">
            <a:extLst>
              <a:ext uri="{FF2B5EF4-FFF2-40B4-BE49-F238E27FC236}">
                <a16:creationId xmlns:a16="http://schemas.microsoft.com/office/drawing/2014/main" id="{FEB3B728-6945-44BC-8E8A-5FDEDD01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64490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3" name="Rectangle 23">
            <a:extLst>
              <a:ext uri="{FF2B5EF4-FFF2-40B4-BE49-F238E27FC236}">
                <a16:creationId xmlns:a16="http://schemas.microsoft.com/office/drawing/2014/main" id="{0A19C871-85C3-4034-B301-CE34EFF9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364490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4" name="Rectangle 24">
            <a:extLst>
              <a:ext uri="{FF2B5EF4-FFF2-40B4-BE49-F238E27FC236}">
                <a16:creationId xmlns:a16="http://schemas.microsoft.com/office/drawing/2014/main" id="{2C28CD74-8403-4313-8D9C-185332BA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378936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5" name="Rectangle 25">
            <a:extLst>
              <a:ext uri="{FF2B5EF4-FFF2-40B4-BE49-F238E27FC236}">
                <a16:creationId xmlns:a16="http://schemas.microsoft.com/office/drawing/2014/main" id="{B26B1768-27D1-409D-BCEA-8109E3F9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378936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6" name="Rectangle 26">
            <a:extLst>
              <a:ext uri="{FF2B5EF4-FFF2-40B4-BE49-F238E27FC236}">
                <a16:creationId xmlns:a16="http://schemas.microsoft.com/office/drawing/2014/main" id="{D3301ADC-E96C-4C93-BE2B-A2806677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378936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7" name="Rectangle 27">
            <a:extLst>
              <a:ext uri="{FF2B5EF4-FFF2-40B4-BE49-F238E27FC236}">
                <a16:creationId xmlns:a16="http://schemas.microsoft.com/office/drawing/2014/main" id="{C94CFD43-3A13-4613-9214-4237211C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9" y="393382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206AFC9B-C197-4490-8969-6A460D07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4" y="393382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29" name="Rectangle 29">
            <a:extLst>
              <a:ext uri="{FF2B5EF4-FFF2-40B4-BE49-F238E27FC236}">
                <a16:creationId xmlns:a16="http://schemas.microsoft.com/office/drawing/2014/main" id="{8FE70E3C-B43F-4730-B9AD-1385CDEE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393382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0" name="Rectangle 30">
            <a:extLst>
              <a:ext uri="{FF2B5EF4-FFF2-40B4-BE49-F238E27FC236}">
                <a16:creationId xmlns:a16="http://schemas.microsoft.com/office/drawing/2014/main" id="{A1263A0B-28C2-450D-9878-7A2B5BC9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6" y="40782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1" name="Rectangle 31">
            <a:extLst>
              <a:ext uri="{FF2B5EF4-FFF2-40B4-BE49-F238E27FC236}">
                <a16:creationId xmlns:a16="http://schemas.microsoft.com/office/drawing/2014/main" id="{FEC9CB19-8C02-499B-A81A-835066EA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1" y="40782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2" name="Rectangle 32">
            <a:extLst>
              <a:ext uri="{FF2B5EF4-FFF2-40B4-BE49-F238E27FC236}">
                <a16:creationId xmlns:a16="http://schemas.microsoft.com/office/drawing/2014/main" id="{0FCE1F09-080B-4A50-B78A-9ED33088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6" y="40782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3" name="Rectangle 33">
            <a:extLst>
              <a:ext uri="{FF2B5EF4-FFF2-40B4-BE49-F238E27FC236}">
                <a16:creationId xmlns:a16="http://schemas.microsoft.com/office/drawing/2014/main" id="{645C5FC1-3223-419C-B0E8-0C7E84A6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4" y="422275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4" name="Rectangle 34">
            <a:extLst>
              <a:ext uri="{FF2B5EF4-FFF2-40B4-BE49-F238E27FC236}">
                <a16:creationId xmlns:a16="http://schemas.microsoft.com/office/drawing/2014/main" id="{D079D3CA-3D61-40FF-B35A-52FD7792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9" y="422275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5" name="Rectangle 35">
            <a:extLst>
              <a:ext uri="{FF2B5EF4-FFF2-40B4-BE49-F238E27FC236}">
                <a16:creationId xmlns:a16="http://schemas.microsoft.com/office/drawing/2014/main" id="{887F7DDB-1C07-4929-B045-552A363E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4" y="422275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6" name="Rectangle 36">
            <a:extLst>
              <a:ext uri="{FF2B5EF4-FFF2-40B4-BE49-F238E27FC236}">
                <a16:creationId xmlns:a16="http://schemas.microsoft.com/office/drawing/2014/main" id="{D80F9A78-5166-4351-A475-7A7DE03B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1" y="436721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7" name="Rectangle 37">
            <a:extLst>
              <a:ext uri="{FF2B5EF4-FFF2-40B4-BE49-F238E27FC236}">
                <a16:creationId xmlns:a16="http://schemas.microsoft.com/office/drawing/2014/main" id="{5CB57616-464C-4837-9684-0AC7D1BC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6" y="436721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8" name="Rectangle 38">
            <a:extLst>
              <a:ext uri="{FF2B5EF4-FFF2-40B4-BE49-F238E27FC236}">
                <a16:creationId xmlns:a16="http://schemas.microsoft.com/office/drawing/2014/main" id="{83E3774E-8FF0-4BC3-938B-32B038BE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4365626"/>
            <a:ext cx="142875" cy="1444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9" name="Rectangle 39">
            <a:extLst>
              <a:ext uri="{FF2B5EF4-FFF2-40B4-BE49-F238E27FC236}">
                <a16:creationId xmlns:a16="http://schemas.microsoft.com/office/drawing/2014/main" id="{4704AB40-E106-47BC-A108-58D63E82E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3716338"/>
            <a:ext cx="142875" cy="144462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1" name="Rectangle 41">
            <a:extLst>
              <a:ext uri="{FF2B5EF4-FFF2-40B4-BE49-F238E27FC236}">
                <a16:creationId xmlns:a16="http://schemas.microsoft.com/office/drawing/2014/main" id="{A7345A68-E15A-4667-89AB-F0FE9583D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2" name="Rectangle 42">
            <a:extLst>
              <a:ext uri="{FF2B5EF4-FFF2-40B4-BE49-F238E27FC236}">
                <a16:creationId xmlns:a16="http://schemas.microsoft.com/office/drawing/2014/main" id="{D3A719FD-1FA5-45D8-AB01-7884F0D5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3" name="Rectangle 43">
            <a:extLst>
              <a:ext uri="{FF2B5EF4-FFF2-40B4-BE49-F238E27FC236}">
                <a16:creationId xmlns:a16="http://schemas.microsoft.com/office/drawing/2014/main" id="{3EE6EC31-4D20-43D4-AD95-C284219BF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9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4" name="Rectangle 44">
            <a:extLst>
              <a:ext uri="{FF2B5EF4-FFF2-40B4-BE49-F238E27FC236}">
                <a16:creationId xmlns:a16="http://schemas.microsoft.com/office/drawing/2014/main" id="{19D788FF-0A1B-4D8A-89A9-C9D41FA6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1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5" name="Rectangle 45">
            <a:extLst>
              <a:ext uri="{FF2B5EF4-FFF2-40B4-BE49-F238E27FC236}">
                <a16:creationId xmlns:a16="http://schemas.microsoft.com/office/drawing/2014/main" id="{31A12A4D-DE57-4DBE-9B4D-C9C7D467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4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6" name="Rectangle 46">
            <a:extLst>
              <a:ext uri="{FF2B5EF4-FFF2-40B4-BE49-F238E27FC236}">
                <a16:creationId xmlns:a16="http://schemas.microsoft.com/office/drawing/2014/main" id="{7D84C022-D8D3-46FE-A97C-AE767DD9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6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7" name="Rectangle 47">
            <a:extLst>
              <a:ext uri="{FF2B5EF4-FFF2-40B4-BE49-F238E27FC236}">
                <a16:creationId xmlns:a16="http://schemas.microsoft.com/office/drawing/2014/main" id="{C538147D-7559-469F-B208-93DB7A06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9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8" name="Rectangle 48">
            <a:extLst>
              <a:ext uri="{FF2B5EF4-FFF2-40B4-BE49-F238E27FC236}">
                <a16:creationId xmlns:a16="http://schemas.microsoft.com/office/drawing/2014/main" id="{287251E2-3B4F-48E8-AEC2-A881392F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9" name="Rectangle 49">
            <a:extLst>
              <a:ext uri="{FF2B5EF4-FFF2-40B4-BE49-F238E27FC236}">
                <a16:creationId xmlns:a16="http://schemas.microsoft.com/office/drawing/2014/main" id="{A581FC42-B6E7-4B5A-9977-29F4663B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4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0" name="Rectangle 50">
            <a:extLst>
              <a:ext uri="{FF2B5EF4-FFF2-40B4-BE49-F238E27FC236}">
                <a16:creationId xmlns:a16="http://schemas.microsoft.com/office/drawing/2014/main" id="{AB6D5160-4BEB-4E67-AFED-E8F3C5CBA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6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1" name="Rectangle 51">
            <a:extLst>
              <a:ext uri="{FF2B5EF4-FFF2-40B4-BE49-F238E27FC236}">
                <a16:creationId xmlns:a16="http://schemas.microsoft.com/office/drawing/2014/main" id="{616A1480-227F-4581-81DA-4709CE81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9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2" name="Rectangle 52">
            <a:extLst>
              <a:ext uri="{FF2B5EF4-FFF2-40B4-BE49-F238E27FC236}">
                <a16:creationId xmlns:a16="http://schemas.microsoft.com/office/drawing/2014/main" id="{5CF87349-E27A-4275-B792-8B94700E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1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3" name="Rectangle 53">
            <a:extLst>
              <a:ext uri="{FF2B5EF4-FFF2-40B4-BE49-F238E27FC236}">
                <a16:creationId xmlns:a16="http://schemas.microsoft.com/office/drawing/2014/main" id="{374E35FE-2E74-4A4D-8B5A-D75791E5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4" name="Rectangle 54">
            <a:extLst>
              <a:ext uri="{FF2B5EF4-FFF2-40B4-BE49-F238E27FC236}">
                <a16:creationId xmlns:a16="http://schemas.microsoft.com/office/drawing/2014/main" id="{B80B3772-C56D-4B15-85B9-72C45D9A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5" name="Rectangle 55">
            <a:extLst>
              <a:ext uri="{FF2B5EF4-FFF2-40B4-BE49-F238E27FC236}">
                <a16:creationId xmlns:a16="http://schemas.microsoft.com/office/drawing/2014/main" id="{419DF4D6-6E49-45E9-8D28-4B2DD285A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9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6" name="Rectangle 56">
            <a:extLst>
              <a:ext uri="{FF2B5EF4-FFF2-40B4-BE49-F238E27FC236}">
                <a16:creationId xmlns:a16="http://schemas.microsoft.com/office/drawing/2014/main" id="{3923C5A0-9353-4083-811C-A07F9441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1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7" name="Rectangle 57">
            <a:extLst>
              <a:ext uri="{FF2B5EF4-FFF2-40B4-BE49-F238E27FC236}">
                <a16:creationId xmlns:a16="http://schemas.microsoft.com/office/drawing/2014/main" id="{9FB60964-9A40-42B1-960E-DBF73BFC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4" y="37163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8" name="Rectangle 58">
            <a:extLst>
              <a:ext uri="{FF2B5EF4-FFF2-40B4-BE49-F238E27FC236}">
                <a16:creationId xmlns:a16="http://schemas.microsoft.com/office/drawing/2014/main" id="{64E3B65C-5123-4E2D-92B9-015BC53BA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386080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59" name="Rectangle 59">
            <a:extLst>
              <a:ext uri="{FF2B5EF4-FFF2-40B4-BE49-F238E27FC236}">
                <a16:creationId xmlns:a16="http://schemas.microsoft.com/office/drawing/2014/main" id="{575451CE-F0F4-4C3C-9126-079E3EE5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00526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0" name="Rectangle 60">
            <a:extLst>
              <a:ext uri="{FF2B5EF4-FFF2-40B4-BE49-F238E27FC236}">
                <a16:creationId xmlns:a16="http://schemas.microsoft.com/office/drawing/2014/main" id="{C8F33ACF-BFA3-40B1-8D5C-A550A622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14972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1" name="Rectangle 61">
            <a:extLst>
              <a:ext uri="{FF2B5EF4-FFF2-40B4-BE49-F238E27FC236}">
                <a16:creationId xmlns:a16="http://schemas.microsoft.com/office/drawing/2014/main" id="{8760C5C0-F330-4D71-B081-A2E00C08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2941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2" name="Rectangle 62">
            <a:extLst>
              <a:ext uri="{FF2B5EF4-FFF2-40B4-BE49-F238E27FC236}">
                <a16:creationId xmlns:a16="http://schemas.microsoft.com/office/drawing/2014/main" id="{DD15699A-B2D5-4707-A7EF-8B8D4756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43865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3" name="Rectangle 63">
            <a:extLst>
              <a:ext uri="{FF2B5EF4-FFF2-40B4-BE49-F238E27FC236}">
                <a16:creationId xmlns:a16="http://schemas.microsoft.com/office/drawing/2014/main" id="{4EA76D9F-E477-43BF-8F05-FE2C2AC2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58311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4" name="Rectangle 64">
            <a:extLst>
              <a:ext uri="{FF2B5EF4-FFF2-40B4-BE49-F238E27FC236}">
                <a16:creationId xmlns:a16="http://schemas.microsoft.com/office/drawing/2014/main" id="{19E7DF45-0C0A-4558-808F-04F970CC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72757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5" name="Rectangle 65">
            <a:extLst>
              <a:ext uri="{FF2B5EF4-FFF2-40B4-BE49-F238E27FC236}">
                <a16:creationId xmlns:a16="http://schemas.microsoft.com/office/drawing/2014/main" id="{E8E19A67-2217-44AC-9B29-40EEA181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48720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6" name="Rectangle 66">
            <a:extLst>
              <a:ext uri="{FF2B5EF4-FFF2-40B4-BE49-F238E27FC236}">
                <a16:creationId xmlns:a16="http://schemas.microsoft.com/office/drawing/2014/main" id="{367EFA65-CCAA-46BB-872E-6ECCBDD88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01650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7" name="Rectangle 67">
            <a:extLst>
              <a:ext uri="{FF2B5EF4-FFF2-40B4-BE49-F238E27FC236}">
                <a16:creationId xmlns:a16="http://schemas.microsoft.com/office/drawing/2014/main" id="{B13A8991-C354-44ED-832B-2160CBE0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516096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8" name="Rectangle 68">
            <a:extLst>
              <a:ext uri="{FF2B5EF4-FFF2-40B4-BE49-F238E27FC236}">
                <a16:creationId xmlns:a16="http://schemas.microsoft.com/office/drawing/2014/main" id="{CEC15E3C-C97F-4B75-9CB2-F2C50005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4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69" name="Rectangle 69">
            <a:extLst>
              <a:ext uri="{FF2B5EF4-FFF2-40B4-BE49-F238E27FC236}">
                <a16:creationId xmlns:a16="http://schemas.microsoft.com/office/drawing/2014/main" id="{B2C7B836-31CA-4FD4-90E7-FB405AF0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6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0" name="Rectangle 70">
            <a:extLst>
              <a:ext uri="{FF2B5EF4-FFF2-40B4-BE49-F238E27FC236}">
                <a16:creationId xmlns:a16="http://schemas.microsoft.com/office/drawing/2014/main" id="{32B67B7B-3EF1-4253-82F8-A626834A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9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1" name="Rectangle 71">
            <a:extLst>
              <a:ext uri="{FF2B5EF4-FFF2-40B4-BE49-F238E27FC236}">
                <a16:creationId xmlns:a16="http://schemas.microsoft.com/office/drawing/2014/main" id="{5DB145F0-5421-4851-892E-0A5BDAC8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1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2" name="Rectangle 72">
            <a:extLst>
              <a:ext uri="{FF2B5EF4-FFF2-40B4-BE49-F238E27FC236}">
                <a16:creationId xmlns:a16="http://schemas.microsoft.com/office/drawing/2014/main" id="{20546D96-2DCC-4040-B249-F1C0D1D5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4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3" name="Rectangle 73">
            <a:extLst>
              <a:ext uri="{FF2B5EF4-FFF2-40B4-BE49-F238E27FC236}">
                <a16:creationId xmlns:a16="http://schemas.microsoft.com/office/drawing/2014/main" id="{8FA56379-CC70-4A6E-A9C8-76D2737D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6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4" name="Rectangle 74">
            <a:extLst>
              <a:ext uri="{FF2B5EF4-FFF2-40B4-BE49-F238E27FC236}">
                <a16:creationId xmlns:a16="http://schemas.microsoft.com/office/drawing/2014/main" id="{2D9B9B54-CB31-40E4-B52E-3A0F5DE4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9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5" name="Rectangle 75">
            <a:extLst>
              <a:ext uri="{FF2B5EF4-FFF2-40B4-BE49-F238E27FC236}">
                <a16:creationId xmlns:a16="http://schemas.microsoft.com/office/drawing/2014/main" id="{811F00B6-0A08-4492-BAF0-DD1047C3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1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6" name="Rectangle 76">
            <a:extLst>
              <a:ext uri="{FF2B5EF4-FFF2-40B4-BE49-F238E27FC236}">
                <a16:creationId xmlns:a16="http://schemas.microsoft.com/office/drawing/2014/main" id="{3DC0B9D5-83D8-4EF7-84E7-1584F6D4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4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7" name="Rectangle 77">
            <a:extLst>
              <a:ext uri="{FF2B5EF4-FFF2-40B4-BE49-F238E27FC236}">
                <a16:creationId xmlns:a16="http://schemas.microsoft.com/office/drawing/2014/main" id="{981754F6-94F6-4323-918F-F1D8A4D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6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8" name="Rectangle 78">
            <a:extLst>
              <a:ext uri="{FF2B5EF4-FFF2-40B4-BE49-F238E27FC236}">
                <a16:creationId xmlns:a16="http://schemas.microsoft.com/office/drawing/2014/main" id="{C3593098-E9D7-40B9-89DC-87DAA2A8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9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79" name="Rectangle 79">
            <a:extLst>
              <a:ext uri="{FF2B5EF4-FFF2-40B4-BE49-F238E27FC236}">
                <a16:creationId xmlns:a16="http://schemas.microsoft.com/office/drawing/2014/main" id="{300EB096-0E41-4E67-A904-42831A304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1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0" name="Rectangle 80">
            <a:extLst>
              <a:ext uri="{FF2B5EF4-FFF2-40B4-BE49-F238E27FC236}">
                <a16:creationId xmlns:a16="http://schemas.microsoft.com/office/drawing/2014/main" id="{0D407FA6-B185-4476-AB16-9D685AE8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1" name="Rectangle 81">
            <a:extLst>
              <a:ext uri="{FF2B5EF4-FFF2-40B4-BE49-F238E27FC236}">
                <a16:creationId xmlns:a16="http://schemas.microsoft.com/office/drawing/2014/main" id="{F2C2839B-FF8A-43AB-A2ED-D6CA80685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2" name="Rectangle 82">
            <a:extLst>
              <a:ext uri="{FF2B5EF4-FFF2-40B4-BE49-F238E27FC236}">
                <a16:creationId xmlns:a16="http://schemas.microsoft.com/office/drawing/2014/main" id="{CA096102-E821-4893-9AAB-D85FF0ED4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9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3" name="Rectangle 83">
            <a:extLst>
              <a:ext uri="{FF2B5EF4-FFF2-40B4-BE49-F238E27FC236}">
                <a16:creationId xmlns:a16="http://schemas.microsoft.com/office/drawing/2014/main" id="{49381C07-9AFE-4AF4-AAB6-D1263F2B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4" name="Rectangle 84">
            <a:extLst>
              <a:ext uri="{FF2B5EF4-FFF2-40B4-BE49-F238E27FC236}">
                <a16:creationId xmlns:a16="http://schemas.microsoft.com/office/drawing/2014/main" id="{AFBB0D8F-EB8A-4AA9-AD78-3685A764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4" y="51577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5" name="Rectangle 85">
            <a:extLst>
              <a:ext uri="{FF2B5EF4-FFF2-40B4-BE49-F238E27FC236}">
                <a16:creationId xmlns:a16="http://schemas.microsoft.com/office/drawing/2014/main" id="{54B617F4-5166-4966-8EDB-12FD9C58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86080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6" name="Rectangle 86">
            <a:extLst>
              <a:ext uri="{FF2B5EF4-FFF2-40B4-BE49-F238E27FC236}">
                <a16:creationId xmlns:a16="http://schemas.microsoft.com/office/drawing/2014/main" id="{337D8539-05D8-4C50-86DE-73D8670E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00526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7" name="Rectangle 87">
            <a:extLst>
              <a:ext uri="{FF2B5EF4-FFF2-40B4-BE49-F238E27FC236}">
                <a16:creationId xmlns:a16="http://schemas.microsoft.com/office/drawing/2014/main" id="{69AE6E8A-39FC-42E5-BC95-E4759D3D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14972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8" name="Rectangle 88">
            <a:extLst>
              <a:ext uri="{FF2B5EF4-FFF2-40B4-BE49-F238E27FC236}">
                <a16:creationId xmlns:a16="http://schemas.microsoft.com/office/drawing/2014/main" id="{1FF904C3-37E3-443D-B3CD-8F7A8BF3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29418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89" name="Rectangle 89">
            <a:extLst>
              <a:ext uri="{FF2B5EF4-FFF2-40B4-BE49-F238E27FC236}">
                <a16:creationId xmlns:a16="http://schemas.microsoft.com/office/drawing/2014/main" id="{DD54334D-B011-4A36-ADA3-4A0C1F86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43865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0" name="Rectangle 90">
            <a:extLst>
              <a:ext uri="{FF2B5EF4-FFF2-40B4-BE49-F238E27FC236}">
                <a16:creationId xmlns:a16="http://schemas.microsoft.com/office/drawing/2014/main" id="{6BFE98F6-3F91-45E0-BF4C-4A99DC94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583113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1" name="Rectangle 91">
            <a:extLst>
              <a:ext uri="{FF2B5EF4-FFF2-40B4-BE49-F238E27FC236}">
                <a16:creationId xmlns:a16="http://schemas.microsoft.com/office/drawing/2014/main" id="{F583341A-DFD2-40AE-81A6-3A69B99DC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727576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2" name="Rectangle 92">
            <a:extLst>
              <a:ext uri="{FF2B5EF4-FFF2-40B4-BE49-F238E27FC236}">
                <a16:creationId xmlns:a16="http://schemas.microsoft.com/office/drawing/2014/main" id="{8F8516E7-7017-466C-A6CD-39F3D504D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4872038"/>
            <a:ext cx="142875" cy="1444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3" name="Rectangle 93">
            <a:extLst>
              <a:ext uri="{FF2B5EF4-FFF2-40B4-BE49-F238E27FC236}">
                <a16:creationId xmlns:a16="http://schemas.microsoft.com/office/drawing/2014/main" id="{3CBFF6D7-195E-466F-8226-1CE17108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5016501"/>
            <a:ext cx="142875" cy="1444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4" name="Rectangle 94">
            <a:extLst>
              <a:ext uri="{FF2B5EF4-FFF2-40B4-BE49-F238E27FC236}">
                <a16:creationId xmlns:a16="http://schemas.microsoft.com/office/drawing/2014/main" id="{147ACB58-0CB6-4C77-85D0-D18092FE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9" y="5300663"/>
            <a:ext cx="142875" cy="144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5" name="Line 95">
            <a:extLst>
              <a:ext uri="{FF2B5EF4-FFF2-40B4-BE49-F238E27FC236}">
                <a16:creationId xmlns:a16="http://schemas.microsoft.com/office/drawing/2014/main" id="{6D39E265-2EB9-47ED-AD53-101DE6B70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3716339"/>
            <a:ext cx="2447925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96" name="Rectangle 96">
            <a:extLst>
              <a:ext uri="{FF2B5EF4-FFF2-40B4-BE49-F238E27FC236}">
                <a16:creationId xmlns:a16="http://schemas.microsoft.com/office/drawing/2014/main" id="{8096B065-9FAE-4CB1-943D-D70466D37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3789364"/>
            <a:ext cx="2592387" cy="15843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7CB859EB-A414-4781-97E5-7DA441B591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EDC78CCA-CEE8-433C-B3A7-7B7DD1CBD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Принципы рисования в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506F8A31-AE0B-4E7F-A8CE-1B98A0F14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Эллипсы и дуги не на основе центра, осей и углов, а на основе описанного прямоугольника и секущих лучей</a:t>
            </a:r>
          </a:p>
        </p:txBody>
      </p:sp>
      <p:sp>
        <p:nvSpPr>
          <p:cNvPr id="205828" name="Oval 4">
            <a:extLst>
              <a:ext uri="{FF2B5EF4-FFF2-40B4-BE49-F238E27FC236}">
                <a16:creationId xmlns:a16="http://schemas.microsoft.com/office/drawing/2014/main" id="{7F8D2A95-6D79-44B1-A8E6-832EE30F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3716338"/>
            <a:ext cx="2303463" cy="1225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D501F5B8-F1CD-41DD-B534-0AA57C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3716338"/>
            <a:ext cx="2303463" cy="1225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0" name="Oval 6">
            <a:extLst>
              <a:ext uri="{FF2B5EF4-FFF2-40B4-BE49-F238E27FC236}">
                <a16:creationId xmlns:a16="http://schemas.microsoft.com/office/drawing/2014/main" id="{42896A2F-E676-483A-B18D-68E8723F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679825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1" name="Oval 7">
            <a:extLst>
              <a:ext uri="{FF2B5EF4-FFF2-40B4-BE49-F238E27FC236}">
                <a16:creationId xmlns:a16="http://schemas.microsoft.com/office/drawing/2014/main" id="{8476002D-F513-4AA4-9BB9-3F71C513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9" y="4897439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2" name="Oval 8">
            <a:extLst>
              <a:ext uri="{FF2B5EF4-FFF2-40B4-BE49-F238E27FC236}">
                <a16:creationId xmlns:a16="http://schemas.microsoft.com/office/drawing/2014/main" id="{EB9AC256-0F3A-4F3E-B366-D89BEE2D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716338"/>
            <a:ext cx="2303463" cy="12255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3" name="Rectangle 9">
            <a:extLst>
              <a:ext uri="{FF2B5EF4-FFF2-40B4-BE49-F238E27FC236}">
                <a16:creationId xmlns:a16="http://schemas.microsoft.com/office/drawing/2014/main" id="{BA6B9087-2A7A-4442-AC67-E4C20DDF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716338"/>
            <a:ext cx="2303463" cy="1225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4" name="Oval 10">
            <a:extLst>
              <a:ext uri="{FF2B5EF4-FFF2-40B4-BE49-F238E27FC236}">
                <a16:creationId xmlns:a16="http://schemas.microsoft.com/office/drawing/2014/main" id="{A779909D-E88E-4B3C-AB93-E0FD98B4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6" y="3679825"/>
            <a:ext cx="73025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5" name="Oval 11">
            <a:extLst>
              <a:ext uri="{FF2B5EF4-FFF2-40B4-BE49-F238E27FC236}">
                <a16:creationId xmlns:a16="http://schemas.microsoft.com/office/drawing/2014/main" id="{E4CD9E16-9847-4600-A8E3-C64C2388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576" y="4897439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38" name="Freeform 14">
            <a:extLst>
              <a:ext uri="{FF2B5EF4-FFF2-40B4-BE49-F238E27FC236}">
                <a16:creationId xmlns:a16="http://schemas.microsoft.com/office/drawing/2014/main" id="{AEF3D4FE-FE80-4BBB-BFBC-EF314DD1184D}"/>
              </a:ext>
            </a:extLst>
          </p:cNvPr>
          <p:cNvSpPr>
            <a:spLocks/>
          </p:cNvSpPr>
          <p:nvPr/>
        </p:nvSpPr>
        <p:spPr bwMode="auto">
          <a:xfrm>
            <a:off x="6672263" y="3725864"/>
            <a:ext cx="1511300" cy="288925"/>
          </a:xfrm>
          <a:custGeom>
            <a:avLst/>
            <a:gdLst>
              <a:gd name="T0" fmla="*/ 0 w 952"/>
              <a:gd name="T1" fmla="*/ 227 h 227"/>
              <a:gd name="T2" fmla="*/ 272 w 952"/>
              <a:gd name="T3" fmla="*/ 46 h 227"/>
              <a:gd name="T4" fmla="*/ 680 w 952"/>
              <a:gd name="T5" fmla="*/ 0 h 227"/>
              <a:gd name="T6" fmla="*/ 952 w 952"/>
              <a:gd name="T7" fmla="*/ 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2" h="227">
                <a:moveTo>
                  <a:pt x="0" y="227"/>
                </a:moveTo>
                <a:cubicBezTo>
                  <a:pt x="79" y="155"/>
                  <a:pt x="159" y="84"/>
                  <a:pt x="272" y="46"/>
                </a:cubicBezTo>
                <a:cubicBezTo>
                  <a:pt x="385" y="8"/>
                  <a:pt x="567" y="0"/>
                  <a:pt x="680" y="0"/>
                </a:cubicBezTo>
                <a:cubicBezTo>
                  <a:pt x="793" y="0"/>
                  <a:pt x="899" y="38"/>
                  <a:pt x="952" y="4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839" name="Line 15">
            <a:extLst>
              <a:ext uri="{FF2B5EF4-FFF2-40B4-BE49-F238E27FC236}">
                <a16:creationId xmlns:a16="http://schemas.microsoft.com/office/drawing/2014/main" id="{7509DA4D-03D5-4589-B013-03C8821C7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6" y="3213101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841" name="Line 17">
            <a:extLst>
              <a:ext uri="{FF2B5EF4-FFF2-40B4-BE49-F238E27FC236}">
                <a16:creationId xmlns:a16="http://schemas.microsoft.com/office/drawing/2014/main" id="{AC991240-3B37-4BAB-B8A5-52006B894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7439" y="3789363"/>
            <a:ext cx="1512887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842" name="Oval 18">
            <a:extLst>
              <a:ext uri="{FF2B5EF4-FFF2-40B4-BE49-F238E27FC236}">
                <a16:creationId xmlns:a16="http://schemas.microsoft.com/office/drawing/2014/main" id="{E2BAA32D-4528-462F-B694-719AF8FB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738564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43" name="Oval 19">
            <a:extLst>
              <a:ext uri="{FF2B5EF4-FFF2-40B4-BE49-F238E27FC236}">
                <a16:creationId xmlns:a16="http://schemas.microsoft.com/office/drawing/2014/main" id="{192ED875-65F3-4771-892E-B6CDA405F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1" y="3141664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F2058-EE05-4516-87F1-4B3242A2CF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FFCCB594-5C94-4D4C-BFD6-32121E218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Цвет в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55C94E1B-E543-4603-9B0A-EFB4112B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Цвет – всегда 32-битное целое, на конкретном устройстве отображается с учетом его возможностей</a:t>
            </a:r>
          </a:p>
          <a:p>
            <a:r>
              <a:rPr lang="ru-RU" altLang="ru-RU"/>
              <a:t>Линии – подбирается ближайший доступный цвет</a:t>
            </a:r>
          </a:p>
          <a:p>
            <a:r>
              <a:rPr lang="ru-RU" altLang="ru-RU"/>
              <a:t>Заливка – растрирование (</a:t>
            </a:r>
            <a:r>
              <a:rPr lang="en-US" altLang="ru-RU"/>
              <a:t>dithering</a:t>
            </a:r>
            <a:r>
              <a:rPr lang="ru-RU" altLang="ru-RU"/>
              <a:t>)</a:t>
            </a:r>
          </a:p>
          <a:p>
            <a:r>
              <a:rPr lang="ru-RU" altLang="ru-RU"/>
              <a:t>Функция (в Си – макрос) </a:t>
            </a:r>
            <a:br>
              <a:rPr lang="en-US" altLang="ru-RU"/>
            </a:br>
            <a:r>
              <a:rPr lang="en-US" altLang="ru-RU"/>
              <a:t>                    RGB(r,g,b: byte): TColor;</a:t>
            </a:r>
          </a:p>
          <a:p>
            <a:r>
              <a:rPr lang="en-US" altLang="ru-RU"/>
              <a:t>$</a:t>
            </a:r>
            <a:r>
              <a:rPr lang="en-US" altLang="ru-RU">
                <a:solidFill>
                  <a:srgbClr val="FF0000"/>
                </a:solidFill>
              </a:rPr>
              <a:t>00</a:t>
            </a:r>
            <a:r>
              <a:rPr lang="en-US" altLang="ru-RU"/>
              <a:t>BBGGRR - </a:t>
            </a:r>
            <a:r>
              <a:rPr lang="ru-RU" altLang="ru-RU"/>
              <a:t>цвет в формате </a:t>
            </a:r>
            <a:r>
              <a:rPr lang="en-US" altLang="ru-RU"/>
              <a:t>RGB</a:t>
            </a:r>
          </a:p>
          <a:p>
            <a:r>
              <a:rPr lang="en-US" altLang="ru-RU"/>
              <a:t>$</a:t>
            </a:r>
            <a:r>
              <a:rPr lang="en-US" altLang="ru-RU">
                <a:solidFill>
                  <a:srgbClr val="FF0000"/>
                </a:solidFill>
              </a:rPr>
              <a:t>XX</a:t>
            </a:r>
            <a:r>
              <a:rPr lang="en-US" altLang="ru-RU"/>
              <a:t>yyyyyy, </a:t>
            </a:r>
            <a:r>
              <a:rPr lang="ru-RU" altLang="ru-RU"/>
              <a:t>где </a:t>
            </a:r>
            <a:r>
              <a:rPr lang="en-US" altLang="ru-RU"/>
              <a:t>XX ≠ 00 – </a:t>
            </a:r>
            <a:r>
              <a:rPr lang="ru-RU" altLang="ru-RU"/>
              <a:t>ссылка на системную палитру, например, </a:t>
            </a:r>
            <a:r>
              <a:rPr lang="en-US" altLang="ru-RU"/>
              <a:t>clCaptionText = $FF000009,</a:t>
            </a:r>
            <a:br>
              <a:rPr lang="ru-RU" altLang="ru-RU"/>
            </a:br>
            <a:r>
              <a:rPr lang="ru-RU" altLang="ru-RU"/>
              <a:t>такой цвет даже не фиксирован, а интерпретируется по обстоятельствам (активно окно или нет)</a:t>
            </a:r>
            <a:endParaRPr lang="en-US" altLang="ru-RU"/>
          </a:p>
        </p:txBody>
      </p:sp>
      <p:pic>
        <p:nvPicPr>
          <p:cNvPr id="206852" name="Picture 4">
            <a:extLst>
              <a:ext uri="{FF2B5EF4-FFF2-40B4-BE49-F238E27FC236}">
                <a16:creationId xmlns:a16="http://schemas.microsoft.com/office/drawing/2014/main" id="{A8592F69-21F6-4B34-BCE3-BCB05C2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3"/>
          <a:stretch>
            <a:fillRect/>
          </a:stretch>
        </p:blipFill>
        <p:spPr bwMode="auto">
          <a:xfrm>
            <a:off x="8832851" y="2924176"/>
            <a:ext cx="16557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78F2E2-1715-4B56-96F4-C6C6F97A4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894BEC64-9218-4161-A1A4-80A20534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Работа с объектами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D25DD12D-2985-41C6-A5E7-B9F5EE885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681537"/>
          </a:xfrm>
        </p:spPr>
        <p:txBody>
          <a:bodyPr/>
          <a:lstStyle/>
          <a:p>
            <a:r>
              <a:rPr lang="ru-RU" altLang="ru-RU" sz="2000"/>
              <a:t>Объекты </a:t>
            </a:r>
            <a:r>
              <a:rPr lang="en-US" altLang="ru-RU" sz="2000"/>
              <a:t>GDI </a:t>
            </a:r>
            <a:r>
              <a:rPr lang="ru-RU" altLang="ru-RU" sz="2000"/>
              <a:t>доступны по хэндлу</a:t>
            </a:r>
            <a:r>
              <a:rPr lang="en-US" altLang="ru-RU" sz="2000"/>
              <a:t> </a:t>
            </a:r>
            <a:endParaRPr lang="ru-RU" altLang="ru-RU" sz="2000"/>
          </a:p>
          <a:p>
            <a:r>
              <a:rPr lang="ru-RU" altLang="ru-RU" sz="2000"/>
              <a:t>Существуют (создаются, уничтожаются) </a:t>
            </a:r>
            <a:r>
              <a:rPr lang="ru-RU" altLang="ru-RU" sz="2000" b="1"/>
              <a:t>независимо</a:t>
            </a:r>
            <a:r>
              <a:rPr lang="ru-RU" altLang="ru-RU" sz="2000"/>
              <a:t> от контекста </a:t>
            </a:r>
          </a:p>
          <a:p>
            <a:r>
              <a:rPr lang="ru-RU" altLang="ru-RU" sz="2000"/>
              <a:t>Чтобы объект работал (задавал способ рисования примитива), его надо </a:t>
            </a:r>
            <a:r>
              <a:rPr lang="ru-RU" altLang="ru-RU" sz="2000" b="1"/>
              <a:t>выбрать</a:t>
            </a:r>
            <a:r>
              <a:rPr lang="ru-RU" altLang="ru-RU" sz="2000"/>
              <a:t> в контекст </a:t>
            </a:r>
          </a:p>
          <a:p>
            <a:r>
              <a:rPr lang="ru-RU" altLang="ru-RU" sz="2000"/>
              <a:t>В контекст всегда выбран </a:t>
            </a:r>
            <a:r>
              <a:rPr lang="ru-RU" altLang="ru-RU" sz="2000" b="1"/>
              <a:t>единственный</a:t>
            </a:r>
            <a:r>
              <a:rPr lang="ru-RU" altLang="ru-RU" sz="2000"/>
              <a:t> объект каждого типа: перо, кисть, шрифт, </a:t>
            </a:r>
            <a:r>
              <a:rPr lang="en-US" altLang="ru-RU" sz="2000"/>
              <a:t>bitmap</a:t>
            </a:r>
          </a:p>
          <a:p>
            <a:r>
              <a:rPr lang="ru-RU" altLang="ru-RU" sz="2000"/>
              <a:t>Контекст необходимо </a:t>
            </a:r>
            <a:r>
              <a:rPr lang="ru-RU" altLang="ru-RU" sz="2000" b="1"/>
              <a:t>вернуть в том же виде</a:t>
            </a:r>
            <a:r>
              <a:rPr lang="ru-RU" altLang="ru-RU" sz="2000"/>
              <a:t>, в котором он был получен</a:t>
            </a:r>
          </a:p>
          <a:p>
            <a:r>
              <a:rPr lang="ru-RU" altLang="ru-RU" sz="2000"/>
              <a:t>Созданное - </a:t>
            </a:r>
            <a:r>
              <a:rPr lang="en-US" altLang="ru-RU" sz="2000"/>
              <a:t>CreateXXX()</a:t>
            </a:r>
            <a:r>
              <a:rPr lang="ru-RU" altLang="ru-RU" sz="2000"/>
              <a:t> - надо удалять, взятое готовым - </a:t>
            </a:r>
            <a:r>
              <a:rPr lang="en-US" altLang="ru-RU" sz="2000"/>
              <a:t>GetStockObject()</a:t>
            </a:r>
            <a:r>
              <a:rPr lang="ru-RU" altLang="ru-RU" sz="2000"/>
              <a:t> - нет</a:t>
            </a:r>
            <a:endParaRPr lang="en-US" altLang="ru-RU" sz="2000"/>
          </a:p>
          <a:p>
            <a:r>
              <a:rPr lang="ru-RU" altLang="ru-RU" sz="2000"/>
              <a:t>Если объект </a:t>
            </a:r>
            <a:r>
              <a:rPr lang="ru-RU" altLang="ru-RU" sz="2000" b="1"/>
              <a:t>выбран</a:t>
            </a:r>
            <a:r>
              <a:rPr lang="ru-RU" altLang="ru-RU" sz="2000"/>
              <a:t>, то удаление такого объекта невозможно, исключение при этом не возникает, просто не удаляется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49C414-04BF-4E50-8834-40559C756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27682936-995D-496E-A111-ADF87CFB7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Создание, выбор, удаление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994D9904-A3E3-4F7C-920D-8EC31E56A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Можно создавать и уничтожать объекты </a:t>
            </a:r>
            <a:r>
              <a:rPr lang="en-US" altLang="ru-RU"/>
              <a:t>GDI </a:t>
            </a:r>
            <a:r>
              <a:rPr lang="ru-RU" altLang="ru-RU"/>
              <a:t>прямо в ходе рисования, можно создать заранее и пользоваться имеющимся набором</a:t>
            </a:r>
          </a:p>
          <a:p>
            <a:r>
              <a:rPr lang="ru-RU" altLang="ru-RU"/>
              <a:t>Создание</a:t>
            </a:r>
            <a:r>
              <a:rPr lang="en-US" altLang="ru-RU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ru-RU"/>
              <a:t>hPen := CreatePen(...);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ru-RU"/>
              <a:t>hBrush := CreateSolidBrush(...);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ru-RU"/>
              <a:t>hFont := CreateFont(...);</a:t>
            </a:r>
          </a:p>
          <a:p>
            <a:r>
              <a:rPr lang="ru-RU" altLang="ru-RU"/>
              <a:t>Удаление: </a:t>
            </a:r>
            <a:r>
              <a:rPr lang="en-US" altLang="ru-RU"/>
              <a:t>DeleteObject(hObj);</a:t>
            </a:r>
          </a:p>
          <a:p>
            <a:r>
              <a:rPr lang="ru-RU" altLang="ru-RU"/>
              <a:t>Выбор:</a:t>
            </a:r>
          </a:p>
          <a:p>
            <a:pPr>
              <a:buFontTx/>
              <a:buNone/>
            </a:pPr>
            <a:r>
              <a:rPr lang="ru-RU" altLang="ru-RU"/>
              <a:t>          </a:t>
            </a:r>
            <a:r>
              <a:rPr lang="en-US" altLang="ru-RU"/>
              <a:t>hOldObj := SelectObject(hdc, hObj);</a:t>
            </a:r>
            <a:endParaRPr lang="ru-RU" altLang="ru-RU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41AA29-7F4B-4DA6-B8A7-BDD6E9DF5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E1E11A5A-0331-469D-9476-0E39CF392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Чтобы рисовать толстые зеленые линии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E70EDC35-B434-497D-8A9D-D8A2846F6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hGreenPen:=CreatePen(PS_SOLID, 3, rgb(0,255,0));</a:t>
            </a:r>
          </a:p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hOldPen:=SelectObject(hdc, hGreenPen);</a:t>
            </a:r>
          </a:p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//</a:t>
            </a:r>
            <a:r>
              <a:rPr lang="ru-RU" altLang="ru-RU" sz="2000" b="1">
                <a:latin typeface="Courier New" panose="02070309020205020404" pitchFamily="49" charset="0"/>
              </a:rPr>
              <a:t>Рисование зеленых линий</a:t>
            </a:r>
          </a:p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SelectObject(hdc,hOldPen);</a:t>
            </a:r>
          </a:p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DeleteObject(hGreenPen);</a:t>
            </a:r>
          </a:p>
          <a:p>
            <a:pPr>
              <a:buFontTx/>
              <a:buNone/>
            </a:pPr>
            <a:endParaRPr lang="en-US" altLang="ru-R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ru-RU" sz="2000">
              <a:latin typeface="Courier New" panose="02070309020205020404" pitchFamily="49" charset="0"/>
            </a:endParaRPr>
          </a:p>
          <a:p>
            <a:r>
              <a:rPr lang="ru-RU" altLang="ru-RU" sz="2000">
                <a:latin typeface="Courier New" panose="02070309020205020404" pitchFamily="49" charset="0"/>
              </a:rPr>
              <a:t>Создавать и уничтожать перо можно при старте программы, можно - прямо при рисовании.</a:t>
            </a:r>
          </a:p>
          <a:p>
            <a:r>
              <a:rPr lang="ru-RU" altLang="ru-RU" sz="2000">
                <a:latin typeface="Courier New" panose="02070309020205020404" pitchFamily="49" charset="0"/>
              </a:rPr>
              <a:t>Выбирать старое перо нужно перед освобождением контекста (то перо, которое там было изначально при получении).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9AD6A5-CBC2-435C-8DA0-2EDC088D9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FF2860-977F-4E83-91E1-A62CABEE6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ОС как многоуровневая машина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6023156-98C4-4036-A03A-3122829EE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6"/>
            <a:ext cx="8229600" cy="4392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Контроллер </a:t>
            </a:r>
            <a:r>
              <a:rPr lang="en-US" altLang="ru-RU"/>
              <a:t>FDD </a:t>
            </a:r>
            <a:r>
              <a:rPr lang="ru-RU" altLang="ru-RU"/>
              <a:t>при управлении через порты:</a:t>
            </a:r>
          </a:p>
          <a:p>
            <a:pPr marL="820738" lvl="1"/>
            <a:r>
              <a:rPr lang="ru-RU" altLang="ru-RU"/>
              <a:t> 16 команд</a:t>
            </a:r>
          </a:p>
          <a:p>
            <a:pPr marL="820738" lvl="1"/>
            <a:r>
              <a:rPr lang="ru-RU" altLang="ru-RU"/>
              <a:t> до 13 числовых параметров в команде</a:t>
            </a:r>
          </a:p>
          <a:p>
            <a:pPr marL="820738" lvl="1"/>
            <a:r>
              <a:rPr lang="ru-RU" altLang="ru-RU"/>
              <a:t> 23 результата в различных регистрах</a:t>
            </a:r>
          </a:p>
          <a:p>
            <a:pPr marL="0" indent="0">
              <a:buNone/>
            </a:pPr>
            <a:r>
              <a:rPr lang="ru-RU" altLang="ru-RU"/>
              <a:t>..................................................................</a:t>
            </a:r>
          </a:p>
          <a:p>
            <a:pPr marL="0" indent="0">
              <a:buNone/>
            </a:pPr>
            <a:r>
              <a:rPr lang="ru-RU" altLang="ru-RU"/>
              <a:t>Диск в Проводнике:</a:t>
            </a:r>
          </a:p>
          <a:p>
            <a:pPr marL="820738" lvl="1"/>
            <a:r>
              <a:rPr lang="ru-RU" altLang="ru-RU"/>
              <a:t> дерево папок и файлы в них</a:t>
            </a:r>
          </a:p>
          <a:p>
            <a:pPr marL="0" indent="0"/>
            <a:endParaRPr lang="ru-RU" altLang="ru-RU"/>
          </a:p>
          <a:p>
            <a:pPr marL="0" indent="0">
              <a:buNone/>
            </a:pPr>
            <a:r>
              <a:rPr lang="ru-RU" altLang="ru-RU">
                <a:sym typeface="Wingdings" panose="05000000000000000000" pitchFamily="2" charset="2"/>
              </a:rPr>
              <a:t></a:t>
            </a:r>
            <a:r>
              <a:rPr lang="ru-RU" altLang="ru-RU"/>
              <a:t>Могут использоваться разные </a:t>
            </a:r>
            <a:r>
              <a:rPr lang="ru-RU" altLang="ru-RU" b="1"/>
              <a:t>уровни абстракции</a:t>
            </a:r>
            <a:r>
              <a:rPr lang="ru-RU" altLang="ru-RU"/>
              <a:t> при работе с одним и тем же диском.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CD48E8-5D8C-43B3-9477-3DBABCA33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66DC7BCD-A493-409F-B49B-14237B6C2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Чтобы заливать синим цветом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3185593-F7B3-44C3-99B6-AC7D2F2E0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hOldBrush:=SelectObject(hdc,</a:t>
            </a:r>
            <a:br>
              <a:rPr lang="en-US" altLang="ru-RU" sz="2000" b="1">
                <a:latin typeface="Courier New" panose="02070309020205020404" pitchFamily="49" charset="0"/>
              </a:rPr>
            </a:br>
            <a:r>
              <a:rPr lang="en-US" altLang="ru-RU" sz="2000" b="1">
                <a:latin typeface="Courier New" panose="02070309020205020404" pitchFamily="49" charset="0"/>
              </a:rPr>
              <a:t>            CreateSolidBrush(rgb(0,0,100))</a:t>
            </a:r>
            <a:r>
              <a:rPr lang="ru-RU" altLang="ru-RU" sz="2000" b="1">
                <a:latin typeface="Courier New" panose="02070309020205020404" pitchFamily="49" charset="0"/>
              </a:rPr>
              <a:t> </a:t>
            </a:r>
            <a:br>
              <a:rPr lang="ru-RU" altLang="ru-RU" sz="2000" b="1">
                <a:latin typeface="Courier New" panose="02070309020205020404" pitchFamily="49" charset="0"/>
              </a:rPr>
            </a:br>
            <a:r>
              <a:rPr lang="ru-RU" altLang="ru-RU" sz="2000" b="1">
                <a:latin typeface="Courier New" panose="02070309020205020404" pitchFamily="49" charset="0"/>
              </a:rPr>
              <a:t>           </a:t>
            </a:r>
            <a:r>
              <a:rPr lang="en-US" altLang="ru-RU" sz="2000" b="1">
                <a:latin typeface="Courier New" panose="02070309020205020404" pitchFamily="49" charset="0"/>
              </a:rPr>
              <a:t>);</a:t>
            </a:r>
            <a:br>
              <a:rPr lang="ru-RU" altLang="ru-RU" sz="2000" b="1">
                <a:latin typeface="Courier New" panose="02070309020205020404" pitchFamily="49" charset="0"/>
              </a:rPr>
            </a:br>
            <a:r>
              <a:rPr lang="en-US" altLang="ru-RU" sz="2000" b="1"/>
              <a:t>//</a:t>
            </a:r>
            <a:r>
              <a:rPr lang="ru-RU" altLang="ru-RU" sz="2000" b="1"/>
              <a:t>Заливка синим</a:t>
            </a:r>
          </a:p>
          <a:p>
            <a:pPr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DeleteObject(SelectObject(hdc, hOldBrush));</a:t>
            </a:r>
          </a:p>
          <a:p>
            <a:pPr>
              <a:buFontTx/>
              <a:buNone/>
            </a:pPr>
            <a:endParaRPr lang="ru-RU" altLang="ru-RU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ru-RU" altLang="ru-RU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ru-RU" sz="2000">
              <a:latin typeface="Courier New" panose="02070309020205020404" pitchFamily="49" charset="0"/>
            </a:endParaRPr>
          </a:p>
          <a:p>
            <a:r>
              <a:rPr lang="ru-RU" altLang="ru-RU" sz="2000">
                <a:latin typeface="Courier New" panose="02070309020205020404" pitchFamily="49" charset="0"/>
              </a:rPr>
              <a:t>Создание и удаление объекта совмещены с выбором, это вариант создания-удаления прямо в ходе рисования</a:t>
            </a:r>
          </a:p>
          <a:p>
            <a:r>
              <a:rPr lang="ru-RU" altLang="ru-RU" sz="2000">
                <a:latin typeface="Courier New" panose="02070309020205020404" pitchFamily="49" charset="0"/>
              </a:rPr>
              <a:t>Хэндл синей кисти мы не получаем "в руки", она сразу выбирается, а потом - сразу удаляется.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2908B1-791F-49E4-9543-0E2B2DC3E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AA89D7E2-E7BA-4063-A868-2A908A815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Создание перьев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C19F3D4-D766-4E3D-90F9-D96B19D6D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r>
              <a:rPr lang="en-US" altLang="ru-RU" sz="2000" b="1">
                <a:latin typeface="Courier New" panose="02070309020205020404" pitchFamily="49" charset="0"/>
              </a:rPr>
              <a:t>hPen := CreatePen(iPenStyle, iWidth, rgbColor); </a:t>
            </a:r>
          </a:p>
          <a:p>
            <a:endParaRPr lang="en-US" altLang="ru-RU" sz="2000" b="1">
              <a:latin typeface="Courier New" panose="02070309020205020404" pitchFamily="49" charset="0"/>
            </a:endParaRPr>
          </a:p>
          <a:p>
            <a:r>
              <a:rPr lang="en-US" altLang="ru-RU" sz="2000" b="1">
                <a:latin typeface="Courier New" panose="02070309020205020404" pitchFamily="49" charset="0"/>
              </a:rPr>
              <a:t>hPen := CreatePenIndirect(LogPen: TLogPen);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BBD8F3-890E-429A-A689-0E61AD5E6B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B6DA0928-0659-4A5A-8227-180F90278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Создание кистей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50D7BEE-4A73-4EEE-8520-BE3A48B0F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 b="1">
                <a:latin typeface="Courier New" panose="02070309020205020404" pitchFamily="49" charset="0"/>
              </a:rPr>
              <a:t>hBrush := CreateSolidBrush(rgbColor);</a:t>
            </a:r>
          </a:p>
          <a:p>
            <a:r>
              <a:rPr lang="en-US" altLang="ru-RU" sz="2000" b="1">
                <a:latin typeface="Courier New" panose="02070309020205020404" pitchFamily="49" charset="0"/>
              </a:rPr>
              <a:t>hBrush := CreateHatchBrush(iStyle, rgbColor);</a:t>
            </a:r>
          </a:p>
          <a:p>
            <a:r>
              <a:rPr lang="en-US" altLang="ru-RU" sz="2000" b="1">
                <a:latin typeface="Courier New" panose="02070309020205020404" pitchFamily="49" charset="0"/>
              </a:rPr>
              <a:t>hBrush := CreatePatternBrush(hBitmap);</a:t>
            </a:r>
          </a:p>
          <a:p>
            <a:endParaRPr lang="en-US" altLang="ru-RU" sz="2000" b="1">
              <a:latin typeface="Courier New" panose="02070309020205020404" pitchFamily="49" charset="0"/>
            </a:endParaRPr>
          </a:p>
          <a:p>
            <a:r>
              <a:rPr lang="en-US" altLang="ru-RU" sz="2000" b="1">
                <a:latin typeface="Courier New" panose="02070309020205020404" pitchFamily="49" charset="0"/>
              </a:rPr>
              <a:t>hBrush := CreateBrushIndirect(LogBrush: TLogBrush);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9AC603-4AE9-455E-AEFF-041F7E56F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088467DF-9F14-493A-A226-2FA91CEB4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Создание шрифта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D74821E5-A0A1-4E4A-A263-26B7FBB59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989139"/>
            <a:ext cx="8229600" cy="3157537"/>
          </a:xfrm>
        </p:spPr>
        <p:txBody>
          <a:bodyPr/>
          <a:lstStyle/>
          <a:p>
            <a:r>
              <a:rPr lang="en-US" altLang="ru-RU"/>
              <a:t>hFont := CreateFont(...);</a:t>
            </a:r>
          </a:p>
          <a:p>
            <a:endParaRPr lang="en-US" altLang="ru-RU"/>
          </a:p>
          <a:p>
            <a:r>
              <a:rPr lang="en-US" altLang="ru-RU"/>
              <a:t>hFont := CreateFontIndirect(LogFont: TLogFont);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18B7E93E-6A1E-468F-AF21-020E144FB4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5045" name="Text Box 5">
            <a:extLst>
              <a:ext uri="{FF2B5EF4-FFF2-40B4-BE49-F238E27FC236}">
                <a16:creationId xmlns:a16="http://schemas.microsoft.com/office/drawing/2014/main" id="{B729E70A-E24E-4DD0-9613-C405648F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476251"/>
            <a:ext cx="432117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/>
              <a:t>TLogFont = </a:t>
            </a:r>
            <a:r>
              <a:rPr lang="ru-RU" altLang="ru-RU" sz="2000" b="1"/>
              <a:t>record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lfHeight: Longint;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lfWidth: Longint;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lfEscapement: Longint;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lfOrientation: Longint;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lfWeight: Longint;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lfItalic: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lfUnderline: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lfStrikeOut: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lfCharSet: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lfOutPrecision: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lfClipPrecision: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lfQuality: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lfPitchAndFamily: Byte;</a:t>
            </a:r>
          </a:p>
          <a:p>
            <a:r>
              <a:rPr lang="en-US" altLang="ru-RU" sz="2000"/>
              <a:t>   </a:t>
            </a:r>
            <a:r>
              <a:rPr lang="ru-RU" altLang="ru-RU" sz="2000"/>
              <a:t>lfFaceName: </a:t>
            </a:r>
            <a:r>
              <a:rPr lang="ru-RU" altLang="ru-RU" sz="2000" b="1"/>
              <a:t>array</a:t>
            </a:r>
            <a:r>
              <a:rPr lang="ru-RU" altLang="ru-RU" sz="2000"/>
              <a:t>[0..31] </a:t>
            </a:r>
            <a:r>
              <a:rPr lang="ru-RU" altLang="ru-RU" sz="2000" b="1"/>
              <a:t>of </a:t>
            </a:r>
            <a:r>
              <a:rPr lang="ru-RU" altLang="ru-RU" sz="2000"/>
              <a:t>Char;</a:t>
            </a:r>
          </a:p>
          <a:p>
            <a:r>
              <a:rPr lang="ru-RU" altLang="ru-RU" sz="2000" b="1"/>
              <a:t>end</a:t>
            </a:r>
            <a:r>
              <a:rPr lang="ru-RU" altLang="ru-RU" sz="2000"/>
              <a:t>;</a:t>
            </a:r>
          </a:p>
        </p:txBody>
      </p:sp>
      <p:sp>
        <p:nvSpPr>
          <p:cNvPr id="215046" name="Line 6">
            <a:extLst>
              <a:ext uri="{FF2B5EF4-FFF2-40B4-BE49-F238E27FC236}">
                <a16:creationId xmlns:a16="http://schemas.microsoft.com/office/drawing/2014/main" id="{14491E27-FF6A-455E-9FA1-968510996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70827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47" name="Line 7">
            <a:extLst>
              <a:ext uri="{FF2B5EF4-FFF2-40B4-BE49-F238E27FC236}">
                <a16:creationId xmlns:a16="http://schemas.microsoft.com/office/drawing/2014/main" id="{54AF6672-CE82-45DB-97CB-E4125154C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7801" y="1125539"/>
            <a:ext cx="3097213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48" name="Text Box 8">
            <a:extLst>
              <a:ext uri="{FF2B5EF4-FFF2-40B4-BE49-F238E27FC236}">
                <a16:creationId xmlns:a16="http://schemas.microsoft.com/office/drawing/2014/main" id="{311F2960-B022-4130-98A6-7EEFED039555}"/>
              </a:ext>
            </a:extLst>
          </p:cNvPr>
          <p:cNvSpPr txBox="1">
            <a:spLocks noChangeArrowheads="1"/>
          </p:cNvSpPr>
          <p:nvPr/>
        </p:nvSpPr>
        <p:spPr bwMode="auto">
          <a:xfrm rot="-1627784">
            <a:off x="7267964" y="1627158"/>
            <a:ext cx="1127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b="1"/>
              <a:t>ПРИВЕТ!</a:t>
            </a:r>
          </a:p>
        </p:txBody>
      </p:sp>
      <p:sp>
        <p:nvSpPr>
          <p:cNvPr id="215049" name="Text Box 9">
            <a:extLst>
              <a:ext uri="{FF2B5EF4-FFF2-40B4-BE49-F238E27FC236}">
                <a16:creationId xmlns:a16="http://schemas.microsoft.com/office/drawing/2014/main" id="{DDE1FD07-3299-46B5-896B-F8D30D1E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2276475"/>
            <a:ext cx="2233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escapement</a:t>
            </a:r>
            <a:endParaRPr lang="ru-RU" altLang="ru-RU"/>
          </a:p>
        </p:txBody>
      </p:sp>
      <p:sp>
        <p:nvSpPr>
          <p:cNvPr id="215051" name="Rectangle 11">
            <a:extLst>
              <a:ext uri="{FF2B5EF4-FFF2-40B4-BE49-F238E27FC236}">
                <a16:creationId xmlns:a16="http://schemas.microsoft.com/office/drawing/2014/main" id="{7801FA81-0789-42CF-832B-457BE0561B11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5519739" y="33575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П</a:t>
            </a:r>
          </a:p>
        </p:txBody>
      </p:sp>
      <p:sp>
        <p:nvSpPr>
          <p:cNvPr id="215052" name="Rectangle 12">
            <a:extLst>
              <a:ext uri="{FF2B5EF4-FFF2-40B4-BE49-F238E27FC236}">
                <a16:creationId xmlns:a16="http://schemas.microsoft.com/office/drawing/2014/main" id="{F58BAB84-791B-4DD8-959B-245A110C5018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5818189" y="33575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Р</a:t>
            </a:r>
          </a:p>
        </p:txBody>
      </p:sp>
      <p:sp>
        <p:nvSpPr>
          <p:cNvPr id="215053" name="Rectangle 13">
            <a:extLst>
              <a:ext uri="{FF2B5EF4-FFF2-40B4-BE49-F238E27FC236}">
                <a16:creationId xmlns:a16="http://schemas.microsoft.com/office/drawing/2014/main" id="{85BE0732-BF41-4386-B565-927AB4B4C0C5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6116639" y="33575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И</a:t>
            </a:r>
          </a:p>
        </p:txBody>
      </p:sp>
      <p:sp>
        <p:nvSpPr>
          <p:cNvPr id="215054" name="Rectangle 14">
            <a:extLst>
              <a:ext uri="{FF2B5EF4-FFF2-40B4-BE49-F238E27FC236}">
                <a16:creationId xmlns:a16="http://schemas.microsoft.com/office/drawing/2014/main" id="{9FDC209E-4C2D-413B-865D-2D53CAD49BC4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6415089" y="33575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В</a:t>
            </a:r>
          </a:p>
        </p:txBody>
      </p:sp>
      <p:sp>
        <p:nvSpPr>
          <p:cNvPr id="215055" name="Rectangle 15">
            <a:extLst>
              <a:ext uri="{FF2B5EF4-FFF2-40B4-BE49-F238E27FC236}">
                <a16:creationId xmlns:a16="http://schemas.microsoft.com/office/drawing/2014/main" id="{53120B91-81AD-4BCB-BD2E-33C4244A84D7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6713539" y="33575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Е</a:t>
            </a:r>
          </a:p>
        </p:txBody>
      </p:sp>
      <p:sp>
        <p:nvSpPr>
          <p:cNvPr id="215056" name="Rectangle 16">
            <a:extLst>
              <a:ext uri="{FF2B5EF4-FFF2-40B4-BE49-F238E27FC236}">
                <a16:creationId xmlns:a16="http://schemas.microsoft.com/office/drawing/2014/main" id="{D8D61438-9088-4D58-A534-975D2176E7BC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7011989" y="33575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Т</a:t>
            </a:r>
          </a:p>
        </p:txBody>
      </p:sp>
      <p:sp>
        <p:nvSpPr>
          <p:cNvPr id="215057" name="Rectangle 17">
            <a:extLst>
              <a:ext uri="{FF2B5EF4-FFF2-40B4-BE49-F238E27FC236}">
                <a16:creationId xmlns:a16="http://schemas.microsoft.com/office/drawing/2014/main" id="{965F2B3F-DCCF-42FF-9020-9457BA580F9C}"/>
              </a:ext>
            </a:extLst>
          </p:cNvPr>
          <p:cNvSpPr>
            <a:spLocks noChangeArrowheads="1"/>
          </p:cNvSpPr>
          <p:nvPr/>
        </p:nvSpPr>
        <p:spPr bwMode="auto">
          <a:xfrm rot="-1343523">
            <a:off x="7315200" y="33575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000" b="1"/>
              <a:t>!</a:t>
            </a:r>
          </a:p>
        </p:txBody>
      </p:sp>
      <p:sp>
        <p:nvSpPr>
          <p:cNvPr id="215058" name="Line 18">
            <a:extLst>
              <a:ext uri="{FF2B5EF4-FFF2-40B4-BE49-F238E27FC236}">
                <a16:creationId xmlns:a16="http://schemas.microsoft.com/office/drawing/2014/main" id="{B2394435-66D3-4793-A928-A81DF9A81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383381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59" name="Line 19">
            <a:extLst>
              <a:ext uri="{FF2B5EF4-FFF2-40B4-BE49-F238E27FC236}">
                <a16:creationId xmlns:a16="http://schemas.microsoft.com/office/drawing/2014/main" id="{BA1582E3-83A0-4652-8B9B-5E501DE01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3335339"/>
            <a:ext cx="12239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60" name="Text Box 20">
            <a:extLst>
              <a:ext uri="{FF2B5EF4-FFF2-40B4-BE49-F238E27FC236}">
                <a16:creationId xmlns:a16="http://schemas.microsoft.com/office/drawing/2014/main" id="{2C7D8E3B-A2FB-4011-9D29-457FD0DD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3500438"/>
            <a:ext cx="201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orientation</a:t>
            </a:r>
            <a:endParaRPr lang="ru-RU" altLang="ru-RU"/>
          </a:p>
        </p:txBody>
      </p:sp>
      <p:sp>
        <p:nvSpPr>
          <p:cNvPr id="215061" name="Text Box 21">
            <a:extLst>
              <a:ext uri="{FF2B5EF4-FFF2-40B4-BE49-F238E27FC236}">
                <a16:creationId xmlns:a16="http://schemas.microsoft.com/office/drawing/2014/main" id="{075CABB6-EACB-42DE-B67C-0B380B9E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33826"/>
            <a:ext cx="446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SetGraphicsMode(hdc, GM_ADVANCED)</a:t>
            </a:r>
            <a:endParaRPr lang="ru-RU" altLang="ru-RU"/>
          </a:p>
        </p:txBody>
      </p:sp>
      <p:sp>
        <p:nvSpPr>
          <p:cNvPr id="215062" name="Text Box 22">
            <a:extLst>
              <a:ext uri="{FF2B5EF4-FFF2-40B4-BE49-F238E27FC236}">
                <a16:creationId xmlns:a16="http://schemas.microsoft.com/office/drawing/2014/main" id="{599C3000-5AFB-4B02-9FC5-55210B138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661026"/>
            <a:ext cx="813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lfQuality – </a:t>
            </a:r>
            <a:r>
              <a:rPr lang="ru-RU" altLang="ru-RU"/>
              <a:t>см. </a:t>
            </a:r>
            <a:r>
              <a:rPr lang="en-US" altLang="ru-RU"/>
              <a:t>ANTIALIASED_QUALITY, CLEARTYPE_QUALITY</a:t>
            </a:r>
            <a:endParaRPr lang="ru-RU" altLang="ru-RU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F65C21F6-BEE3-4D88-B3CF-E40B79188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3F172C54-1823-491C-BE32-9CE9F58F9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Высота шрифта</a:t>
            </a:r>
          </a:p>
        </p:txBody>
      </p:sp>
      <p:sp>
        <p:nvSpPr>
          <p:cNvPr id="216069" name="Text Box 5">
            <a:extLst>
              <a:ext uri="{FF2B5EF4-FFF2-40B4-BE49-F238E27FC236}">
                <a16:creationId xmlns:a16="http://schemas.microsoft.com/office/drawing/2014/main" id="{52253727-F2EB-4800-9D03-75B4D52C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1" y="1476375"/>
            <a:ext cx="3413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9600"/>
              <a:t>Family</a:t>
            </a:r>
            <a:endParaRPr lang="ru-RU" altLang="ru-RU" sz="9600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F11B78C4-6AD9-4112-900B-BC95F3F7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773239"/>
            <a:ext cx="3529012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75C74E29-884F-49E7-B4AB-8944892C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708276"/>
            <a:ext cx="352901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98A3EEAF-280E-4AFB-9FB4-EA8A2E41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557338"/>
            <a:ext cx="3529012" cy="215900"/>
          </a:xfrm>
          <a:prstGeom prst="rect">
            <a:avLst/>
          </a:prstGeom>
          <a:solidFill>
            <a:srgbClr val="EAF5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промежуток</a:t>
            </a:r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A87A3E07-5028-46E9-964D-F0B6687AB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39" y="17732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74" name="Line 10">
            <a:extLst>
              <a:ext uri="{FF2B5EF4-FFF2-40B4-BE49-F238E27FC236}">
                <a16:creationId xmlns:a16="http://schemas.microsoft.com/office/drawing/2014/main" id="{192722D3-3FB9-4CAE-80EF-4F067072C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39" y="27082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75" name="Line 11">
            <a:extLst>
              <a:ext uri="{FF2B5EF4-FFF2-40B4-BE49-F238E27FC236}">
                <a16:creationId xmlns:a16="http://schemas.microsoft.com/office/drawing/2014/main" id="{6D3B0256-FD31-4021-B21A-5DED59BCB8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39" y="29972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76" name="Line 12">
            <a:extLst>
              <a:ext uri="{FF2B5EF4-FFF2-40B4-BE49-F238E27FC236}">
                <a16:creationId xmlns:a16="http://schemas.microsoft.com/office/drawing/2014/main" id="{9413AAD0-14E1-49BA-AABC-87EBD39D5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2997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77" name="Line 13">
            <a:extLst>
              <a:ext uri="{FF2B5EF4-FFF2-40B4-BE49-F238E27FC236}">
                <a16:creationId xmlns:a16="http://schemas.microsoft.com/office/drawing/2014/main" id="{CC6F6BD3-40A7-4F62-AD28-5B784F5D2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5" y="2997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78" name="Line 14">
            <a:extLst>
              <a:ext uri="{FF2B5EF4-FFF2-40B4-BE49-F238E27FC236}">
                <a16:creationId xmlns:a16="http://schemas.microsoft.com/office/drawing/2014/main" id="{232D4B7A-8D52-4E12-B971-6AB92E13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972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79" name="AutoShape 15">
            <a:extLst>
              <a:ext uri="{FF2B5EF4-FFF2-40B4-BE49-F238E27FC236}">
                <a16:creationId xmlns:a16="http://schemas.microsoft.com/office/drawing/2014/main" id="{52DCF896-ED8F-42FC-B085-040BBA54C436}"/>
              </a:ext>
            </a:extLst>
          </p:cNvPr>
          <p:cNvSpPr>
            <a:spLocks/>
          </p:cNvSpPr>
          <p:nvPr/>
        </p:nvSpPr>
        <p:spPr bwMode="auto">
          <a:xfrm>
            <a:off x="7896226" y="1773238"/>
            <a:ext cx="144463" cy="1223962"/>
          </a:xfrm>
          <a:prstGeom prst="rightBrace">
            <a:avLst>
              <a:gd name="adj1" fmla="val 706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Text Box 16">
            <a:extLst>
              <a:ext uri="{FF2B5EF4-FFF2-40B4-BE49-F238E27FC236}">
                <a16:creationId xmlns:a16="http://schemas.microsoft.com/office/drawing/2014/main" id="{1CFE87DF-0FAA-4964-A0D4-A2C3414F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2260600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h&lt;0</a:t>
            </a:r>
            <a:endParaRPr lang="ru-RU" altLang="ru-RU"/>
          </a:p>
        </p:txBody>
      </p:sp>
      <p:sp>
        <p:nvSpPr>
          <p:cNvPr id="216081" name="Line 17">
            <a:extLst>
              <a:ext uri="{FF2B5EF4-FFF2-40B4-BE49-F238E27FC236}">
                <a16:creationId xmlns:a16="http://schemas.microsoft.com/office/drawing/2014/main" id="{D8F3FB01-8A5F-4279-9848-171A57C51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29972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82" name="Line 18">
            <a:extLst>
              <a:ext uri="{FF2B5EF4-FFF2-40B4-BE49-F238E27FC236}">
                <a16:creationId xmlns:a16="http://schemas.microsoft.com/office/drawing/2014/main" id="{4DBD1361-1F9D-435F-9548-102D7D5A8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1557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6083" name="AutoShape 19">
            <a:extLst>
              <a:ext uri="{FF2B5EF4-FFF2-40B4-BE49-F238E27FC236}">
                <a16:creationId xmlns:a16="http://schemas.microsoft.com/office/drawing/2014/main" id="{1CCDC87B-0930-4430-A3F1-26671FE6B398}"/>
              </a:ext>
            </a:extLst>
          </p:cNvPr>
          <p:cNvSpPr>
            <a:spLocks/>
          </p:cNvSpPr>
          <p:nvPr/>
        </p:nvSpPr>
        <p:spPr bwMode="auto">
          <a:xfrm>
            <a:off x="8905876" y="1557338"/>
            <a:ext cx="142875" cy="1439862"/>
          </a:xfrm>
          <a:prstGeom prst="rightBrace">
            <a:avLst>
              <a:gd name="adj1" fmla="val 839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6084" name="Text Box 20">
            <a:extLst>
              <a:ext uri="{FF2B5EF4-FFF2-40B4-BE49-F238E27FC236}">
                <a16:creationId xmlns:a16="http://schemas.microsoft.com/office/drawing/2014/main" id="{F10D3F64-6332-4E09-9A11-634D744BE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1" y="2133600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h&gt;0</a:t>
            </a:r>
            <a:endParaRPr lang="ru-RU" altLang="ru-RU"/>
          </a:p>
        </p:txBody>
      </p: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0878F860-1D62-4E70-B819-EB74609C3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1628775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top</a:t>
            </a:r>
            <a:endParaRPr lang="ru-RU" altLang="ru-RU"/>
          </a:p>
        </p:txBody>
      </p:sp>
      <p:sp>
        <p:nvSpPr>
          <p:cNvPr id="216086" name="Text Box 22">
            <a:extLst>
              <a:ext uri="{FF2B5EF4-FFF2-40B4-BE49-F238E27FC236}">
                <a16:creationId xmlns:a16="http://schemas.microsoft.com/office/drawing/2014/main" id="{A178E5A4-26E0-4D32-AE8B-4615E1434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2852739"/>
            <a:ext cx="792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bottom</a:t>
            </a:r>
            <a:endParaRPr lang="ru-RU" altLang="ru-RU"/>
          </a:p>
        </p:txBody>
      </p:sp>
      <p:sp>
        <p:nvSpPr>
          <p:cNvPr id="216087" name="Text Box 23">
            <a:extLst>
              <a:ext uri="{FF2B5EF4-FFF2-40B4-BE49-F238E27FC236}">
                <a16:creationId xmlns:a16="http://schemas.microsoft.com/office/drawing/2014/main" id="{51F46DB4-DA9D-4A59-A8B2-600AC387E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65401"/>
            <a:ext cx="86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baseline</a:t>
            </a:r>
            <a:endParaRPr lang="ru-RU" altLang="ru-RU"/>
          </a:p>
        </p:txBody>
      </p:sp>
      <p:sp>
        <p:nvSpPr>
          <p:cNvPr id="216088" name="Text Box 24">
            <a:extLst>
              <a:ext uri="{FF2B5EF4-FFF2-40B4-BE49-F238E27FC236}">
                <a16:creationId xmlns:a16="http://schemas.microsoft.com/office/drawing/2014/main" id="{F0F4A090-192F-4EAD-91E7-3CE7F809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284538"/>
            <a:ext cx="1439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left</a:t>
            </a:r>
            <a:endParaRPr lang="ru-RU" altLang="ru-RU"/>
          </a:p>
        </p:txBody>
      </p:sp>
      <p:sp>
        <p:nvSpPr>
          <p:cNvPr id="216089" name="Text Box 25">
            <a:extLst>
              <a:ext uri="{FF2B5EF4-FFF2-40B4-BE49-F238E27FC236}">
                <a16:creationId xmlns:a16="http://schemas.microsoft.com/office/drawing/2014/main" id="{DC1B0F35-EB88-4409-80AB-FF75ED64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3357563"/>
            <a:ext cx="6233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right</a:t>
            </a:r>
            <a:endParaRPr lang="ru-RU" altLang="ru-RU"/>
          </a:p>
        </p:txBody>
      </p:sp>
      <p:sp>
        <p:nvSpPr>
          <p:cNvPr id="216090" name="Text Box 26">
            <a:extLst>
              <a:ext uri="{FF2B5EF4-FFF2-40B4-BE49-F238E27FC236}">
                <a16:creationId xmlns:a16="http://schemas.microsoft.com/office/drawing/2014/main" id="{6744EAB6-DF1B-468D-99DF-AAD850C7A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3284538"/>
            <a:ext cx="787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center</a:t>
            </a:r>
            <a:endParaRPr lang="ru-RU" altLang="ru-RU"/>
          </a:p>
        </p:txBody>
      </p:sp>
      <p:sp>
        <p:nvSpPr>
          <p:cNvPr id="216091" name="Text Box 27">
            <a:extLst>
              <a:ext uri="{FF2B5EF4-FFF2-40B4-BE49-F238E27FC236}">
                <a16:creationId xmlns:a16="http://schemas.microsoft.com/office/drawing/2014/main" id="{1D889B2F-ED29-43D6-A99A-87E3C5C5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716338"/>
            <a:ext cx="7920037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Для обычного режима отображения</a:t>
            </a:r>
            <a:r>
              <a:rPr lang="en-US" altLang="ru-RU"/>
              <a:t> </a:t>
            </a:r>
            <a:r>
              <a:rPr lang="ru-RU" altLang="ru-RU"/>
              <a:t>с шагом координат 1 пиксель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lfHeight = – PointSize * GetDeviceCaps(hdc, LOGPIXELSY) div 72</a:t>
            </a: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где </a:t>
            </a:r>
            <a:r>
              <a:rPr lang="en-US" altLang="ru-RU"/>
              <a:t>PointSize – </a:t>
            </a:r>
            <a:r>
              <a:rPr lang="ru-RU" altLang="ru-RU"/>
              <a:t>размер в пунктах (</a:t>
            </a:r>
            <a:r>
              <a:rPr lang="en-US" altLang="ru-RU"/>
              <a:t>Arial </a:t>
            </a:r>
            <a:r>
              <a:rPr lang="en-US" altLang="ru-RU" u="sng"/>
              <a:t>12 pt</a:t>
            </a:r>
            <a:r>
              <a:rPr lang="ru-RU" altLang="ru-RU"/>
              <a:t>)</a:t>
            </a:r>
            <a:endParaRPr lang="en-US" altLang="ru-RU"/>
          </a:p>
          <a:p>
            <a:pPr>
              <a:spcBef>
                <a:spcPct val="50000"/>
              </a:spcBef>
            </a:pPr>
            <a:endParaRPr lang="en-US" altLang="ru-RU"/>
          </a:p>
          <a:p>
            <a:pPr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E6CE0387-0711-4320-9EF3-3646393A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06B36046-3F20-4E65-8F65-E2824DB62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Выравнивание текста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4E13EB69-7E30-4BAD-9ABA-2F75470A9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301038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ru-RU"/>
              <a:t>TextOut(hdc, x, y, '</a:t>
            </a:r>
            <a:r>
              <a:rPr lang="ru-RU" altLang="ru-RU"/>
              <a:t>Привет</a:t>
            </a:r>
            <a:r>
              <a:rPr lang="en-US" altLang="ru-RU"/>
              <a:t>',6);</a:t>
            </a: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Что такое </a:t>
            </a:r>
            <a:r>
              <a:rPr lang="en-US" altLang="ru-RU"/>
              <a:t>X </a:t>
            </a:r>
            <a:r>
              <a:rPr lang="ru-RU" altLang="ru-RU"/>
              <a:t>и </a:t>
            </a:r>
            <a:r>
              <a:rPr lang="en-US" altLang="ru-RU"/>
              <a:t>Y? </a:t>
            </a:r>
            <a:r>
              <a:rPr lang="ru-RU" altLang="ru-RU"/>
              <a:t>Это не обязательно левый верхний угол прямоугольника текста: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en-US" altLang="ru-RU"/>
              <a:t>SettextAlign(hdc, TA_BASELINE or TA_RIGHT);</a:t>
            </a:r>
            <a:endParaRPr lang="ru-RU" altLang="ru-RU"/>
          </a:p>
          <a:p>
            <a:pPr marL="0" indent="0"/>
            <a:endParaRPr lang="en-US" altLang="ru-RU"/>
          </a:p>
          <a:p>
            <a:pPr marL="0" indent="0"/>
            <a:endParaRPr lang="en-US" altLang="ru-RU"/>
          </a:p>
          <a:p>
            <a:pPr marL="0" indent="0"/>
            <a:endParaRPr lang="en-US" altLang="ru-RU"/>
          </a:p>
          <a:p>
            <a:pPr marL="0" indent="0"/>
            <a:endParaRPr lang="en-US" altLang="ru-RU"/>
          </a:p>
          <a:p>
            <a:pPr marL="0" indent="0">
              <a:buNone/>
            </a:pPr>
            <a:r>
              <a:rPr lang="en-US" altLang="ru-RU"/>
              <a:t>SettextAlign(hdc, TA_TOP or TA_CENTER);</a:t>
            </a:r>
          </a:p>
          <a:p>
            <a:pPr marL="0" indent="0"/>
            <a:endParaRPr lang="ru-RU" altLang="ru-RU"/>
          </a:p>
        </p:txBody>
      </p:sp>
      <p:sp>
        <p:nvSpPr>
          <p:cNvPr id="217092" name="Line 4">
            <a:extLst>
              <a:ext uri="{FF2B5EF4-FFF2-40B4-BE49-F238E27FC236}">
                <a16:creationId xmlns:a16="http://schemas.microsoft.com/office/drawing/2014/main" id="{99568B2B-4DC7-478C-A88F-A7A347703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4370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3" name="Line 5">
            <a:extLst>
              <a:ext uri="{FF2B5EF4-FFF2-40B4-BE49-F238E27FC236}">
                <a16:creationId xmlns:a16="http://schemas.microsoft.com/office/drawing/2014/main" id="{3BBF3B8A-386C-41DF-A892-3FF7F4538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5516563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4" name="Line 6">
            <a:extLst>
              <a:ext uri="{FF2B5EF4-FFF2-40B4-BE49-F238E27FC236}">
                <a16:creationId xmlns:a16="http://schemas.microsoft.com/office/drawing/2014/main" id="{B95AE2CE-C72E-44A6-BE5B-B85168D3F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4" y="5516563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5" name="Line 7">
            <a:extLst>
              <a:ext uri="{FF2B5EF4-FFF2-40B4-BE49-F238E27FC236}">
                <a16:creationId xmlns:a16="http://schemas.microsoft.com/office/drawing/2014/main" id="{417B5965-6624-4509-8504-F344E1A9C9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4" y="5157788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6" name="Line 8">
            <a:extLst>
              <a:ext uri="{FF2B5EF4-FFF2-40B4-BE49-F238E27FC236}">
                <a16:creationId xmlns:a16="http://schemas.microsoft.com/office/drawing/2014/main" id="{2A7DC809-6FF6-47A8-A600-E413EED5C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4" y="4799013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7" name="Line 9">
            <a:extLst>
              <a:ext uri="{FF2B5EF4-FFF2-40B4-BE49-F238E27FC236}">
                <a16:creationId xmlns:a16="http://schemas.microsoft.com/office/drawing/2014/main" id="{0C903401-626F-41A8-920F-3DF8C3638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4" y="4440238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8" name="Line 10">
            <a:extLst>
              <a:ext uri="{FF2B5EF4-FFF2-40B4-BE49-F238E27FC236}">
                <a16:creationId xmlns:a16="http://schemas.microsoft.com/office/drawing/2014/main" id="{6AAC7482-0328-45A9-842D-8A7FC5264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55165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099" name="Line 11">
            <a:extLst>
              <a:ext uri="{FF2B5EF4-FFF2-40B4-BE49-F238E27FC236}">
                <a16:creationId xmlns:a16="http://schemas.microsoft.com/office/drawing/2014/main" id="{CBE9C1A0-F9D8-458C-9AA3-83B72CF88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55165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100" name="Line 12">
            <a:extLst>
              <a:ext uri="{FF2B5EF4-FFF2-40B4-BE49-F238E27FC236}">
                <a16:creationId xmlns:a16="http://schemas.microsoft.com/office/drawing/2014/main" id="{1B014A75-A32E-49F0-9FD4-108E769EE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55165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101" name="Line 13">
            <a:extLst>
              <a:ext uri="{FF2B5EF4-FFF2-40B4-BE49-F238E27FC236}">
                <a16:creationId xmlns:a16="http://schemas.microsoft.com/office/drawing/2014/main" id="{1CBBE388-C32A-404D-9E90-FA828AEA4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55165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102" name="Line 14">
            <a:extLst>
              <a:ext uri="{FF2B5EF4-FFF2-40B4-BE49-F238E27FC236}">
                <a16:creationId xmlns:a16="http://schemas.microsoft.com/office/drawing/2014/main" id="{0C359638-1AE6-4F79-8CA6-EADE3282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8" y="551656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7103" name="Text Box 15">
            <a:extLst>
              <a:ext uri="{FF2B5EF4-FFF2-40B4-BE49-F238E27FC236}">
                <a16:creationId xmlns:a16="http://schemas.microsoft.com/office/drawing/2014/main" id="{9B984A26-497B-4A44-9678-292FEE9F5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501332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10</a:t>
            </a:r>
            <a:endParaRPr lang="ru-RU" altLang="ru-RU"/>
          </a:p>
        </p:txBody>
      </p:sp>
      <p:sp>
        <p:nvSpPr>
          <p:cNvPr id="217104" name="Text Box 16">
            <a:extLst>
              <a:ext uri="{FF2B5EF4-FFF2-40B4-BE49-F238E27FC236}">
                <a16:creationId xmlns:a16="http://schemas.microsoft.com/office/drawing/2014/main" id="{BD0B4203-F062-4652-BFEF-E15D5C3B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652963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100</a:t>
            </a:r>
            <a:endParaRPr lang="ru-RU" altLang="ru-RU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E64EBA7D-D15B-4E03-8633-E4DA230C4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9" y="429260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1000</a:t>
            </a:r>
            <a:endParaRPr lang="ru-RU" altLang="ru-RU"/>
          </a:p>
        </p:txBody>
      </p:sp>
      <p:sp>
        <p:nvSpPr>
          <p:cNvPr id="217106" name="Text Box 18">
            <a:extLst>
              <a:ext uri="{FF2B5EF4-FFF2-40B4-BE49-F238E27FC236}">
                <a16:creationId xmlns:a16="http://schemas.microsoft.com/office/drawing/2014/main" id="{CE537886-907B-44FC-82DC-ADF1ED73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554355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10</a:t>
            </a:r>
            <a:endParaRPr lang="ru-RU" altLang="ru-RU"/>
          </a:p>
        </p:txBody>
      </p:sp>
      <p:sp>
        <p:nvSpPr>
          <p:cNvPr id="217107" name="Text Box 19">
            <a:extLst>
              <a:ext uri="{FF2B5EF4-FFF2-40B4-BE49-F238E27FC236}">
                <a16:creationId xmlns:a16="http://schemas.microsoft.com/office/drawing/2014/main" id="{9B00A5A7-57D8-41D5-99F5-671120295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538788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100</a:t>
            </a:r>
            <a:endParaRPr lang="ru-RU" altLang="ru-RU"/>
          </a:p>
        </p:txBody>
      </p:sp>
      <p:sp>
        <p:nvSpPr>
          <p:cNvPr id="217108" name="Text Box 20">
            <a:extLst>
              <a:ext uri="{FF2B5EF4-FFF2-40B4-BE49-F238E27FC236}">
                <a16:creationId xmlns:a16="http://schemas.microsoft.com/office/drawing/2014/main" id="{F295D4E0-AD2A-4B89-A64B-1AD57639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9" y="5543550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1000</a:t>
            </a:r>
            <a:endParaRPr lang="ru-RU" altLang="ru-RU"/>
          </a:p>
        </p:txBody>
      </p:sp>
      <p:sp>
        <p:nvSpPr>
          <p:cNvPr id="217109" name="AutoShape 21">
            <a:extLst>
              <a:ext uri="{FF2B5EF4-FFF2-40B4-BE49-F238E27FC236}">
                <a16:creationId xmlns:a16="http://schemas.microsoft.com/office/drawing/2014/main" id="{B8DD253C-6CE1-4806-A1D6-2D0D74400C52}"/>
              </a:ext>
            </a:extLst>
          </p:cNvPr>
          <p:cNvSpPr>
            <a:spLocks noChangeArrowheads="1"/>
          </p:cNvSpPr>
          <p:nvPr/>
        </p:nvSpPr>
        <p:spPr bwMode="auto">
          <a:xfrm rot="-3618579">
            <a:off x="2783682" y="4148932"/>
            <a:ext cx="215900" cy="360363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7110" name="AutoShape 22">
            <a:extLst>
              <a:ext uri="{FF2B5EF4-FFF2-40B4-BE49-F238E27FC236}">
                <a16:creationId xmlns:a16="http://schemas.microsoft.com/office/drawing/2014/main" id="{B36FE4ED-B3F8-4951-BA4D-939F0B65BB8C}"/>
              </a:ext>
            </a:extLst>
          </p:cNvPr>
          <p:cNvSpPr>
            <a:spLocks noChangeArrowheads="1"/>
          </p:cNvSpPr>
          <p:nvPr/>
        </p:nvSpPr>
        <p:spPr bwMode="auto">
          <a:xfrm rot="-6830424">
            <a:off x="3575844" y="5661819"/>
            <a:ext cx="215900" cy="360362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EF5252-74AF-4400-B976-3A998162E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8D87B37A-A5FE-4804-861C-521D7013A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Управление атрибутами текста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7BCBD7EB-4F14-4304-8412-5D7D2E8CA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2592388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/>
              <a:t>SetBkMode - </a:t>
            </a:r>
            <a:r>
              <a:rPr lang="ru-RU" altLang="ru-RU"/>
              <a:t>прозрачность фона</a:t>
            </a:r>
            <a:endParaRPr lang="en-US" altLang="ru-RU"/>
          </a:p>
          <a:p>
            <a:r>
              <a:rPr lang="en-US" altLang="ru-RU"/>
              <a:t>SetBkColor</a:t>
            </a:r>
            <a:r>
              <a:rPr lang="ru-RU" altLang="ru-RU"/>
              <a:t> - цвет фона</a:t>
            </a:r>
            <a:endParaRPr lang="en-US" altLang="ru-RU"/>
          </a:p>
          <a:p>
            <a:r>
              <a:rPr lang="en-US" altLang="ru-RU"/>
              <a:t>SetTextColor</a:t>
            </a:r>
            <a:r>
              <a:rPr lang="ru-RU" altLang="ru-RU"/>
              <a:t> - цвет букв</a:t>
            </a:r>
          </a:p>
          <a:p>
            <a:endParaRPr lang="en-US" altLang="ru-RU"/>
          </a:p>
          <a:p>
            <a:r>
              <a:rPr lang="en-US" altLang="ru-RU"/>
              <a:t>GetTextExtentPoint</a:t>
            </a:r>
            <a:r>
              <a:rPr lang="ru-RU" altLang="ru-RU"/>
              <a:t> - вычислить прямоугольник вывода, занимаемый строкой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5448B1-0426-43B8-B300-5515866076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CA530DD0-2F9D-4F2A-9DA6-899BAA98F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Прочитать свойства объекта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81715939-3F72-4D29-B8D4-6CC600D79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/>
              <a:t>size := GetObject(hObject, iBufSize, pData);</a:t>
            </a:r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ru-RU" altLang="ru-RU"/>
              <a:t>Например:</a:t>
            </a:r>
            <a:endParaRPr lang="en-US" altLang="ru-RU"/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en-US" altLang="ru-RU"/>
              <a:t>var LogPen: TLogPen;</a:t>
            </a:r>
          </a:p>
          <a:p>
            <a:pPr>
              <a:buFontTx/>
              <a:buNone/>
            </a:pPr>
            <a:r>
              <a:rPr lang="en-US" altLang="ru-RU"/>
              <a:t>................</a:t>
            </a:r>
          </a:p>
          <a:p>
            <a:pPr>
              <a:buFontTx/>
              <a:buNone/>
            </a:pPr>
            <a:r>
              <a:rPr lang="en-US" altLang="ru-RU"/>
              <a:t>GetObject(hPen, sizeof(TLogPen), @LogPen)</a:t>
            </a:r>
            <a:endParaRPr lang="ru-RU" altLang="ru-RU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96B0869-F759-4E5D-A043-7E24A8BF3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51AC31AE-3AA8-4114-ADC7-CA22A9222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Растровые операции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1F53720-9D7E-41B9-88F4-D7C094DB3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При построении изображения точки могут не просто закрашиваться заданным цветом (например, пера).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Возможно объединение цвета, который был, и цвета, которым рисуем: логические функции </a:t>
            </a:r>
            <a:r>
              <a:rPr lang="en-US" altLang="ru-RU"/>
              <a:t>XOR, AND, OR 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en-US" altLang="ru-RU"/>
              <a:t>OldRopMode := SetROP2(hdc, RopMode); </a:t>
            </a:r>
            <a:br>
              <a:rPr lang="en-US" altLang="ru-RU"/>
            </a:br>
            <a:r>
              <a:rPr lang="en-US" altLang="ru-RU"/>
              <a:t>- R2_COPYPEN</a:t>
            </a:r>
            <a:r>
              <a:rPr lang="ru-RU" altLang="ru-RU"/>
              <a:t> - просто рисование</a:t>
            </a:r>
            <a:br>
              <a:rPr lang="en-US" altLang="ru-RU"/>
            </a:br>
            <a:r>
              <a:rPr lang="en-US" altLang="ru-RU"/>
              <a:t>- R2_XORPEN</a:t>
            </a:r>
            <a:r>
              <a:rPr lang="ru-RU" altLang="ru-RU"/>
              <a:t> - инверсия, </a:t>
            </a:r>
            <a:r>
              <a:rPr lang="en-US" altLang="ru-RU"/>
              <a:t>X</a:t>
            </a:r>
            <a:r>
              <a:rPr lang="en-US" altLang="ru-RU">
                <a:sym typeface="Symbol" panose="05050102010706020507" pitchFamily="18" charset="2"/>
              </a:rPr>
              <a:t>YY = X</a:t>
            </a:r>
            <a:br>
              <a:rPr lang="en-US" altLang="ru-RU"/>
            </a:br>
            <a:r>
              <a:rPr lang="en-US" altLang="ru-RU"/>
              <a:t>- </a:t>
            </a:r>
            <a:r>
              <a:rPr lang="ru-RU" altLang="ru-RU"/>
              <a:t>другие режимы мало актуальны</a:t>
            </a:r>
            <a:br>
              <a:rPr lang="en-US" altLang="ru-RU"/>
            </a:br>
            <a:br>
              <a:rPr lang="en-US" altLang="ru-RU"/>
            </a:br>
            <a:r>
              <a:rPr lang="ru-RU" altLang="ru-RU"/>
              <a:t>белый </a:t>
            </a:r>
            <a:r>
              <a:rPr lang="en-US" altLang="ru-RU">
                <a:sym typeface="Symbol" panose="05050102010706020507" pitchFamily="18" charset="2"/>
              </a:rPr>
              <a:t></a:t>
            </a:r>
            <a:r>
              <a:rPr lang="ru-RU" altLang="ru-RU">
                <a:sym typeface="Symbol" panose="05050102010706020507" pitchFamily="18" charset="2"/>
              </a:rPr>
              <a:t> зеленый = сиреневый</a:t>
            </a:r>
            <a:endParaRPr lang="en-US" altLang="ru-RU"/>
          </a:p>
          <a:p>
            <a:pPr>
              <a:lnSpc>
                <a:spcPct val="90000"/>
              </a:lnSpc>
            </a:pPr>
            <a:endParaRPr lang="ru-RU" altLang="ru-RU"/>
          </a:p>
          <a:p>
            <a:pPr>
              <a:lnSpc>
                <a:spcPct val="90000"/>
              </a:lnSpc>
            </a:pPr>
            <a:r>
              <a:rPr lang="en-US" altLang="ru-RU"/>
              <a:t>GetRop2(hdc);</a:t>
            </a:r>
            <a:endParaRPr lang="ru-RU" altLang="ru-RU"/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023F80F7-D839-474F-BB84-126A826B4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4581526"/>
            <a:ext cx="1223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$00FFFFFF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$0000FF00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$00FF00FF</a:t>
            </a:r>
            <a:endParaRPr lang="ru-RU" altLang="ru-RU"/>
          </a:p>
        </p:txBody>
      </p:sp>
      <p:sp>
        <p:nvSpPr>
          <p:cNvPr id="220165" name="Line 5">
            <a:extLst>
              <a:ext uri="{FF2B5EF4-FFF2-40B4-BE49-F238E27FC236}">
                <a16:creationId xmlns:a16="http://schemas.microsoft.com/office/drawing/2014/main" id="{038A4B40-EFF6-4CF3-91D7-8CC0D9C5D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6" y="52292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0166" name="Text Box 6">
            <a:extLst>
              <a:ext uri="{FF2B5EF4-FFF2-40B4-BE49-F238E27FC236}">
                <a16:creationId xmlns:a16="http://schemas.microsoft.com/office/drawing/2014/main" id="{77E6B9C2-B371-4249-98D4-731A17298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4724400"/>
            <a:ext cx="2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>
                <a:sym typeface="Symbol" panose="05050102010706020507" pitchFamily="18" charset="2"/>
              </a:rPr>
              <a:t></a:t>
            </a:r>
            <a:endParaRPr lang="ru-RU" altLang="ru-RU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EC4474-75DF-4DEA-8A9A-BE018D44F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951A5D3-B003-4393-9AF8-52BD6F9AC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Многоуровневая машина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E26C9D6A-5BCE-4518-B164-E499AFB4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989139"/>
            <a:ext cx="83534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59BBEB-87F3-44FB-A0A0-18877560B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4F3CA86E-4935-47B3-B421-BB3F2F3E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Битовые образы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DA8E9173-25C3-446E-B92D-37136DFC2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Обычно грузятся из ресурса</a:t>
            </a:r>
            <a:br>
              <a:rPr lang="ru-RU" altLang="ru-RU"/>
            </a:br>
            <a:r>
              <a:rPr lang="en-US" altLang="ru-RU"/>
              <a:t>hBitmap := LoadBitmap(hInstance, 'picture1');</a:t>
            </a:r>
          </a:p>
          <a:p>
            <a:r>
              <a:rPr lang="ru-RU" altLang="ru-RU"/>
              <a:t>Невозможно просто взять и вывести на экран!</a:t>
            </a:r>
          </a:p>
          <a:p>
            <a:r>
              <a:rPr lang="ru-RU" altLang="ru-RU"/>
              <a:t>Для вывода на экран нужно выбрать в контексте памяти, после чего скопировать на контекст экрана прямоугольную область из памяти</a:t>
            </a:r>
          </a:p>
          <a:p>
            <a:r>
              <a:rPr lang="ru-RU" altLang="ru-RU"/>
              <a:t>Для рисования в невидимом буфере – выбрать в контексте памяти, рисовать в контексте памяти, потом копировать прямоугольную область на экран.</a:t>
            </a:r>
          </a:p>
          <a:p>
            <a:r>
              <a:rPr lang="ru-RU" altLang="ru-RU"/>
              <a:t>Можно создавать кисти на основе картинки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B55FD-B93C-41E5-A596-37D542FEE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5F2A7FCE-2534-4974-AFAB-09F176B28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Вывод картинки</a:t>
            </a:r>
          </a:p>
        </p:txBody>
      </p:sp>
      <p:pic>
        <p:nvPicPr>
          <p:cNvPr id="222212" name="Picture 4">
            <a:extLst>
              <a:ext uri="{FF2B5EF4-FFF2-40B4-BE49-F238E27FC236}">
                <a16:creationId xmlns:a16="http://schemas.microsoft.com/office/drawing/2014/main" id="{D27F4CD4-2FA7-4E8E-9E8C-5D179A0C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44676"/>
            <a:ext cx="85280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3" name="Text Box 5">
            <a:extLst>
              <a:ext uri="{FF2B5EF4-FFF2-40B4-BE49-F238E27FC236}">
                <a16:creationId xmlns:a16="http://schemas.microsoft.com/office/drawing/2014/main" id="{5FA7FD4B-DBC1-43DE-AD7B-E984C80F1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5013326"/>
            <a:ext cx="79930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BitBlt - bit block transfer, </a:t>
            </a:r>
            <a:r>
              <a:rPr lang="ru-RU" altLang="ru-RU"/>
              <a:t>перенос прямоугольника с контекста на контекст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StretchBlt - </a:t>
            </a:r>
            <a:r>
              <a:rPr lang="ru-RU" altLang="ru-RU"/>
              <a:t>перенос с масштабированием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см. </a:t>
            </a:r>
            <a:r>
              <a:rPr lang="en-US" altLang="ru-RU"/>
              <a:t>SetStretchBltMode(hdc, ColorOnColor);</a:t>
            </a:r>
            <a:endParaRPr lang="ru-RU" altLang="ru-RU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1C490A-00F7-49B4-8493-70931E948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9E23FC55-0008-4F15-A8D1-0A0B6ABEB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Рисование в буфере</a:t>
            </a:r>
          </a:p>
        </p:txBody>
      </p:sp>
      <p:pic>
        <p:nvPicPr>
          <p:cNvPr id="223236" name="Picture 4">
            <a:extLst>
              <a:ext uri="{FF2B5EF4-FFF2-40B4-BE49-F238E27FC236}">
                <a16:creationId xmlns:a16="http://schemas.microsoft.com/office/drawing/2014/main" id="{8EC93D45-5FE4-499C-827C-CEA8E0214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20939"/>
            <a:ext cx="74168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4C44ED-875D-4888-9E57-903AB06470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FDA3A341-4008-415A-853B-1657EB1F2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Создание кисти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1CE8D661-D5DE-4232-B2FA-CCB3589F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557339"/>
            <a:ext cx="7848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latin typeface="Courier New" panose="02070309020205020404" pitchFamily="49" charset="0"/>
              </a:rPr>
              <a:t>hBitmap:=LoadBitmap(hInstance,'PATTERN1'); </a:t>
            </a:r>
            <a:r>
              <a:rPr lang="ru-RU" altLang="ru-RU" b="1" i="1">
                <a:latin typeface="Courier New" panose="02070309020205020404" pitchFamily="49" charset="0"/>
              </a:rPr>
              <a:t>// загрузить ресурс</a:t>
            </a:r>
          </a:p>
          <a:p>
            <a:r>
              <a:rPr lang="ru-RU" altLang="ru-RU" b="1">
                <a:latin typeface="Courier New" panose="02070309020205020404" pitchFamily="49" charset="0"/>
              </a:rPr>
              <a:t>hBrush:=CreatePatternBrush(hBitmap); </a:t>
            </a:r>
            <a:r>
              <a:rPr lang="ru-RU" altLang="ru-RU" b="1" i="1">
                <a:latin typeface="Courier New" panose="02070309020205020404" pitchFamily="49" charset="0"/>
              </a:rPr>
              <a:t>// создать кисть на основе bitmap</a:t>
            </a:r>
          </a:p>
          <a:p>
            <a:endParaRPr lang="ru-RU" altLang="ru-RU" b="1" i="1">
              <a:latin typeface="Courier New" panose="02070309020205020404" pitchFamily="49" charset="0"/>
            </a:endParaRPr>
          </a:p>
          <a:p>
            <a:r>
              <a:rPr lang="ru-RU" altLang="ru-RU" b="1">
                <a:latin typeface="Courier New" panose="02070309020205020404" pitchFamily="49" charset="0"/>
              </a:rPr>
              <a:t>hdc:=getDC(hwnd); </a:t>
            </a:r>
            <a:r>
              <a:rPr lang="ru-RU" altLang="ru-RU" b="1" i="1">
                <a:latin typeface="Courier New" panose="02070309020205020404" pitchFamily="49" charset="0"/>
              </a:rPr>
              <a:t>// получить контекст устройства</a:t>
            </a:r>
          </a:p>
          <a:p>
            <a:r>
              <a:rPr lang="en-US" altLang="ru-RU" b="1">
                <a:latin typeface="Courier New" panose="02070309020205020404" pitchFamily="49" charset="0"/>
              </a:rPr>
              <a:t>hOldBrush := </a:t>
            </a:r>
            <a:r>
              <a:rPr lang="ru-RU" altLang="ru-RU" b="1">
                <a:latin typeface="Courier New" panose="02070309020205020404" pitchFamily="49" charset="0"/>
              </a:rPr>
              <a:t>selectObject(hdc,hBrush); </a:t>
            </a:r>
            <a:r>
              <a:rPr lang="ru-RU" altLang="ru-RU" b="1" i="1">
                <a:latin typeface="Courier New" panose="02070309020205020404" pitchFamily="49" charset="0"/>
              </a:rPr>
              <a:t>// выбрать кисть</a:t>
            </a:r>
          </a:p>
          <a:p>
            <a:r>
              <a:rPr lang="ru-RU" altLang="ru-RU" b="1">
                <a:latin typeface="Courier New" panose="02070309020205020404" pitchFamily="49" charset="0"/>
              </a:rPr>
              <a:t>rectangle(hdc,10,10,20,20); </a:t>
            </a:r>
            <a:r>
              <a:rPr lang="ru-RU" altLang="ru-RU" b="1" i="1">
                <a:latin typeface="Courier New" panose="02070309020205020404" pitchFamily="49" charset="0"/>
              </a:rPr>
              <a:t>// прямоугольник будет заполнен рисунком</a:t>
            </a:r>
          </a:p>
          <a:p>
            <a:r>
              <a:rPr lang="en-US" altLang="ru-RU" b="1">
                <a:latin typeface="Courier New" panose="02070309020205020404" pitchFamily="49" charset="0"/>
              </a:rPr>
              <a:t>SelectObject(hdc, hOldBrush);</a:t>
            </a:r>
          </a:p>
          <a:p>
            <a:r>
              <a:rPr lang="ru-RU" altLang="ru-RU" b="1">
                <a:latin typeface="Courier New" panose="02070309020205020404" pitchFamily="49" charset="0"/>
              </a:rPr>
              <a:t>releaseDC(hdc); </a:t>
            </a:r>
            <a:r>
              <a:rPr lang="ru-RU" altLang="ru-RU" b="1" i="1">
                <a:latin typeface="Courier New" panose="02070309020205020404" pitchFamily="49" charset="0"/>
              </a:rPr>
              <a:t>// освободить контекст устройства</a:t>
            </a:r>
            <a:endParaRPr lang="en-US" altLang="ru-RU" b="1" i="1">
              <a:latin typeface="Courier New" panose="02070309020205020404" pitchFamily="49" charset="0"/>
            </a:endParaRPr>
          </a:p>
          <a:p>
            <a:endParaRPr lang="en-US" altLang="ru-RU" b="1" i="1">
              <a:latin typeface="Courier New" panose="02070309020205020404" pitchFamily="49" charset="0"/>
            </a:endParaRPr>
          </a:p>
          <a:p>
            <a:r>
              <a:rPr lang="ru-RU" altLang="ru-RU" b="1">
                <a:latin typeface="Courier New" panose="02070309020205020404" pitchFamily="49" charset="0"/>
              </a:rPr>
              <a:t>DeleteObject(hBrush); </a:t>
            </a:r>
            <a:r>
              <a:rPr lang="ru-RU" altLang="ru-RU" b="1" i="1">
                <a:latin typeface="Courier New" panose="02070309020205020404" pitchFamily="49" charset="0"/>
              </a:rPr>
              <a:t>// удалить созданную кисть</a:t>
            </a:r>
            <a:endParaRPr lang="en-US" altLang="ru-RU" b="1" i="1">
              <a:latin typeface="Courier New" panose="02070309020205020404" pitchFamily="49" charset="0"/>
            </a:endParaRPr>
          </a:p>
          <a:p>
            <a:r>
              <a:rPr lang="en-US" altLang="ru-RU" b="1">
                <a:latin typeface="Courier New" panose="02070309020205020404" pitchFamily="49" charset="0"/>
              </a:rPr>
              <a:t>DeleteObject(hBitmap); // </a:t>
            </a:r>
            <a:r>
              <a:rPr lang="ru-RU" altLang="ru-RU" b="1">
                <a:latin typeface="Courier New" panose="02070309020205020404" pitchFamily="49" charset="0"/>
              </a:rPr>
              <a:t>можно тут или сразу после создания кисти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D643F927-90D9-4E30-A138-C46BE4B007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6</a:t>
            </a:r>
            <a:r>
              <a:rPr lang="ru-RU" altLang="ru-RU" sz="2800" dirty="0"/>
              <a:t>: </a:t>
            </a:r>
            <a:r>
              <a:rPr lang="en-US" altLang="ru-RU" sz="2800" dirty="0">
                <a:solidFill>
                  <a:srgbClr val="3366CC"/>
                </a:solidFill>
              </a:rPr>
              <a:t>GDI - </a:t>
            </a:r>
            <a:r>
              <a:rPr lang="ru-RU" altLang="ru-RU" sz="2800" dirty="0">
                <a:solidFill>
                  <a:srgbClr val="3366CC"/>
                </a:solidFill>
              </a:rPr>
              <a:t>системы координат</a:t>
            </a:r>
            <a:r>
              <a:rPr lang="en-US" altLang="ru-RU" sz="2800" dirty="0">
                <a:solidFill>
                  <a:srgbClr val="3366CC"/>
                </a:solidFill>
              </a:rPr>
              <a:t>.</a:t>
            </a:r>
            <a:r>
              <a:rPr lang="ru-RU" altLang="ru-RU" sz="2800" dirty="0">
                <a:solidFill>
                  <a:srgbClr val="3366CC"/>
                </a:solidFill>
              </a:rPr>
              <a:t> </a:t>
            </a:r>
            <a:br>
              <a:rPr lang="ru-RU" altLang="ru-RU" sz="2800" dirty="0">
                <a:solidFill>
                  <a:srgbClr val="3366CC"/>
                </a:solidFill>
              </a:rPr>
            </a:br>
            <a:r>
              <a:rPr lang="ru-RU" altLang="ru-RU" sz="2800" dirty="0">
                <a:solidFill>
                  <a:srgbClr val="3366CC"/>
                </a:solidFill>
              </a:rPr>
              <a:t>Работа со строками. Клавиатурный ввод.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C8F1F640-42F2-4EF3-87F3-D802F026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4981B350-0172-41C1-8906-BD17563E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Нижний колонтитул 203">
            <a:extLst>
              <a:ext uri="{FF2B5EF4-FFF2-40B4-BE49-F238E27FC236}">
                <a16:creationId xmlns:a16="http://schemas.microsoft.com/office/drawing/2014/main" id="{F759E89E-B53A-4A61-9318-7B42712B28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87551398-4A17-4350-BCE0-E12BBA32C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 sz="4000"/>
              <a:t>Системы координат устройства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00DD4299-8330-4643-8A92-D2BF097CA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557338"/>
            <a:ext cx="8229600" cy="2087562"/>
          </a:xfrm>
        </p:spPr>
        <p:txBody>
          <a:bodyPr/>
          <a:lstStyle/>
          <a:p>
            <a:r>
              <a:rPr lang="ru-RU" altLang="ru-RU"/>
              <a:t>Абсолютная, физическая, пиксельная, </a:t>
            </a:r>
            <a:r>
              <a:rPr lang="en-US" altLang="ru-RU"/>
              <a:t>USER.</a:t>
            </a:r>
            <a:endParaRPr lang="ru-RU" altLang="ru-RU"/>
          </a:p>
          <a:p>
            <a:r>
              <a:rPr lang="ru-RU" altLang="ru-RU"/>
              <a:t>Логическая</a:t>
            </a:r>
            <a:r>
              <a:rPr lang="en-US" altLang="ru-RU"/>
              <a:t>, </a:t>
            </a:r>
            <a:r>
              <a:rPr lang="en-US" altLang="ru-RU" b="1"/>
              <a:t>Win</a:t>
            </a:r>
            <a:r>
              <a:rPr lang="en-US" altLang="ru-RU"/>
              <a:t>, GDI.</a:t>
            </a:r>
          </a:p>
          <a:p>
            <a:r>
              <a:rPr lang="ru-RU" altLang="ru-RU"/>
              <a:t>Относительная физическая, </a:t>
            </a:r>
            <a:r>
              <a:rPr lang="en-US" altLang="ru-RU" b="1"/>
              <a:t>Viewport</a:t>
            </a:r>
            <a:r>
              <a:rPr lang="en-US" altLang="ru-RU"/>
              <a:t>, </a:t>
            </a:r>
            <a:r>
              <a:rPr lang="ru-RU" altLang="ru-RU"/>
              <a:t>промежуточная, </a:t>
            </a:r>
            <a:r>
              <a:rPr lang="en-US" altLang="ru-RU"/>
              <a:t>GDI.</a:t>
            </a:r>
            <a:endParaRPr lang="ru-RU" altLang="ru-RU"/>
          </a:p>
        </p:txBody>
      </p:sp>
      <p:sp>
        <p:nvSpPr>
          <p:cNvPr id="225284" name="Rectangle 4">
            <a:extLst>
              <a:ext uri="{FF2B5EF4-FFF2-40B4-BE49-F238E27FC236}">
                <a16:creationId xmlns:a16="http://schemas.microsoft.com/office/drawing/2014/main" id="{EE82690B-3F76-44CC-9C75-6D343AB5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85" name="Rectangle 5">
            <a:extLst>
              <a:ext uri="{FF2B5EF4-FFF2-40B4-BE49-F238E27FC236}">
                <a16:creationId xmlns:a16="http://schemas.microsoft.com/office/drawing/2014/main" id="{36D2A809-A026-4542-B080-50E526CF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86" name="Rectangle 6">
            <a:extLst>
              <a:ext uri="{FF2B5EF4-FFF2-40B4-BE49-F238E27FC236}">
                <a16:creationId xmlns:a16="http://schemas.microsoft.com/office/drawing/2014/main" id="{F308C370-1DF4-4F27-826F-2DC5E4B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87" name="Rectangle 7">
            <a:extLst>
              <a:ext uri="{FF2B5EF4-FFF2-40B4-BE49-F238E27FC236}">
                <a16:creationId xmlns:a16="http://schemas.microsoft.com/office/drawing/2014/main" id="{371BDB2D-FF9F-4291-AA6F-BBA31E42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88" name="Rectangle 8">
            <a:extLst>
              <a:ext uri="{FF2B5EF4-FFF2-40B4-BE49-F238E27FC236}">
                <a16:creationId xmlns:a16="http://schemas.microsoft.com/office/drawing/2014/main" id="{98FA6639-6C12-48AC-B1F8-8CA8C6EA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89" name="Rectangle 9">
            <a:extLst>
              <a:ext uri="{FF2B5EF4-FFF2-40B4-BE49-F238E27FC236}">
                <a16:creationId xmlns:a16="http://schemas.microsoft.com/office/drawing/2014/main" id="{45754D24-4C30-4315-B0CA-8F6C6367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0" name="Rectangle 10">
            <a:extLst>
              <a:ext uri="{FF2B5EF4-FFF2-40B4-BE49-F238E27FC236}">
                <a16:creationId xmlns:a16="http://schemas.microsoft.com/office/drawing/2014/main" id="{C20F2623-500A-4D7F-BE79-D2C68811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1" name="Rectangle 11">
            <a:extLst>
              <a:ext uri="{FF2B5EF4-FFF2-40B4-BE49-F238E27FC236}">
                <a16:creationId xmlns:a16="http://schemas.microsoft.com/office/drawing/2014/main" id="{222A0A2F-8B56-4481-AF09-69F4AE3C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2211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2" name="Rectangle 12">
            <a:extLst>
              <a:ext uri="{FF2B5EF4-FFF2-40B4-BE49-F238E27FC236}">
                <a16:creationId xmlns:a16="http://schemas.microsoft.com/office/drawing/2014/main" id="{9D5C3A6C-0B1A-4666-B19C-3794C9A0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3" name="Rectangle 13">
            <a:extLst>
              <a:ext uri="{FF2B5EF4-FFF2-40B4-BE49-F238E27FC236}">
                <a16:creationId xmlns:a16="http://schemas.microsoft.com/office/drawing/2014/main" id="{373FA6EA-4A91-4FF0-85B8-FF8B0FDE8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4" name="Rectangle 14">
            <a:extLst>
              <a:ext uri="{FF2B5EF4-FFF2-40B4-BE49-F238E27FC236}">
                <a16:creationId xmlns:a16="http://schemas.microsoft.com/office/drawing/2014/main" id="{B52D982C-ED41-4E52-A9AE-F1611EFD1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5" name="Rectangle 15">
            <a:extLst>
              <a:ext uri="{FF2B5EF4-FFF2-40B4-BE49-F238E27FC236}">
                <a16:creationId xmlns:a16="http://schemas.microsoft.com/office/drawing/2014/main" id="{E51CE7B6-1E39-46B1-AA92-35E1C4C9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6" name="Rectangle 16">
            <a:extLst>
              <a:ext uri="{FF2B5EF4-FFF2-40B4-BE49-F238E27FC236}">
                <a16:creationId xmlns:a16="http://schemas.microsoft.com/office/drawing/2014/main" id="{10415650-F5EA-4C9C-92C2-B5AE9140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7" name="Rectangle 17">
            <a:extLst>
              <a:ext uri="{FF2B5EF4-FFF2-40B4-BE49-F238E27FC236}">
                <a16:creationId xmlns:a16="http://schemas.microsoft.com/office/drawing/2014/main" id="{A4B21D65-8CEE-4198-B941-D98AF1F5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8" name="Rectangle 18">
            <a:extLst>
              <a:ext uri="{FF2B5EF4-FFF2-40B4-BE49-F238E27FC236}">
                <a16:creationId xmlns:a16="http://schemas.microsoft.com/office/drawing/2014/main" id="{A60A0B11-391F-4167-9548-804EBA6B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299" name="Rectangle 19">
            <a:extLst>
              <a:ext uri="{FF2B5EF4-FFF2-40B4-BE49-F238E27FC236}">
                <a16:creationId xmlns:a16="http://schemas.microsoft.com/office/drawing/2014/main" id="{E9F0E6D4-B85B-4407-9AA2-4DF26728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4370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0" name="Rectangle 20">
            <a:extLst>
              <a:ext uri="{FF2B5EF4-FFF2-40B4-BE49-F238E27FC236}">
                <a16:creationId xmlns:a16="http://schemas.microsoft.com/office/drawing/2014/main" id="{00ED3D98-E53E-4F86-AD01-7C402A91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1" name="Rectangle 21">
            <a:extLst>
              <a:ext uri="{FF2B5EF4-FFF2-40B4-BE49-F238E27FC236}">
                <a16:creationId xmlns:a16="http://schemas.microsoft.com/office/drawing/2014/main" id="{8A03C910-6000-42B9-89D5-72A6A4C2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2" name="Rectangle 22">
            <a:extLst>
              <a:ext uri="{FF2B5EF4-FFF2-40B4-BE49-F238E27FC236}">
                <a16:creationId xmlns:a16="http://schemas.microsoft.com/office/drawing/2014/main" id="{F6556D40-B00E-4D2D-A325-8CACB1E0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3" name="Rectangle 23">
            <a:extLst>
              <a:ext uri="{FF2B5EF4-FFF2-40B4-BE49-F238E27FC236}">
                <a16:creationId xmlns:a16="http://schemas.microsoft.com/office/drawing/2014/main" id="{92F0FAA3-A690-4214-B35B-AB8D5CA0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4" name="Rectangle 24">
            <a:extLst>
              <a:ext uri="{FF2B5EF4-FFF2-40B4-BE49-F238E27FC236}">
                <a16:creationId xmlns:a16="http://schemas.microsoft.com/office/drawing/2014/main" id="{26C489B8-1C37-43EE-98E5-E2C6CEA0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5" name="Rectangle 25">
            <a:extLst>
              <a:ext uri="{FF2B5EF4-FFF2-40B4-BE49-F238E27FC236}">
                <a16:creationId xmlns:a16="http://schemas.microsoft.com/office/drawing/2014/main" id="{399BAE8A-D7A0-4B18-95F8-8DE14F38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6" name="Rectangle 26">
            <a:extLst>
              <a:ext uri="{FF2B5EF4-FFF2-40B4-BE49-F238E27FC236}">
                <a16:creationId xmlns:a16="http://schemas.microsoft.com/office/drawing/2014/main" id="{06FFA632-F3A3-423A-A0B2-71D6C993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7" name="Rectangle 27">
            <a:extLst>
              <a:ext uri="{FF2B5EF4-FFF2-40B4-BE49-F238E27FC236}">
                <a16:creationId xmlns:a16="http://schemas.microsoft.com/office/drawing/2014/main" id="{B7028055-49A7-42C6-A478-04E4B91C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6529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8" name="Rectangle 28">
            <a:extLst>
              <a:ext uri="{FF2B5EF4-FFF2-40B4-BE49-F238E27FC236}">
                <a16:creationId xmlns:a16="http://schemas.microsoft.com/office/drawing/2014/main" id="{D5F71174-EAB1-45B8-A741-1BBC55FC5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09" name="Rectangle 29">
            <a:extLst>
              <a:ext uri="{FF2B5EF4-FFF2-40B4-BE49-F238E27FC236}">
                <a16:creationId xmlns:a16="http://schemas.microsoft.com/office/drawing/2014/main" id="{ECD60D02-4A03-44D4-BB8D-8CEA2408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0" name="Rectangle 30">
            <a:extLst>
              <a:ext uri="{FF2B5EF4-FFF2-40B4-BE49-F238E27FC236}">
                <a16:creationId xmlns:a16="http://schemas.microsoft.com/office/drawing/2014/main" id="{E083564C-A0A1-4275-9018-02756735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1" name="Rectangle 31">
            <a:extLst>
              <a:ext uri="{FF2B5EF4-FFF2-40B4-BE49-F238E27FC236}">
                <a16:creationId xmlns:a16="http://schemas.microsoft.com/office/drawing/2014/main" id="{D5FB1FCB-F60F-409D-9E6D-1F6F4153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2" name="Rectangle 32">
            <a:extLst>
              <a:ext uri="{FF2B5EF4-FFF2-40B4-BE49-F238E27FC236}">
                <a16:creationId xmlns:a16="http://schemas.microsoft.com/office/drawing/2014/main" id="{F94367F7-153C-4ED6-BA52-87EA24A1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3" name="Rectangle 33">
            <a:extLst>
              <a:ext uri="{FF2B5EF4-FFF2-40B4-BE49-F238E27FC236}">
                <a16:creationId xmlns:a16="http://schemas.microsoft.com/office/drawing/2014/main" id="{AB0D863A-00EE-4F52-94A8-2CA30A7A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4" name="Rectangle 34">
            <a:extLst>
              <a:ext uri="{FF2B5EF4-FFF2-40B4-BE49-F238E27FC236}">
                <a16:creationId xmlns:a16="http://schemas.microsoft.com/office/drawing/2014/main" id="{A159C393-5A3A-4EEA-B937-D13A9F61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5" name="Rectangle 35">
            <a:extLst>
              <a:ext uri="{FF2B5EF4-FFF2-40B4-BE49-F238E27FC236}">
                <a16:creationId xmlns:a16="http://schemas.microsoft.com/office/drawing/2014/main" id="{39DBE11A-7604-43B0-A02B-63695C99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8688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6" name="Rectangle 36">
            <a:extLst>
              <a:ext uri="{FF2B5EF4-FFF2-40B4-BE49-F238E27FC236}">
                <a16:creationId xmlns:a16="http://schemas.microsoft.com/office/drawing/2014/main" id="{9F1A0224-B9DD-4C4E-A79C-6C5ADFFE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7" name="Rectangle 37">
            <a:extLst>
              <a:ext uri="{FF2B5EF4-FFF2-40B4-BE49-F238E27FC236}">
                <a16:creationId xmlns:a16="http://schemas.microsoft.com/office/drawing/2014/main" id="{5A0C330F-3BC0-438D-9F47-5C7F151E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8" name="Rectangle 38">
            <a:extLst>
              <a:ext uri="{FF2B5EF4-FFF2-40B4-BE49-F238E27FC236}">
                <a16:creationId xmlns:a16="http://schemas.microsoft.com/office/drawing/2014/main" id="{894884EF-6CE3-4DB4-982E-8C3CD681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9" name="Rectangle 39">
            <a:extLst>
              <a:ext uri="{FF2B5EF4-FFF2-40B4-BE49-F238E27FC236}">
                <a16:creationId xmlns:a16="http://schemas.microsoft.com/office/drawing/2014/main" id="{00A82FBF-5569-4CD3-80B1-777FF436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0" name="Rectangle 40">
            <a:extLst>
              <a:ext uri="{FF2B5EF4-FFF2-40B4-BE49-F238E27FC236}">
                <a16:creationId xmlns:a16="http://schemas.microsoft.com/office/drawing/2014/main" id="{685F6F4A-4252-4FD5-BA1E-91F54C6A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1" name="Rectangle 41">
            <a:extLst>
              <a:ext uri="{FF2B5EF4-FFF2-40B4-BE49-F238E27FC236}">
                <a16:creationId xmlns:a16="http://schemas.microsoft.com/office/drawing/2014/main" id="{A0F1A7A3-975E-4C3C-982E-402960C2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2" name="Rectangle 42">
            <a:extLst>
              <a:ext uri="{FF2B5EF4-FFF2-40B4-BE49-F238E27FC236}">
                <a16:creationId xmlns:a16="http://schemas.microsoft.com/office/drawing/2014/main" id="{E9453422-A341-4C9C-828B-E92E78F4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3" name="Rectangle 43">
            <a:extLst>
              <a:ext uri="{FF2B5EF4-FFF2-40B4-BE49-F238E27FC236}">
                <a16:creationId xmlns:a16="http://schemas.microsoft.com/office/drawing/2014/main" id="{95B52713-87DD-4FA8-99E0-78316E38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0847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4" name="Rectangle 44">
            <a:extLst>
              <a:ext uri="{FF2B5EF4-FFF2-40B4-BE49-F238E27FC236}">
                <a16:creationId xmlns:a16="http://schemas.microsoft.com/office/drawing/2014/main" id="{F4B85364-E34E-45FE-90FA-04E155CA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5" name="Rectangle 45">
            <a:extLst>
              <a:ext uri="{FF2B5EF4-FFF2-40B4-BE49-F238E27FC236}">
                <a16:creationId xmlns:a16="http://schemas.microsoft.com/office/drawing/2014/main" id="{FFD4D09D-CB4C-438A-914E-C8DFD26F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6" name="Rectangle 46">
            <a:extLst>
              <a:ext uri="{FF2B5EF4-FFF2-40B4-BE49-F238E27FC236}">
                <a16:creationId xmlns:a16="http://schemas.microsoft.com/office/drawing/2014/main" id="{901D606F-532C-4C6E-BE20-7135A035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7" name="Rectangle 47">
            <a:extLst>
              <a:ext uri="{FF2B5EF4-FFF2-40B4-BE49-F238E27FC236}">
                <a16:creationId xmlns:a16="http://schemas.microsoft.com/office/drawing/2014/main" id="{DBAD00F4-6B02-4408-9F49-A07BAE3B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8" name="Rectangle 48">
            <a:extLst>
              <a:ext uri="{FF2B5EF4-FFF2-40B4-BE49-F238E27FC236}">
                <a16:creationId xmlns:a16="http://schemas.microsoft.com/office/drawing/2014/main" id="{BE451198-5104-4496-A448-9B9F96DB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9" name="Rectangle 49">
            <a:extLst>
              <a:ext uri="{FF2B5EF4-FFF2-40B4-BE49-F238E27FC236}">
                <a16:creationId xmlns:a16="http://schemas.microsoft.com/office/drawing/2014/main" id="{3E297886-0079-4861-9D80-66F4F66A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0" name="Rectangle 50">
            <a:extLst>
              <a:ext uri="{FF2B5EF4-FFF2-40B4-BE49-F238E27FC236}">
                <a16:creationId xmlns:a16="http://schemas.microsoft.com/office/drawing/2014/main" id="{AA1B6D43-31C2-4E5E-93B9-27BC1A0D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1" name="Rectangle 51">
            <a:extLst>
              <a:ext uri="{FF2B5EF4-FFF2-40B4-BE49-F238E27FC236}">
                <a16:creationId xmlns:a16="http://schemas.microsoft.com/office/drawing/2014/main" id="{B8E67380-A0EA-4CF8-878B-E828CB24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3006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2" name="Rectangle 52">
            <a:extLst>
              <a:ext uri="{FF2B5EF4-FFF2-40B4-BE49-F238E27FC236}">
                <a16:creationId xmlns:a16="http://schemas.microsoft.com/office/drawing/2014/main" id="{16D2D641-4A07-4766-8747-EAFB9145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3" name="Rectangle 53">
            <a:extLst>
              <a:ext uri="{FF2B5EF4-FFF2-40B4-BE49-F238E27FC236}">
                <a16:creationId xmlns:a16="http://schemas.microsoft.com/office/drawing/2014/main" id="{E62F5155-A050-4511-9795-D6D3E64E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4" name="Rectangle 54">
            <a:extLst>
              <a:ext uri="{FF2B5EF4-FFF2-40B4-BE49-F238E27FC236}">
                <a16:creationId xmlns:a16="http://schemas.microsoft.com/office/drawing/2014/main" id="{EC9D6490-51C1-4C2B-9BC3-9841D5F7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5" name="Rectangle 55">
            <a:extLst>
              <a:ext uri="{FF2B5EF4-FFF2-40B4-BE49-F238E27FC236}">
                <a16:creationId xmlns:a16="http://schemas.microsoft.com/office/drawing/2014/main" id="{E81BE82E-F091-4462-AC59-FBFF44F6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6" name="Rectangle 56">
            <a:extLst>
              <a:ext uri="{FF2B5EF4-FFF2-40B4-BE49-F238E27FC236}">
                <a16:creationId xmlns:a16="http://schemas.microsoft.com/office/drawing/2014/main" id="{3BB7798B-B8B4-4949-BA13-E742003B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7" name="Rectangle 57">
            <a:extLst>
              <a:ext uri="{FF2B5EF4-FFF2-40B4-BE49-F238E27FC236}">
                <a16:creationId xmlns:a16="http://schemas.microsoft.com/office/drawing/2014/main" id="{D3ACF259-D52D-435D-8C41-D011E73E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8" name="Rectangle 58">
            <a:extLst>
              <a:ext uri="{FF2B5EF4-FFF2-40B4-BE49-F238E27FC236}">
                <a16:creationId xmlns:a16="http://schemas.microsoft.com/office/drawing/2014/main" id="{8D1D0B44-9138-462F-86D8-E331157C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39" name="Rectangle 59">
            <a:extLst>
              <a:ext uri="{FF2B5EF4-FFF2-40B4-BE49-F238E27FC236}">
                <a16:creationId xmlns:a16="http://schemas.microsoft.com/office/drawing/2014/main" id="{3674DA34-2A78-4D8D-821D-1CEED707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5165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0" name="Rectangle 60">
            <a:extLst>
              <a:ext uri="{FF2B5EF4-FFF2-40B4-BE49-F238E27FC236}">
                <a16:creationId xmlns:a16="http://schemas.microsoft.com/office/drawing/2014/main" id="{3829E986-DDFA-4136-B4C0-A63A5539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1" name="Rectangle 61">
            <a:extLst>
              <a:ext uri="{FF2B5EF4-FFF2-40B4-BE49-F238E27FC236}">
                <a16:creationId xmlns:a16="http://schemas.microsoft.com/office/drawing/2014/main" id="{D543A19D-BF37-4B0D-A08D-8D7634FE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2" name="Rectangle 62">
            <a:extLst>
              <a:ext uri="{FF2B5EF4-FFF2-40B4-BE49-F238E27FC236}">
                <a16:creationId xmlns:a16="http://schemas.microsoft.com/office/drawing/2014/main" id="{BA61200B-93BD-415A-A394-CE27C55A0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3" name="Rectangle 63">
            <a:extLst>
              <a:ext uri="{FF2B5EF4-FFF2-40B4-BE49-F238E27FC236}">
                <a16:creationId xmlns:a16="http://schemas.microsoft.com/office/drawing/2014/main" id="{E4416DE7-3EDC-4496-870A-0DFC2ED9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4" name="Rectangle 64">
            <a:extLst>
              <a:ext uri="{FF2B5EF4-FFF2-40B4-BE49-F238E27FC236}">
                <a16:creationId xmlns:a16="http://schemas.microsoft.com/office/drawing/2014/main" id="{A814674A-0083-4040-937D-D8550C6B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5" name="Rectangle 65">
            <a:extLst>
              <a:ext uri="{FF2B5EF4-FFF2-40B4-BE49-F238E27FC236}">
                <a16:creationId xmlns:a16="http://schemas.microsoft.com/office/drawing/2014/main" id="{579D6B8C-64F9-466A-9B10-693DE085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6" name="Rectangle 66">
            <a:extLst>
              <a:ext uri="{FF2B5EF4-FFF2-40B4-BE49-F238E27FC236}">
                <a16:creationId xmlns:a16="http://schemas.microsoft.com/office/drawing/2014/main" id="{83D5860A-4006-4DCF-93E2-404A9895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47" name="Rectangle 67">
            <a:extLst>
              <a:ext uri="{FF2B5EF4-FFF2-40B4-BE49-F238E27FC236}">
                <a16:creationId xmlns:a16="http://schemas.microsoft.com/office/drawing/2014/main" id="{9788F21E-F982-4062-906A-6A192F93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732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28" name="Line 148">
            <a:extLst>
              <a:ext uri="{FF2B5EF4-FFF2-40B4-BE49-F238E27FC236}">
                <a16:creationId xmlns:a16="http://schemas.microsoft.com/office/drawing/2014/main" id="{EE119FE4-74AC-4458-BB7D-487DD047A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076700"/>
            <a:ext cx="0" cy="2160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29" name="Line 149">
            <a:extLst>
              <a:ext uri="{FF2B5EF4-FFF2-40B4-BE49-F238E27FC236}">
                <a16:creationId xmlns:a16="http://schemas.microsoft.com/office/drawing/2014/main" id="{80452537-73B7-44AF-92FF-B0CB23F66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4652963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34" name="Text Box 154">
            <a:extLst>
              <a:ext uri="{FF2B5EF4-FFF2-40B4-BE49-F238E27FC236}">
                <a16:creationId xmlns:a16="http://schemas.microsoft.com/office/drawing/2014/main" id="{91CCA9B2-2CCF-4669-9E47-3CA0A7B8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789363"/>
            <a:ext cx="611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Absolute		      Viewport	              Window</a:t>
            </a:r>
            <a:endParaRPr lang="ru-RU" altLang="ru-RU"/>
          </a:p>
        </p:txBody>
      </p:sp>
      <p:sp>
        <p:nvSpPr>
          <p:cNvPr id="225441" name="Rectangle 161">
            <a:extLst>
              <a:ext uri="{FF2B5EF4-FFF2-40B4-BE49-F238E27FC236}">
                <a16:creationId xmlns:a16="http://schemas.microsoft.com/office/drawing/2014/main" id="{458D3C9B-DBB8-486A-B827-6A8A8C97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2" name="Rectangle 162">
            <a:extLst>
              <a:ext uri="{FF2B5EF4-FFF2-40B4-BE49-F238E27FC236}">
                <a16:creationId xmlns:a16="http://schemas.microsoft.com/office/drawing/2014/main" id="{AD298A7F-4C22-4F21-83AC-006318A1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3" name="Rectangle 163">
            <a:extLst>
              <a:ext uri="{FF2B5EF4-FFF2-40B4-BE49-F238E27FC236}">
                <a16:creationId xmlns:a16="http://schemas.microsoft.com/office/drawing/2014/main" id="{C4A62BD3-BA7F-4497-AF12-6C2F3512C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4" name="Rectangle 164">
            <a:extLst>
              <a:ext uri="{FF2B5EF4-FFF2-40B4-BE49-F238E27FC236}">
                <a16:creationId xmlns:a16="http://schemas.microsoft.com/office/drawing/2014/main" id="{90DE0A36-AF44-4239-A2EB-951CC914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5" name="Rectangle 165">
            <a:extLst>
              <a:ext uri="{FF2B5EF4-FFF2-40B4-BE49-F238E27FC236}">
                <a16:creationId xmlns:a16="http://schemas.microsoft.com/office/drawing/2014/main" id="{5D10D49F-C02A-45EC-9566-9D9D500A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6" name="Rectangle 166">
            <a:extLst>
              <a:ext uri="{FF2B5EF4-FFF2-40B4-BE49-F238E27FC236}">
                <a16:creationId xmlns:a16="http://schemas.microsoft.com/office/drawing/2014/main" id="{B839EE93-6762-4343-8A56-80263594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7" name="Rectangle 167">
            <a:extLst>
              <a:ext uri="{FF2B5EF4-FFF2-40B4-BE49-F238E27FC236}">
                <a16:creationId xmlns:a16="http://schemas.microsoft.com/office/drawing/2014/main" id="{12B47377-09C3-44BD-8DE5-5B508876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8" name="Rectangle 168">
            <a:extLst>
              <a:ext uri="{FF2B5EF4-FFF2-40B4-BE49-F238E27FC236}">
                <a16:creationId xmlns:a16="http://schemas.microsoft.com/office/drawing/2014/main" id="{1248FDF5-EB97-4CE1-B406-B4DC603D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2227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9" name="Rectangle 169">
            <a:extLst>
              <a:ext uri="{FF2B5EF4-FFF2-40B4-BE49-F238E27FC236}">
                <a16:creationId xmlns:a16="http://schemas.microsoft.com/office/drawing/2014/main" id="{787919E1-EBD5-4221-B83E-50FCB370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0" name="Rectangle 170">
            <a:extLst>
              <a:ext uri="{FF2B5EF4-FFF2-40B4-BE49-F238E27FC236}">
                <a16:creationId xmlns:a16="http://schemas.microsoft.com/office/drawing/2014/main" id="{32EAACCE-F8DA-4152-A7AB-67658253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1" name="Rectangle 171">
            <a:extLst>
              <a:ext uri="{FF2B5EF4-FFF2-40B4-BE49-F238E27FC236}">
                <a16:creationId xmlns:a16="http://schemas.microsoft.com/office/drawing/2014/main" id="{7F991A61-6B47-4834-8E7B-67BC72B7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2" name="Rectangle 172">
            <a:extLst>
              <a:ext uri="{FF2B5EF4-FFF2-40B4-BE49-F238E27FC236}">
                <a16:creationId xmlns:a16="http://schemas.microsoft.com/office/drawing/2014/main" id="{A5E941AF-0D20-4ED3-999E-2D30F69A4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3" name="Rectangle 173">
            <a:extLst>
              <a:ext uri="{FF2B5EF4-FFF2-40B4-BE49-F238E27FC236}">
                <a16:creationId xmlns:a16="http://schemas.microsoft.com/office/drawing/2014/main" id="{9C84029C-5849-492A-844F-D8FCCC5D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4" name="Rectangle 174">
            <a:extLst>
              <a:ext uri="{FF2B5EF4-FFF2-40B4-BE49-F238E27FC236}">
                <a16:creationId xmlns:a16="http://schemas.microsoft.com/office/drawing/2014/main" id="{35F062E1-EE2D-4F86-8CA9-F9907DB7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5" name="Rectangle 175">
            <a:extLst>
              <a:ext uri="{FF2B5EF4-FFF2-40B4-BE49-F238E27FC236}">
                <a16:creationId xmlns:a16="http://schemas.microsoft.com/office/drawing/2014/main" id="{C359ABDA-2E9E-41CF-9E8D-F8DEEDD2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6" name="Rectangle 176">
            <a:extLst>
              <a:ext uri="{FF2B5EF4-FFF2-40B4-BE49-F238E27FC236}">
                <a16:creationId xmlns:a16="http://schemas.microsoft.com/office/drawing/2014/main" id="{F3851297-A288-4F13-B3B9-FD731BD5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4386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7" name="Rectangle 177">
            <a:extLst>
              <a:ext uri="{FF2B5EF4-FFF2-40B4-BE49-F238E27FC236}">
                <a16:creationId xmlns:a16="http://schemas.microsoft.com/office/drawing/2014/main" id="{399C9BEC-5853-47D5-9A81-4B328B2A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8" name="Rectangle 178">
            <a:extLst>
              <a:ext uri="{FF2B5EF4-FFF2-40B4-BE49-F238E27FC236}">
                <a16:creationId xmlns:a16="http://schemas.microsoft.com/office/drawing/2014/main" id="{82ED3728-F3A8-4499-B185-EDE3E129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59" name="Rectangle 179">
            <a:extLst>
              <a:ext uri="{FF2B5EF4-FFF2-40B4-BE49-F238E27FC236}">
                <a16:creationId xmlns:a16="http://schemas.microsoft.com/office/drawing/2014/main" id="{6754E1AE-C604-424B-AB3E-1AE81350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0" name="Rectangle 180">
            <a:extLst>
              <a:ext uri="{FF2B5EF4-FFF2-40B4-BE49-F238E27FC236}">
                <a16:creationId xmlns:a16="http://schemas.microsoft.com/office/drawing/2014/main" id="{2B595E15-9158-4054-BA87-1AA1FED1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1" name="Rectangle 181">
            <a:extLst>
              <a:ext uri="{FF2B5EF4-FFF2-40B4-BE49-F238E27FC236}">
                <a16:creationId xmlns:a16="http://schemas.microsoft.com/office/drawing/2014/main" id="{0DD24E8D-DCE1-4446-AA32-44003E76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2" name="Rectangle 182">
            <a:extLst>
              <a:ext uri="{FF2B5EF4-FFF2-40B4-BE49-F238E27FC236}">
                <a16:creationId xmlns:a16="http://schemas.microsoft.com/office/drawing/2014/main" id="{8B2EE627-CD44-4DF9-8271-52F472E2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3" name="Rectangle 183">
            <a:extLst>
              <a:ext uri="{FF2B5EF4-FFF2-40B4-BE49-F238E27FC236}">
                <a16:creationId xmlns:a16="http://schemas.microsoft.com/office/drawing/2014/main" id="{CFDB4B76-AF17-445D-B725-DE00938B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4" name="Rectangle 184">
            <a:extLst>
              <a:ext uri="{FF2B5EF4-FFF2-40B4-BE49-F238E27FC236}">
                <a16:creationId xmlns:a16="http://schemas.microsoft.com/office/drawing/2014/main" id="{09C5943D-0098-465C-BB86-C4F394AF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6545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5" name="Rectangle 185">
            <a:extLst>
              <a:ext uri="{FF2B5EF4-FFF2-40B4-BE49-F238E27FC236}">
                <a16:creationId xmlns:a16="http://schemas.microsoft.com/office/drawing/2014/main" id="{CA894806-98B8-4B37-B2CA-7F3B4BF4C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6" name="Rectangle 186">
            <a:extLst>
              <a:ext uri="{FF2B5EF4-FFF2-40B4-BE49-F238E27FC236}">
                <a16:creationId xmlns:a16="http://schemas.microsoft.com/office/drawing/2014/main" id="{2C0F129C-6C58-4DFA-8E22-E096FC05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7" name="Rectangle 187">
            <a:extLst>
              <a:ext uri="{FF2B5EF4-FFF2-40B4-BE49-F238E27FC236}">
                <a16:creationId xmlns:a16="http://schemas.microsoft.com/office/drawing/2014/main" id="{995CFC53-E475-4435-AC9F-E6886B08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8" name="Rectangle 188">
            <a:extLst>
              <a:ext uri="{FF2B5EF4-FFF2-40B4-BE49-F238E27FC236}">
                <a16:creationId xmlns:a16="http://schemas.microsoft.com/office/drawing/2014/main" id="{C7B046E2-8B28-4F4F-97A2-F0CA5DAA8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69" name="Rectangle 189">
            <a:extLst>
              <a:ext uri="{FF2B5EF4-FFF2-40B4-BE49-F238E27FC236}">
                <a16:creationId xmlns:a16="http://schemas.microsoft.com/office/drawing/2014/main" id="{9634B16A-C006-4D56-AFD3-B089BC61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0" name="Rectangle 190">
            <a:extLst>
              <a:ext uri="{FF2B5EF4-FFF2-40B4-BE49-F238E27FC236}">
                <a16:creationId xmlns:a16="http://schemas.microsoft.com/office/drawing/2014/main" id="{A5721737-870F-4DF6-B78C-510B33E8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1" name="Rectangle 191">
            <a:extLst>
              <a:ext uri="{FF2B5EF4-FFF2-40B4-BE49-F238E27FC236}">
                <a16:creationId xmlns:a16="http://schemas.microsoft.com/office/drawing/2014/main" id="{B1DFD7FE-2F37-4C29-9C75-364693A4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2" name="Rectangle 192">
            <a:extLst>
              <a:ext uri="{FF2B5EF4-FFF2-40B4-BE49-F238E27FC236}">
                <a16:creationId xmlns:a16="http://schemas.microsoft.com/office/drawing/2014/main" id="{0E8DCAE8-6659-4500-9F23-ABA11030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8704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3" name="Rectangle 193">
            <a:extLst>
              <a:ext uri="{FF2B5EF4-FFF2-40B4-BE49-F238E27FC236}">
                <a16:creationId xmlns:a16="http://schemas.microsoft.com/office/drawing/2014/main" id="{5F238515-3C22-4D6D-A901-F1613C7E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4" name="Rectangle 194">
            <a:extLst>
              <a:ext uri="{FF2B5EF4-FFF2-40B4-BE49-F238E27FC236}">
                <a16:creationId xmlns:a16="http://schemas.microsoft.com/office/drawing/2014/main" id="{1D230D58-C144-472C-8CCA-1623F389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5" name="Rectangle 195">
            <a:extLst>
              <a:ext uri="{FF2B5EF4-FFF2-40B4-BE49-F238E27FC236}">
                <a16:creationId xmlns:a16="http://schemas.microsoft.com/office/drawing/2014/main" id="{1F83E9C2-B0D9-4C77-943D-FE1BA212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6" name="Rectangle 196">
            <a:extLst>
              <a:ext uri="{FF2B5EF4-FFF2-40B4-BE49-F238E27FC236}">
                <a16:creationId xmlns:a16="http://schemas.microsoft.com/office/drawing/2014/main" id="{9BB733FC-1279-4192-BF35-DEA93DD7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7" name="Rectangle 197">
            <a:extLst>
              <a:ext uri="{FF2B5EF4-FFF2-40B4-BE49-F238E27FC236}">
                <a16:creationId xmlns:a16="http://schemas.microsoft.com/office/drawing/2014/main" id="{C42E4DEE-0942-4BD1-B9E3-C9417580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8" name="Rectangle 198">
            <a:extLst>
              <a:ext uri="{FF2B5EF4-FFF2-40B4-BE49-F238E27FC236}">
                <a16:creationId xmlns:a16="http://schemas.microsoft.com/office/drawing/2014/main" id="{49E85CE0-1D7A-4E23-8920-24E93C77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79" name="Rectangle 199">
            <a:extLst>
              <a:ext uri="{FF2B5EF4-FFF2-40B4-BE49-F238E27FC236}">
                <a16:creationId xmlns:a16="http://schemas.microsoft.com/office/drawing/2014/main" id="{DA50BA11-E139-4A91-BB71-B6598669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0" name="Rectangle 200">
            <a:extLst>
              <a:ext uri="{FF2B5EF4-FFF2-40B4-BE49-F238E27FC236}">
                <a16:creationId xmlns:a16="http://schemas.microsoft.com/office/drawing/2014/main" id="{889908DF-8F88-468B-BFE0-6B09FAFB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0863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1" name="Rectangle 201">
            <a:extLst>
              <a:ext uri="{FF2B5EF4-FFF2-40B4-BE49-F238E27FC236}">
                <a16:creationId xmlns:a16="http://schemas.microsoft.com/office/drawing/2014/main" id="{A4238511-FB5A-495F-9A20-76D218F2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2" name="Rectangle 202">
            <a:extLst>
              <a:ext uri="{FF2B5EF4-FFF2-40B4-BE49-F238E27FC236}">
                <a16:creationId xmlns:a16="http://schemas.microsoft.com/office/drawing/2014/main" id="{5A5546E3-9995-407D-9E4A-6DD125F7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3" name="Rectangle 203">
            <a:extLst>
              <a:ext uri="{FF2B5EF4-FFF2-40B4-BE49-F238E27FC236}">
                <a16:creationId xmlns:a16="http://schemas.microsoft.com/office/drawing/2014/main" id="{7B9EF8FF-1B80-40D0-BF46-28BF238A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4" name="Rectangle 204">
            <a:extLst>
              <a:ext uri="{FF2B5EF4-FFF2-40B4-BE49-F238E27FC236}">
                <a16:creationId xmlns:a16="http://schemas.microsoft.com/office/drawing/2014/main" id="{AE34BCB9-5B72-45CF-9F5F-81FDFFB7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5" name="Rectangle 205">
            <a:extLst>
              <a:ext uri="{FF2B5EF4-FFF2-40B4-BE49-F238E27FC236}">
                <a16:creationId xmlns:a16="http://schemas.microsoft.com/office/drawing/2014/main" id="{D438154D-E84C-45E7-ABF8-CAE22C12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6" name="Rectangle 206">
            <a:extLst>
              <a:ext uri="{FF2B5EF4-FFF2-40B4-BE49-F238E27FC236}">
                <a16:creationId xmlns:a16="http://schemas.microsoft.com/office/drawing/2014/main" id="{469A6323-4352-4BD6-B777-82A9F20B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7" name="Rectangle 207">
            <a:extLst>
              <a:ext uri="{FF2B5EF4-FFF2-40B4-BE49-F238E27FC236}">
                <a16:creationId xmlns:a16="http://schemas.microsoft.com/office/drawing/2014/main" id="{DBEA1A30-99AD-4D17-9C33-B618DF4F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8" name="Rectangle 208">
            <a:extLst>
              <a:ext uri="{FF2B5EF4-FFF2-40B4-BE49-F238E27FC236}">
                <a16:creationId xmlns:a16="http://schemas.microsoft.com/office/drawing/2014/main" id="{081A6C1A-4266-4986-8E79-D0F9D85D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3022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89" name="Rectangle 209">
            <a:extLst>
              <a:ext uri="{FF2B5EF4-FFF2-40B4-BE49-F238E27FC236}">
                <a16:creationId xmlns:a16="http://schemas.microsoft.com/office/drawing/2014/main" id="{12D92EA0-C5EF-4D9C-A345-57679AF1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0" name="Rectangle 210">
            <a:extLst>
              <a:ext uri="{FF2B5EF4-FFF2-40B4-BE49-F238E27FC236}">
                <a16:creationId xmlns:a16="http://schemas.microsoft.com/office/drawing/2014/main" id="{81EF8CAD-F56F-4DFE-A929-176F5C02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1" name="Rectangle 211">
            <a:extLst>
              <a:ext uri="{FF2B5EF4-FFF2-40B4-BE49-F238E27FC236}">
                <a16:creationId xmlns:a16="http://schemas.microsoft.com/office/drawing/2014/main" id="{5D393BCE-7A96-4538-9BD3-8D071942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2" name="Rectangle 212">
            <a:extLst>
              <a:ext uri="{FF2B5EF4-FFF2-40B4-BE49-F238E27FC236}">
                <a16:creationId xmlns:a16="http://schemas.microsoft.com/office/drawing/2014/main" id="{E87C26B9-943E-4A77-A4B8-6EF40B21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3" name="Rectangle 213">
            <a:extLst>
              <a:ext uri="{FF2B5EF4-FFF2-40B4-BE49-F238E27FC236}">
                <a16:creationId xmlns:a16="http://schemas.microsoft.com/office/drawing/2014/main" id="{E206B266-1443-45F7-AFBD-309A008F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4" name="Rectangle 214">
            <a:extLst>
              <a:ext uri="{FF2B5EF4-FFF2-40B4-BE49-F238E27FC236}">
                <a16:creationId xmlns:a16="http://schemas.microsoft.com/office/drawing/2014/main" id="{5C81FA7B-9180-476A-8F42-860C00C8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5" name="Rectangle 215">
            <a:extLst>
              <a:ext uri="{FF2B5EF4-FFF2-40B4-BE49-F238E27FC236}">
                <a16:creationId xmlns:a16="http://schemas.microsoft.com/office/drawing/2014/main" id="{F1BB21A6-1F28-49FD-9E73-F5C6841E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6" name="Rectangle 216">
            <a:extLst>
              <a:ext uri="{FF2B5EF4-FFF2-40B4-BE49-F238E27FC236}">
                <a16:creationId xmlns:a16="http://schemas.microsoft.com/office/drawing/2014/main" id="{F52C535F-C059-477F-9504-85193AA3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5181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7" name="Rectangle 217">
            <a:extLst>
              <a:ext uri="{FF2B5EF4-FFF2-40B4-BE49-F238E27FC236}">
                <a16:creationId xmlns:a16="http://schemas.microsoft.com/office/drawing/2014/main" id="{394955BF-038E-4B8B-8984-A306D84E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8" name="Rectangle 218">
            <a:extLst>
              <a:ext uri="{FF2B5EF4-FFF2-40B4-BE49-F238E27FC236}">
                <a16:creationId xmlns:a16="http://schemas.microsoft.com/office/drawing/2014/main" id="{966E715A-7DEB-4C28-82A9-18A2FA31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99" name="Rectangle 219">
            <a:extLst>
              <a:ext uri="{FF2B5EF4-FFF2-40B4-BE49-F238E27FC236}">
                <a16:creationId xmlns:a16="http://schemas.microsoft.com/office/drawing/2014/main" id="{27DD9C85-A0F0-41C7-933C-15387238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00" name="Rectangle 220">
            <a:extLst>
              <a:ext uri="{FF2B5EF4-FFF2-40B4-BE49-F238E27FC236}">
                <a16:creationId xmlns:a16="http://schemas.microsoft.com/office/drawing/2014/main" id="{FE414C69-A202-4BDD-8C36-76D0EEB8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01" name="Rectangle 221">
            <a:extLst>
              <a:ext uri="{FF2B5EF4-FFF2-40B4-BE49-F238E27FC236}">
                <a16:creationId xmlns:a16="http://schemas.microsoft.com/office/drawing/2014/main" id="{FBABD0F3-D31D-43CB-8168-68AA7434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02" name="Rectangle 222">
            <a:extLst>
              <a:ext uri="{FF2B5EF4-FFF2-40B4-BE49-F238E27FC236}">
                <a16:creationId xmlns:a16="http://schemas.microsoft.com/office/drawing/2014/main" id="{DE981626-F7FB-4F1C-A347-84B88072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03" name="Rectangle 223">
            <a:extLst>
              <a:ext uri="{FF2B5EF4-FFF2-40B4-BE49-F238E27FC236}">
                <a16:creationId xmlns:a16="http://schemas.microsoft.com/office/drawing/2014/main" id="{8E66F47D-988A-4431-BDF3-1D4D9497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04" name="Rectangle 224">
            <a:extLst>
              <a:ext uri="{FF2B5EF4-FFF2-40B4-BE49-F238E27FC236}">
                <a16:creationId xmlns:a16="http://schemas.microsoft.com/office/drawing/2014/main" id="{BC94565B-08AA-41DB-B96E-8E10B422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73405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05" name="Line 225">
            <a:extLst>
              <a:ext uri="{FF2B5EF4-FFF2-40B4-BE49-F238E27FC236}">
                <a16:creationId xmlns:a16="http://schemas.microsoft.com/office/drawing/2014/main" id="{047B5345-BDA6-4643-BF01-4B7109832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076700"/>
            <a:ext cx="0" cy="2160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506" name="Line 226">
            <a:extLst>
              <a:ext uri="{FF2B5EF4-FFF2-40B4-BE49-F238E27FC236}">
                <a16:creationId xmlns:a16="http://schemas.microsoft.com/office/drawing/2014/main" id="{54707142-67E8-42BF-BD9B-5FD6DC50A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1" y="4221163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511" name="Rectangle 231">
            <a:extLst>
              <a:ext uri="{FF2B5EF4-FFF2-40B4-BE49-F238E27FC236}">
                <a16:creationId xmlns:a16="http://schemas.microsoft.com/office/drawing/2014/main" id="{CEA17093-FC6B-4EC2-A9DA-1990CEEB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2" name="Rectangle 232">
            <a:extLst>
              <a:ext uri="{FF2B5EF4-FFF2-40B4-BE49-F238E27FC236}">
                <a16:creationId xmlns:a16="http://schemas.microsoft.com/office/drawing/2014/main" id="{043C31CA-1C3A-4BC4-91CD-BEF8A1FB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3" name="Rectangle 233">
            <a:extLst>
              <a:ext uri="{FF2B5EF4-FFF2-40B4-BE49-F238E27FC236}">
                <a16:creationId xmlns:a16="http://schemas.microsoft.com/office/drawing/2014/main" id="{EBB6B9D8-F996-4F57-8CA7-6268E91C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4" name="Rectangle 234">
            <a:extLst>
              <a:ext uri="{FF2B5EF4-FFF2-40B4-BE49-F238E27FC236}">
                <a16:creationId xmlns:a16="http://schemas.microsoft.com/office/drawing/2014/main" id="{371CEE1F-0F25-4B00-89AE-AD231030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5" name="Rectangle 235">
            <a:extLst>
              <a:ext uri="{FF2B5EF4-FFF2-40B4-BE49-F238E27FC236}">
                <a16:creationId xmlns:a16="http://schemas.microsoft.com/office/drawing/2014/main" id="{F8E73510-1911-4574-9BF2-14F91421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6" name="Rectangle 236">
            <a:extLst>
              <a:ext uri="{FF2B5EF4-FFF2-40B4-BE49-F238E27FC236}">
                <a16:creationId xmlns:a16="http://schemas.microsoft.com/office/drawing/2014/main" id="{FA5F3923-54C4-4714-8DD9-F2C49370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7" name="Rectangle 237">
            <a:extLst>
              <a:ext uri="{FF2B5EF4-FFF2-40B4-BE49-F238E27FC236}">
                <a16:creationId xmlns:a16="http://schemas.microsoft.com/office/drawing/2014/main" id="{CEFFA3D1-A27E-4438-BAB1-EE99D458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8" name="Rectangle 238">
            <a:extLst>
              <a:ext uri="{FF2B5EF4-FFF2-40B4-BE49-F238E27FC236}">
                <a16:creationId xmlns:a16="http://schemas.microsoft.com/office/drawing/2014/main" id="{ACBA4814-7030-4A1E-AD13-BC9F9677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2211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19" name="Rectangle 239">
            <a:extLst>
              <a:ext uri="{FF2B5EF4-FFF2-40B4-BE49-F238E27FC236}">
                <a16:creationId xmlns:a16="http://schemas.microsoft.com/office/drawing/2014/main" id="{93DF0E4D-EA56-42EB-A203-C8AA4070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0" name="Rectangle 240">
            <a:extLst>
              <a:ext uri="{FF2B5EF4-FFF2-40B4-BE49-F238E27FC236}">
                <a16:creationId xmlns:a16="http://schemas.microsoft.com/office/drawing/2014/main" id="{F97ED545-0A0A-454C-9BE9-118C16E0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1" name="Rectangle 241">
            <a:extLst>
              <a:ext uri="{FF2B5EF4-FFF2-40B4-BE49-F238E27FC236}">
                <a16:creationId xmlns:a16="http://schemas.microsoft.com/office/drawing/2014/main" id="{BABADC95-0794-420B-B2BE-26355C21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2" name="Rectangle 242">
            <a:extLst>
              <a:ext uri="{FF2B5EF4-FFF2-40B4-BE49-F238E27FC236}">
                <a16:creationId xmlns:a16="http://schemas.microsoft.com/office/drawing/2014/main" id="{B6596537-0E8B-41B9-B6E6-CAE3A682B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3" name="Rectangle 243">
            <a:extLst>
              <a:ext uri="{FF2B5EF4-FFF2-40B4-BE49-F238E27FC236}">
                <a16:creationId xmlns:a16="http://schemas.microsoft.com/office/drawing/2014/main" id="{3765D419-166A-4345-8DC8-44F2A893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4" name="Rectangle 244">
            <a:extLst>
              <a:ext uri="{FF2B5EF4-FFF2-40B4-BE49-F238E27FC236}">
                <a16:creationId xmlns:a16="http://schemas.microsoft.com/office/drawing/2014/main" id="{F07BEDAF-868D-461A-9D4F-AF613863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5" name="Rectangle 245">
            <a:extLst>
              <a:ext uri="{FF2B5EF4-FFF2-40B4-BE49-F238E27FC236}">
                <a16:creationId xmlns:a16="http://schemas.microsoft.com/office/drawing/2014/main" id="{A266C29B-1E01-476A-8974-E7D84C5F4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6" name="Rectangle 246">
            <a:extLst>
              <a:ext uri="{FF2B5EF4-FFF2-40B4-BE49-F238E27FC236}">
                <a16:creationId xmlns:a16="http://schemas.microsoft.com/office/drawing/2014/main" id="{CD778114-52B9-4D78-9EF6-6148F1AA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4370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7" name="Rectangle 247">
            <a:extLst>
              <a:ext uri="{FF2B5EF4-FFF2-40B4-BE49-F238E27FC236}">
                <a16:creationId xmlns:a16="http://schemas.microsoft.com/office/drawing/2014/main" id="{9FFFB5D1-0A78-4133-8EF0-D6DFF0F7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8" name="Rectangle 248">
            <a:extLst>
              <a:ext uri="{FF2B5EF4-FFF2-40B4-BE49-F238E27FC236}">
                <a16:creationId xmlns:a16="http://schemas.microsoft.com/office/drawing/2014/main" id="{9DB1FD40-C082-48DD-9F78-4D71DA1E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29" name="Rectangle 249">
            <a:extLst>
              <a:ext uri="{FF2B5EF4-FFF2-40B4-BE49-F238E27FC236}">
                <a16:creationId xmlns:a16="http://schemas.microsoft.com/office/drawing/2014/main" id="{1EEDD615-B02E-4F6F-9CC7-11577006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0" name="Rectangle 250">
            <a:extLst>
              <a:ext uri="{FF2B5EF4-FFF2-40B4-BE49-F238E27FC236}">
                <a16:creationId xmlns:a16="http://schemas.microsoft.com/office/drawing/2014/main" id="{BED07AEB-B1A3-40C1-ABAF-533925A8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1" name="Rectangle 251">
            <a:extLst>
              <a:ext uri="{FF2B5EF4-FFF2-40B4-BE49-F238E27FC236}">
                <a16:creationId xmlns:a16="http://schemas.microsoft.com/office/drawing/2014/main" id="{F3077FF8-0252-43A7-BA96-0B278792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2" name="Rectangle 252">
            <a:extLst>
              <a:ext uri="{FF2B5EF4-FFF2-40B4-BE49-F238E27FC236}">
                <a16:creationId xmlns:a16="http://schemas.microsoft.com/office/drawing/2014/main" id="{547EA18C-14FD-4CF5-940D-E10FCAF4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3" name="Rectangle 253">
            <a:extLst>
              <a:ext uri="{FF2B5EF4-FFF2-40B4-BE49-F238E27FC236}">
                <a16:creationId xmlns:a16="http://schemas.microsoft.com/office/drawing/2014/main" id="{7366A9BC-17D1-49F4-99DB-6AB0EDFD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4" name="Rectangle 254">
            <a:extLst>
              <a:ext uri="{FF2B5EF4-FFF2-40B4-BE49-F238E27FC236}">
                <a16:creationId xmlns:a16="http://schemas.microsoft.com/office/drawing/2014/main" id="{808E349B-070A-4A98-B36D-2355FDAB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6529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5" name="Rectangle 255">
            <a:extLst>
              <a:ext uri="{FF2B5EF4-FFF2-40B4-BE49-F238E27FC236}">
                <a16:creationId xmlns:a16="http://schemas.microsoft.com/office/drawing/2014/main" id="{03181FCB-4CED-4A1B-AA3B-4CE20313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6" name="Rectangle 256">
            <a:extLst>
              <a:ext uri="{FF2B5EF4-FFF2-40B4-BE49-F238E27FC236}">
                <a16:creationId xmlns:a16="http://schemas.microsoft.com/office/drawing/2014/main" id="{509DB66C-C2BC-45D0-A8A4-C32983CC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7" name="Rectangle 257">
            <a:extLst>
              <a:ext uri="{FF2B5EF4-FFF2-40B4-BE49-F238E27FC236}">
                <a16:creationId xmlns:a16="http://schemas.microsoft.com/office/drawing/2014/main" id="{5C52E6EB-6BC1-48E8-805E-FA9E4B54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8" name="Rectangle 258">
            <a:extLst>
              <a:ext uri="{FF2B5EF4-FFF2-40B4-BE49-F238E27FC236}">
                <a16:creationId xmlns:a16="http://schemas.microsoft.com/office/drawing/2014/main" id="{EB3045D9-706A-4000-9AD5-8E53808D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39" name="Rectangle 259">
            <a:extLst>
              <a:ext uri="{FF2B5EF4-FFF2-40B4-BE49-F238E27FC236}">
                <a16:creationId xmlns:a16="http://schemas.microsoft.com/office/drawing/2014/main" id="{3E36DF64-9E1C-4584-94FE-98747005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0" name="Rectangle 260">
            <a:extLst>
              <a:ext uri="{FF2B5EF4-FFF2-40B4-BE49-F238E27FC236}">
                <a16:creationId xmlns:a16="http://schemas.microsoft.com/office/drawing/2014/main" id="{EA2FC9A0-11D3-4E3B-BB72-C9466B08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1" name="Rectangle 261">
            <a:extLst>
              <a:ext uri="{FF2B5EF4-FFF2-40B4-BE49-F238E27FC236}">
                <a16:creationId xmlns:a16="http://schemas.microsoft.com/office/drawing/2014/main" id="{ED4F26BC-B954-46A7-886D-555E4069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2" name="Rectangle 262">
            <a:extLst>
              <a:ext uri="{FF2B5EF4-FFF2-40B4-BE49-F238E27FC236}">
                <a16:creationId xmlns:a16="http://schemas.microsoft.com/office/drawing/2014/main" id="{44957B77-45BB-4DFF-ABCC-027A3130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8688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3" name="Rectangle 263">
            <a:extLst>
              <a:ext uri="{FF2B5EF4-FFF2-40B4-BE49-F238E27FC236}">
                <a16:creationId xmlns:a16="http://schemas.microsoft.com/office/drawing/2014/main" id="{2128CEAA-125A-4B92-8457-9C795D7C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4" name="Rectangle 264">
            <a:extLst>
              <a:ext uri="{FF2B5EF4-FFF2-40B4-BE49-F238E27FC236}">
                <a16:creationId xmlns:a16="http://schemas.microsoft.com/office/drawing/2014/main" id="{F8163048-7291-4147-99DB-FCE04E23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5" name="Rectangle 265">
            <a:extLst>
              <a:ext uri="{FF2B5EF4-FFF2-40B4-BE49-F238E27FC236}">
                <a16:creationId xmlns:a16="http://schemas.microsoft.com/office/drawing/2014/main" id="{1377F342-3561-4EFA-9C4F-13D56FBAC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6" name="Rectangle 266">
            <a:extLst>
              <a:ext uri="{FF2B5EF4-FFF2-40B4-BE49-F238E27FC236}">
                <a16:creationId xmlns:a16="http://schemas.microsoft.com/office/drawing/2014/main" id="{299AF543-4559-4A76-BF4C-23EC93AA9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7" name="Rectangle 267">
            <a:extLst>
              <a:ext uri="{FF2B5EF4-FFF2-40B4-BE49-F238E27FC236}">
                <a16:creationId xmlns:a16="http://schemas.microsoft.com/office/drawing/2014/main" id="{03EF6A2F-6B99-4936-94E8-39A5F249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8" name="Rectangle 268">
            <a:extLst>
              <a:ext uri="{FF2B5EF4-FFF2-40B4-BE49-F238E27FC236}">
                <a16:creationId xmlns:a16="http://schemas.microsoft.com/office/drawing/2014/main" id="{A3AC2544-C862-4BE9-9F94-EF217875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49" name="Rectangle 269">
            <a:extLst>
              <a:ext uri="{FF2B5EF4-FFF2-40B4-BE49-F238E27FC236}">
                <a16:creationId xmlns:a16="http://schemas.microsoft.com/office/drawing/2014/main" id="{C7C1E1FD-8C3D-4E8E-9286-573BA0B0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0" name="Rectangle 270">
            <a:extLst>
              <a:ext uri="{FF2B5EF4-FFF2-40B4-BE49-F238E27FC236}">
                <a16:creationId xmlns:a16="http://schemas.microsoft.com/office/drawing/2014/main" id="{E5CC08F1-D2EF-4225-9A09-AEE581F5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50847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1" name="Rectangle 271">
            <a:extLst>
              <a:ext uri="{FF2B5EF4-FFF2-40B4-BE49-F238E27FC236}">
                <a16:creationId xmlns:a16="http://schemas.microsoft.com/office/drawing/2014/main" id="{6C41341F-A523-4974-9CA8-4B9EF2F8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2" name="Rectangle 272">
            <a:extLst>
              <a:ext uri="{FF2B5EF4-FFF2-40B4-BE49-F238E27FC236}">
                <a16:creationId xmlns:a16="http://schemas.microsoft.com/office/drawing/2014/main" id="{3D387DB0-A06A-4DDB-8762-B41E1D7C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3" name="Rectangle 273">
            <a:extLst>
              <a:ext uri="{FF2B5EF4-FFF2-40B4-BE49-F238E27FC236}">
                <a16:creationId xmlns:a16="http://schemas.microsoft.com/office/drawing/2014/main" id="{42F6388C-D599-4D0E-953B-608FF0CA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4" name="Rectangle 274">
            <a:extLst>
              <a:ext uri="{FF2B5EF4-FFF2-40B4-BE49-F238E27FC236}">
                <a16:creationId xmlns:a16="http://schemas.microsoft.com/office/drawing/2014/main" id="{A47368F9-3E31-4A37-9D9B-1E5F8913D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5" name="Rectangle 275">
            <a:extLst>
              <a:ext uri="{FF2B5EF4-FFF2-40B4-BE49-F238E27FC236}">
                <a16:creationId xmlns:a16="http://schemas.microsoft.com/office/drawing/2014/main" id="{8AE748D6-9E6A-4489-9902-199477EF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6" name="Rectangle 276">
            <a:extLst>
              <a:ext uri="{FF2B5EF4-FFF2-40B4-BE49-F238E27FC236}">
                <a16:creationId xmlns:a16="http://schemas.microsoft.com/office/drawing/2014/main" id="{24B5039B-1CD8-477B-8D18-9FCE95C9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7" name="Rectangle 277">
            <a:extLst>
              <a:ext uri="{FF2B5EF4-FFF2-40B4-BE49-F238E27FC236}">
                <a16:creationId xmlns:a16="http://schemas.microsoft.com/office/drawing/2014/main" id="{BDC5BA5E-61E1-459F-A65E-2B98017B4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8" name="Rectangle 278">
            <a:extLst>
              <a:ext uri="{FF2B5EF4-FFF2-40B4-BE49-F238E27FC236}">
                <a16:creationId xmlns:a16="http://schemas.microsoft.com/office/drawing/2014/main" id="{F205622A-B628-41FA-82D0-5AF4F9A0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53006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59" name="Rectangle 279">
            <a:extLst>
              <a:ext uri="{FF2B5EF4-FFF2-40B4-BE49-F238E27FC236}">
                <a16:creationId xmlns:a16="http://schemas.microsoft.com/office/drawing/2014/main" id="{98F09015-B6BA-4693-834E-17349C76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0" name="Rectangle 280">
            <a:extLst>
              <a:ext uri="{FF2B5EF4-FFF2-40B4-BE49-F238E27FC236}">
                <a16:creationId xmlns:a16="http://schemas.microsoft.com/office/drawing/2014/main" id="{1962184B-1C31-4779-9F54-930627FD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1" name="Rectangle 281">
            <a:extLst>
              <a:ext uri="{FF2B5EF4-FFF2-40B4-BE49-F238E27FC236}">
                <a16:creationId xmlns:a16="http://schemas.microsoft.com/office/drawing/2014/main" id="{1830A941-DE90-4DCC-8644-DF5168AF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2" name="Rectangle 282">
            <a:extLst>
              <a:ext uri="{FF2B5EF4-FFF2-40B4-BE49-F238E27FC236}">
                <a16:creationId xmlns:a16="http://schemas.microsoft.com/office/drawing/2014/main" id="{683737A4-BB28-4B10-9A20-AC35421E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3" name="Rectangle 283">
            <a:extLst>
              <a:ext uri="{FF2B5EF4-FFF2-40B4-BE49-F238E27FC236}">
                <a16:creationId xmlns:a16="http://schemas.microsoft.com/office/drawing/2014/main" id="{BA4739E5-E032-4E64-81A5-0017F0B0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4" name="Rectangle 284">
            <a:extLst>
              <a:ext uri="{FF2B5EF4-FFF2-40B4-BE49-F238E27FC236}">
                <a16:creationId xmlns:a16="http://schemas.microsoft.com/office/drawing/2014/main" id="{09A926C0-4BBC-4941-BDA8-028C33E24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5" name="Rectangle 285">
            <a:extLst>
              <a:ext uri="{FF2B5EF4-FFF2-40B4-BE49-F238E27FC236}">
                <a16:creationId xmlns:a16="http://schemas.microsoft.com/office/drawing/2014/main" id="{8A05BB05-84FA-41A8-84BD-5C89FAA9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6" name="Rectangle 286">
            <a:extLst>
              <a:ext uri="{FF2B5EF4-FFF2-40B4-BE49-F238E27FC236}">
                <a16:creationId xmlns:a16="http://schemas.microsoft.com/office/drawing/2014/main" id="{BF49EC53-62CA-4D3C-BADD-6AF3BA5E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55165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7" name="Rectangle 287">
            <a:extLst>
              <a:ext uri="{FF2B5EF4-FFF2-40B4-BE49-F238E27FC236}">
                <a16:creationId xmlns:a16="http://schemas.microsoft.com/office/drawing/2014/main" id="{DF81E652-6309-4C0F-93DF-BD52EE31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8" name="Rectangle 288">
            <a:extLst>
              <a:ext uri="{FF2B5EF4-FFF2-40B4-BE49-F238E27FC236}">
                <a16:creationId xmlns:a16="http://schemas.microsoft.com/office/drawing/2014/main" id="{D42C9A42-99AF-49E0-A474-CF04082D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69" name="Rectangle 289">
            <a:extLst>
              <a:ext uri="{FF2B5EF4-FFF2-40B4-BE49-F238E27FC236}">
                <a16:creationId xmlns:a16="http://schemas.microsoft.com/office/drawing/2014/main" id="{C7557CCE-081D-4E62-98DE-8FB23AEF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70" name="Rectangle 290">
            <a:extLst>
              <a:ext uri="{FF2B5EF4-FFF2-40B4-BE49-F238E27FC236}">
                <a16:creationId xmlns:a16="http://schemas.microsoft.com/office/drawing/2014/main" id="{BB40EBAE-A115-47CF-8F03-722DA997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71" name="Rectangle 291">
            <a:extLst>
              <a:ext uri="{FF2B5EF4-FFF2-40B4-BE49-F238E27FC236}">
                <a16:creationId xmlns:a16="http://schemas.microsoft.com/office/drawing/2014/main" id="{21F97B29-CDAA-4815-985B-05DBFFB9C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72" name="Rectangle 292">
            <a:extLst>
              <a:ext uri="{FF2B5EF4-FFF2-40B4-BE49-F238E27FC236}">
                <a16:creationId xmlns:a16="http://schemas.microsoft.com/office/drawing/2014/main" id="{2ADB080D-D640-4DCA-AECD-818DBAD3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73" name="Rectangle 293">
            <a:extLst>
              <a:ext uri="{FF2B5EF4-FFF2-40B4-BE49-F238E27FC236}">
                <a16:creationId xmlns:a16="http://schemas.microsoft.com/office/drawing/2014/main" id="{392507D9-5FAE-405C-AE7F-1FD9E6FE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74" name="Rectangle 294">
            <a:extLst>
              <a:ext uri="{FF2B5EF4-FFF2-40B4-BE49-F238E27FC236}">
                <a16:creationId xmlns:a16="http://schemas.microsoft.com/office/drawing/2014/main" id="{659E6AA6-AE90-4CC9-A37A-3E578F6C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5732463"/>
            <a:ext cx="215900" cy="2159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575" name="Line 295">
            <a:extLst>
              <a:ext uri="{FF2B5EF4-FFF2-40B4-BE49-F238E27FC236}">
                <a16:creationId xmlns:a16="http://schemas.microsoft.com/office/drawing/2014/main" id="{20B0AC7B-0D37-430D-9FCD-6AC01B699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13" y="4076700"/>
            <a:ext cx="0" cy="2160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576" name="Line 296">
            <a:extLst>
              <a:ext uri="{FF2B5EF4-FFF2-40B4-BE49-F238E27FC236}">
                <a16:creationId xmlns:a16="http://schemas.microsoft.com/office/drawing/2014/main" id="{CB1C28A7-763E-467D-A856-8A14D13F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1" y="3500438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577" name="Rectangle 297">
            <a:extLst>
              <a:ext uri="{FF2B5EF4-FFF2-40B4-BE49-F238E27FC236}">
                <a16:creationId xmlns:a16="http://schemas.microsoft.com/office/drawing/2014/main" id="{FD126BD5-FE03-4B29-B6D1-948E1378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4221163"/>
            <a:ext cx="4318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6A3B14-9FFB-483D-BE2F-36E382F52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C1116280-EB62-4100-9721-FBC668EE2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"Абсолютная" система координат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07F2C28F-2183-4C85-9C70-3C9B037A7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Начало - левый верхний угол клиентской области.</a:t>
            </a:r>
          </a:p>
          <a:p>
            <a:r>
              <a:rPr lang="ru-RU" altLang="ru-RU"/>
              <a:t>Оси - вправо и вниз.</a:t>
            </a:r>
          </a:p>
          <a:p>
            <a:r>
              <a:rPr lang="ru-RU" altLang="ru-RU"/>
              <a:t>Шаг по осям - 1 пиксель.</a:t>
            </a:r>
          </a:p>
          <a:p>
            <a:r>
              <a:rPr lang="ru-RU" altLang="ru-RU"/>
              <a:t>В этой СК работают </a:t>
            </a:r>
            <a:r>
              <a:rPr lang="ru-RU" altLang="ru-RU">
                <a:solidFill>
                  <a:schemeClr val="hlink"/>
                </a:solidFill>
              </a:rPr>
              <a:t>функции управления окнами</a:t>
            </a:r>
            <a:r>
              <a:rPr lang="ru-RU" altLang="ru-RU"/>
              <a:t> модуля </a:t>
            </a:r>
            <a:r>
              <a:rPr lang="en-US" altLang="ru-RU"/>
              <a:t>USER.</a:t>
            </a:r>
          </a:p>
          <a:p>
            <a:r>
              <a:rPr lang="ru-RU" altLang="ru-RU"/>
              <a:t>По умолчанию координатная система </a:t>
            </a:r>
            <a:r>
              <a:rPr lang="en-US" altLang="ru-RU"/>
              <a:t>GDI </a:t>
            </a:r>
            <a:r>
              <a:rPr lang="ru-RU" altLang="ru-RU"/>
              <a:t>соответствует абсолютной физической.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B4ECE2EB-785D-4E76-BD21-217F465C1C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81557BBC-AAB1-4F00-A446-5D8DAE6F0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Логическая система координат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7AF6C5E0-EACC-4843-B51A-612A9BD73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r>
              <a:rPr lang="en-US" altLang="ru-RU"/>
              <a:t>"Window coordinates"</a:t>
            </a:r>
            <a:endParaRPr lang="ru-RU" altLang="ru-RU"/>
          </a:p>
          <a:p>
            <a:r>
              <a:rPr lang="ru-RU" altLang="ru-RU"/>
              <a:t>Начало - в произвольном месте.</a:t>
            </a:r>
          </a:p>
          <a:p>
            <a:r>
              <a:rPr lang="ru-RU" altLang="ru-RU"/>
              <a:t>Оси - вправо/влево, вверх/вниз.</a:t>
            </a:r>
          </a:p>
          <a:p>
            <a:r>
              <a:rPr lang="ru-RU" altLang="ru-RU"/>
              <a:t>Шаг по осям - произвольный.</a:t>
            </a:r>
          </a:p>
          <a:p>
            <a:r>
              <a:rPr lang="ru-RU" altLang="ru-RU"/>
              <a:t>В этой СК работают </a:t>
            </a:r>
            <a:r>
              <a:rPr lang="ru-RU" altLang="ru-RU">
                <a:solidFill>
                  <a:schemeClr val="hlink"/>
                </a:solidFill>
              </a:rPr>
              <a:t>функции рисования</a:t>
            </a:r>
            <a:r>
              <a:rPr lang="ru-RU" altLang="ru-RU"/>
              <a:t> модуля </a:t>
            </a:r>
            <a:r>
              <a:rPr lang="en-US" altLang="ru-RU"/>
              <a:t>GDI.</a:t>
            </a:r>
          </a:p>
          <a:p>
            <a:r>
              <a:rPr lang="ru-RU" altLang="ru-RU"/>
              <a:t>Есть возможность даже повернуть СК на произвольный угол, см</a:t>
            </a:r>
            <a:r>
              <a:rPr lang="en-US" altLang="ru-RU"/>
              <a:t>.</a:t>
            </a:r>
            <a:r>
              <a:rPr lang="ru-RU" altLang="ru-RU"/>
              <a:t> </a:t>
            </a:r>
            <a:r>
              <a:rPr lang="en-US" altLang="ru-RU"/>
              <a:t>SetWorldTransform(hdc, M)</a:t>
            </a:r>
            <a:r>
              <a:rPr lang="ru-RU" altLang="ru-RU"/>
              <a:t>.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694A8C35-9BFA-4A8E-B8E0-DE64A1F7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5013326"/>
            <a:ext cx="1223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m11  m12  0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m21  m22  0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dx      dy     1</a:t>
            </a:r>
            <a:endParaRPr lang="ru-RU" altLang="ru-RU"/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D49310C2-68AD-4100-ACD0-A18D1F9C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5373688"/>
            <a:ext cx="503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M=</a:t>
            </a:r>
            <a:endParaRPr lang="ru-RU" altLang="ru-RU"/>
          </a:p>
        </p:txBody>
      </p:sp>
      <p:sp>
        <p:nvSpPr>
          <p:cNvPr id="227334" name="AutoShape 6">
            <a:extLst>
              <a:ext uri="{FF2B5EF4-FFF2-40B4-BE49-F238E27FC236}">
                <a16:creationId xmlns:a16="http://schemas.microsoft.com/office/drawing/2014/main" id="{62374D14-008A-4293-B02A-3097703544C3}"/>
              </a:ext>
            </a:extLst>
          </p:cNvPr>
          <p:cNvSpPr>
            <a:spLocks/>
          </p:cNvSpPr>
          <p:nvPr/>
        </p:nvSpPr>
        <p:spPr bwMode="auto">
          <a:xfrm>
            <a:off x="3503614" y="5084764"/>
            <a:ext cx="71437" cy="936625"/>
          </a:xfrm>
          <a:prstGeom prst="leftBracket">
            <a:avLst>
              <a:gd name="adj" fmla="val 10926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7335" name="AutoShape 7">
            <a:extLst>
              <a:ext uri="{FF2B5EF4-FFF2-40B4-BE49-F238E27FC236}">
                <a16:creationId xmlns:a16="http://schemas.microsoft.com/office/drawing/2014/main" id="{77D38B92-17A7-4785-809C-A25ECD26E139}"/>
              </a:ext>
            </a:extLst>
          </p:cNvPr>
          <p:cNvSpPr>
            <a:spLocks/>
          </p:cNvSpPr>
          <p:nvPr/>
        </p:nvSpPr>
        <p:spPr bwMode="auto">
          <a:xfrm flipH="1">
            <a:off x="4583113" y="5084764"/>
            <a:ext cx="144462" cy="936625"/>
          </a:xfrm>
          <a:prstGeom prst="leftBracket">
            <a:avLst>
              <a:gd name="adj" fmla="val 540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C0DB6E71-DA9D-4B5E-81BE-46AEAFB4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941888"/>
            <a:ext cx="40322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x' = m11 x  + m21 y + dx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y' = m12 x  + m22 y + dy</a:t>
            </a:r>
            <a:endParaRPr lang="ru-RU" altLang="ru-RU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20810B-6E35-4D60-AC12-6A5D3133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E7EE3CB5-78CD-4295-B67B-606BF07CD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Относительная физическая система координат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0D1DD3E7-432A-4C20-B2F0-78A16FA7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"Viewport coordinates"</a:t>
            </a:r>
            <a:endParaRPr lang="ru-RU" altLang="ru-RU"/>
          </a:p>
          <a:p>
            <a:r>
              <a:rPr lang="ru-RU" altLang="ru-RU"/>
              <a:t>Начало - в произвольном месте.</a:t>
            </a:r>
          </a:p>
          <a:p>
            <a:r>
              <a:rPr lang="ru-RU" altLang="ru-RU"/>
              <a:t>Оси - вправо/влево, вверх/вниз.</a:t>
            </a:r>
          </a:p>
          <a:p>
            <a:r>
              <a:rPr lang="ru-RU" altLang="ru-RU"/>
              <a:t>Шаг по осям - всегда 1 пиксель.</a:t>
            </a:r>
          </a:p>
          <a:p>
            <a:r>
              <a:rPr lang="ru-RU" altLang="ru-RU"/>
              <a:t>Служит для </a:t>
            </a:r>
            <a:r>
              <a:rPr lang="ru-RU" altLang="ru-RU">
                <a:solidFill>
                  <a:schemeClr val="hlink"/>
                </a:solidFill>
              </a:rPr>
              <a:t>управления "привязкой" логических координат к физическим</a:t>
            </a:r>
            <a:r>
              <a:rPr lang="en-US" altLang="ru-RU"/>
              <a:t>.</a:t>
            </a:r>
          </a:p>
          <a:p>
            <a:r>
              <a:rPr lang="ru-RU" altLang="ru-RU"/>
              <a:t>Непосредственно в этой СК рисование не идет, и никакие функции эти координаты не используют.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ACAD19-9B12-4F48-911B-2D3641B46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5EF0AC8F-BFFB-4CE9-85F3-4802E496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Управление системой координат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823E3260-5619-40B6-B175-EF8204FB9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u-RU"/>
              <a:t>xViewOrg, yViewOrg</a:t>
            </a:r>
            <a:r>
              <a:rPr lang="ru-RU" altLang="ru-RU"/>
              <a:t> - начало координат </a:t>
            </a:r>
            <a:r>
              <a:rPr lang="en-US" altLang="ru-RU"/>
              <a:t>Viewport</a:t>
            </a:r>
          </a:p>
          <a:p>
            <a:r>
              <a:rPr lang="en-US" altLang="ru-RU"/>
              <a:t>xWinOrg, yWinOrg - </a:t>
            </a:r>
            <a:r>
              <a:rPr lang="ru-RU" altLang="ru-RU"/>
              <a:t>начало координат </a:t>
            </a:r>
            <a:r>
              <a:rPr lang="en-US" altLang="ru-RU"/>
              <a:t>Win</a:t>
            </a:r>
          </a:p>
          <a:p>
            <a:r>
              <a:rPr lang="en-US" altLang="ru-RU"/>
              <a:t>xViewExt / xWinExt,    yViewExt / xWinExt</a:t>
            </a:r>
            <a:br>
              <a:rPr lang="en-US" altLang="ru-RU"/>
            </a:br>
            <a:r>
              <a:rPr lang="en-US" altLang="ru-RU"/>
              <a:t>- </a:t>
            </a:r>
            <a:r>
              <a:rPr lang="ru-RU" altLang="ru-RU"/>
              <a:t>растяжение </a:t>
            </a:r>
            <a:r>
              <a:rPr lang="en-US" altLang="ru-RU"/>
              <a:t>Win </a:t>
            </a:r>
            <a:r>
              <a:rPr lang="ru-RU" altLang="ru-RU"/>
              <a:t>относительно пиксельной сетки</a:t>
            </a:r>
            <a:endParaRPr lang="en-US" altLang="ru-RU"/>
          </a:p>
          <a:p>
            <a:endParaRPr lang="en-US" altLang="ru-RU"/>
          </a:p>
          <a:p>
            <a:endParaRPr lang="en-US" altLang="ru-RU"/>
          </a:p>
          <a:p>
            <a:pPr>
              <a:buFontTx/>
              <a:buNone/>
            </a:pPr>
            <a:r>
              <a:rPr lang="ru-RU" altLang="ru-RU"/>
              <a:t>    Чтобы задать логическую СК, нужно задать эти </a:t>
            </a:r>
            <a:br>
              <a:rPr lang="ru-RU" altLang="ru-RU"/>
            </a:br>
            <a:r>
              <a:rPr lang="ru-RU" altLang="ru-RU"/>
              <a:t>4 пары целых чисел.</a:t>
            </a:r>
            <a:endParaRPr lang="en-US" altLang="ru-RU"/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en-US" altLang="ru-RU" i="1"/>
              <a:t>Org = origin, </a:t>
            </a:r>
            <a:r>
              <a:rPr lang="ru-RU" altLang="ru-RU" i="1"/>
              <a:t>"начало"</a:t>
            </a:r>
            <a:r>
              <a:rPr lang="en-US" altLang="ru-RU" i="1"/>
              <a:t>, ext = extent</a:t>
            </a:r>
            <a:r>
              <a:rPr lang="ru-RU" altLang="ru-RU" i="1"/>
              <a:t>, "размер"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6E3F-13D0-46BD-9E4A-E4D0C05A2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E1519E47-01BC-4863-AB7E-F77367F2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1557338"/>
            <a:ext cx="49625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6" name="Rectangle 2">
            <a:extLst>
              <a:ext uri="{FF2B5EF4-FFF2-40B4-BE49-F238E27FC236}">
                <a16:creationId xmlns:a16="http://schemas.microsoft.com/office/drawing/2014/main" id="{47647047-42B6-4DD8-AAEE-14DC0D8E2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288925"/>
            <a:ext cx="8820150" cy="1143000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Это – просто УГО Кота,</a:t>
            </a:r>
            <a:br>
              <a:rPr lang="ru-RU" altLang="ru-RU" sz="4000"/>
            </a:br>
            <a:r>
              <a:rPr lang="ru-RU" altLang="ru-RU" sz="4000"/>
              <a:t>если человек на схеме не нравится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DD3338E2-927B-4AFA-B770-1F98FC6A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5949951"/>
            <a:ext cx="324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©</a:t>
            </a:r>
            <a:r>
              <a:rPr lang="ru-RU" altLang="ru-RU"/>
              <a:t>  И.И. Дзегеленок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Нижний колонтитул 163">
            <a:extLst>
              <a:ext uri="{FF2B5EF4-FFF2-40B4-BE49-F238E27FC236}">
                <a16:creationId xmlns:a16="http://schemas.microsoft.com/office/drawing/2014/main" id="{72F8A4DB-0DF5-4FD7-AA74-90A1C4399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7DCD1700-813C-4980-B9E6-9B8E50C89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Пример координатной сетки</a:t>
            </a:r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62DEEB47-E2D0-4B45-9724-8780ABE7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DE469FBE-1B83-457B-9622-30948380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06" name="Rectangle 6">
            <a:extLst>
              <a:ext uri="{FF2B5EF4-FFF2-40B4-BE49-F238E27FC236}">
                <a16:creationId xmlns:a16="http://schemas.microsoft.com/office/drawing/2014/main" id="{0924040B-45A8-4010-9AE3-97BC4385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07" name="Rectangle 7">
            <a:extLst>
              <a:ext uri="{FF2B5EF4-FFF2-40B4-BE49-F238E27FC236}">
                <a16:creationId xmlns:a16="http://schemas.microsoft.com/office/drawing/2014/main" id="{5455F408-B408-454F-A885-3F194F1C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08" name="Rectangle 8">
            <a:extLst>
              <a:ext uri="{FF2B5EF4-FFF2-40B4-BE49-F238E27FC236}">
                <a16:creationId xmlns:a16="http://schemas.microsoft.com/office/drawing/2014/main" id="{1180560D-E455-4904-96C3-27AFDFD99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09" name="Rectangle 9">
            <a:extLst>
              <a:ext uri="{FF2B5EF4-FFF2-40B4-BE49-F238E27FC236}">
                <a16:creationId xmlns:a16="http://schemas.microsoft.com/office/drawing/2014/main" id="{B497853E-925E-484F-816E-9F93BA2C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0" name="Rectangle 10">
            <a:extLst>
              <a:ext uri="{FF2B5EF4-FFF2-40B4-BE49-F238E27FC236}">
                <a16:creationId xmlns:a16="http://schemas.microsoft.com/office/drawing/2014/main" id="{E20875D7-D7A2-4CA8-AE6E-558291E6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1" name="Rectangle 11">
            <a:extLst>
              <a:ext uri="{FF2B5EF4-FFF2-40B4-BE49-F238E27FC236}">
                <a16:creationId xmlns:a16="http://schemas.microsoft.com/office/drawing/2014/main" id="{971AE001-B2A7-49DB-881A-93B320F8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16287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2" name="Rectangle 12">
            <a:extLst>
              <a:ext uri="{FF2B5EF4-FFF2-40B4-BE49-F238E27FC236}">
                <a16:creationId xmlns:a16="http://schemas.microsoft.com/office/drawing/2014/main" id="{C5502308-C851-4F56-AD43-DC052ED1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3" name="Rectangle 13">
            <a:extLst>
              <a:ext uri="{FF2B5EF4-FFF2-40B4-BE49-F238E27FC236}">
                <a16:creationId xmlns:a16="http://schemas.microsoft.com/office/drawing/2014/main" id="{4A84FACE-8901-4D94-94D7-84733D22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4" name="Rectangle 14">
            <a:extLst>
              <a:ext uri="{FF2B5EF4-FFF2-40B4-BE49-F238E27FC236}">
                <a16:creationId xmlns:a16="http://schemas.microsoft.com/office/drawing/2014/main" id="{4A12C305-4929-41CF-AC8E-F04D589C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5" name="Rectangle 15">
            <a:extLst>
              <a:ext uri="{FF2B5EF4-FFF2-40B4-BE49-F238E27FC236}">
                <a16:creationId xmlns:a16="http://schemas.microsoft.com/office/drawing/2014/main" id="{44708A26-758C-4B13-A52C-781DC86F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6" name="Rectangle 16">
            <a:extLst>
              <a:ext uri="{FF2B5EF4-FFF2-40B4-BE49-F238E27FC236}">
                <a16:creationId xmlns:a16="http://schemas.microsoft.com/office/drawing/2014/main" id="{26F55B41-5785-49D9-BEE8-D1F933D7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7" name="Rectangle 17">
            <a:extLst>
              <a:ext uri="{FF2B5EF4-FFF2-40B4-BE49-F238E27FC236}">
                <a16:creationId xmlns:a16="http://schemas.microsoft.com/office/drawing/2014/main" id="{38A91347-2336-4FD4-A82A-FFF1AAB5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8" name="Rectangle 18">
            <a:extLst>
              <a:ext uri="{FF2B5EF4-FFF2-40B4-BE49-F238E27FC236}">
                <a16:creationId xmlns:a16="http://schemas.microsoft.com/office/drawing/2014/main" id="{E149C9D0-6175-4AB9-B463-5AFC24F9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19" name="Rectangle 19">
            <a:extLst>
              <a:ext uri="{FF2B5EF4-FFF2-40B4-BE49-F238E27FC236}">
                <a16:creationId xmlns:a16="http://schemas.microsoft.com/office/drawing/2014/main" id="{4E9EB8FD-5964-4D04-BDF4-E4632C7C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18446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0" name="Rectangle 20">
            <a:extLst>
              <a:ext uri="{FF2B5EF4-FFF2-40B4-BE49-F238E27FC236}">
                <a16:creationId xmlns:a16="http://schemas.microsoft.com/office/drawing/2014/main" id="{D34B4E04-AE31-4EEE-8486-3DAD67C2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1" name="Rectangle 21">
            <a:extLst>
              <a:ext uri="{FF2B5EF4-FFF2-40B4-BE49-F238E27FC236}">
                <a16:creationId xmlns:a16="http://schemas.microsoft.com/office/drawing/2014/main" id="{4671698F-B30E-4EF1-AF78-78CFAB14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2" name="Rectangle 22">
            <a:extLst>
              <a:ext uri="{FF2B5EF4-FFF2-40B4-BE49-F238E27FC236}">
                <a16:creationId xmlns:a16="http://schemas.microsoft.com/office/drawing/2014/main" id="{A9FC36C6-8AF1-46A8-AFF8-31458182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3" name="Rectangle 23">
            <a:extLst>
              <a:ext uri="{FF2B5EF4-FFF2-40B4-BE49-F238E27FC236}">
                <a16:creationId xmlns:a16="http://schemas.microsoft.com/office/drawing/2014/main" id="{80584764-D0A6-4ADA-83D7-3BFAD924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4" name="Rectangle 24">
            <a:extLst>
              <a:ext uri="{FF2B5EF4-FFF2-40B4-BE49-F238E27FC236}">
                <a16:creationId xmlns:a16="http://schemas.microsoft.com/office/drawing/2014/main" id="{659C19FC-0311-4AD2-BFEF-42593ED2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5" name="Rectangle 25">
            <a:extLst>
              <a:ext uri="{FF2B5EF4-FFF2-40B4-BE49-F238E27FC236}">
                <a16:creationId xmlns:a16="http://schemas.microsoft.com/office/drawing/2014/main" id="{0FFB4B99-413A-47A8-B7C8-2207393D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6" name="Rectangle 26">
            <a:extLst>
              <a:ext uri="{FF2B5EF4-FFF2-40B4-BE49-F238E27FC236}">
                <a16:creationId xmlns:a16="http://schemas.microsoft.com/office/drawing/2014/main" id="{93CE7A36-D4D8-4B25-9BD3-9BD60E790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7" name="Rectangle 27">
            <a:extLst>
              <a:ext uri="{FF2B5EF4-FFF2-40B4-BE49-F238E27FC236}">
                <a16:creationId xmlns:a16="http://schemas.microsoft.com/office/drawing/2014/main" id="{A30A37F2-7A9F-42FA-ACE6-F1E71C65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0605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8" name="Rectangle 28">
            <a:extLst>
              <a:ext uri="{FF2B5EF4-FFF2-40B4-BE49-F238E27FC236}">
                <a16:creationId xmlns:a16="http://schemas.microsoft.com/office/drawing/2014/main" id="{832E1178-4640-4B42-BB8D-C93FB8D9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29" name="Rectangle 29">
            <a:extLst>
              <a:ext uri="{FF2B5EF4-FFF2-40B4-BE49-F238E27FC236}">
                <a16:creationId xmlns:a16="http://schemas.microsoft.com/office/drawing/2014/main" id="{231AFA3D-9622-41D7-A215-789202289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0" name="Rectangle 30">
            <a:extLst>
              <a:ext uri="{FF2B5EF4-FFF2-40B4-BE49-F238E27FC236}">
                <a16:creationId xmlns:a16="http://schemas.microsoft.com/office/drawing/2014/main" id="{0704C79D-3E16-4381-AA04-522A18CA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1" name="Rectangle 31">
            <a:extLst>
              <a:ext uri="{FF2B5EF4-FFF2-40B4-BE49-F238E27FC236}">
                <a16:creationId xmlns:a16="http://schemas.microsoft.com/office/drawing/2014/main" id="{5D128EE5-5554-4EF8-A5BF-F9A4C39E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2" name="Rectangle 32">
            <a:extLst>
              <a:ext uri="{FF2B5EF4-FFF2-40B4-BE49-F238E27FC236}">
                <a16:creationId xmlns:a16="http://schemas.microsoft.com/office/drawing/2014/main" id="{E9270311-29A1-4CD7-972F-47BBF41B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3" name="Rectangle 33">
            <a:extLst>
              <a:ext uri="{FF2B5EF4-FFF2-40B4-BE49-F238E27FC236}">
                <a16:creationId xmlns:a16="http://schemas.microsoft.com/office/drawing/2014/main" id="{53178E97-4E0F-4418-B141-7690011B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4" name="Rectangle 34">
            <a:extLst>
              <a:ext uri="{FF2B5EF4-FFF2-40B4-BE49-F238E27FC236}">
                <a16:creationId xmlns:a16="http://schemas.microsoft.com/office/drawing/2014/main" id="{DAA7B555-6BAA-448B-93F6-A47E02D3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5" name="Rectangle 35">
            <a:extLst>
              <a:ext uri="{FF2B5EF4-FFF2-40B4-BE49-F238E27FC236}">
                <a16:creationId xmlns:a16="http://schemas.microsoft.com/office/drawing/2014/main" id="{EFDE0709-5FF1-447A-9EE3-BB778A57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2764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6" name="Rectangle 36">
            <a:extLst>
              <a:ext uri="{FF2B5EF4-FFF2-40B4-BE49-F238E27FC236}">
                <a16:creationId xmlns:a16="http://schemas.microsoft.com/office/drawing/2014/main" id="{F61AC7B1-BCC2-4498-86DC-2A9CE1D0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7" name="Rectangle 37">
            <a:extLst>
              <a:ext uri="{FF2B5EF4-FFF2-40B4-BE49-F238E27FC236}">
                <a16:creationId xmlns:a16="http://schemas.microsoft.com/office/drawing/2014/main" id="{533BB920-415D-4685-A549-4DC8F413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8" name="Rectangle 38">
            <a:extLst>
              <a:ext uri="{FF2B5EF4-FFF2-40B4-BE49-F238E27FC236}">
                <a16:creationId xmlns:a16="http://schemas.microsoft.com/office/drawing/2014/main" id="{97DB4233-274C-43DF-BF4D-0BCA3E12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39" name="Rectangle 39">
            <a:extLst>
              <a:ext uri="{FF2B5EF4-FFF2-40B4-BE49-F238E27FC236}">
                <a16:creationId xmlns:a16="http://schemas.microsoft.com/office/drawing/2014/main" id="{0F579A14-2852-42DB-9419-BF70451F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0" name="Rectangle 40">
            <a:extLst>
              <a:ext uri="{FF2B5EF4-FFF2-40B4-BE49-F238E27FC236}">
                <a16:creationId xmlns:a16="http://schemas.microsoft.com/office/drawing/2014/main" id="{F8D82940-E854-4B1D-9FAD-BAEC8583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1" name="Rectangle 41">
            <a:extLst>
              <a:ext uri="{FF2B5EF4-FFF2-40B4-BE49-F238E27FC236}">
                <a16:creationId xmlns:a16="http://schemas.microsoft.com/office/drawing/2014/main" id="{8C4FFB38-13E5-4BC6-B11C-A32E9A22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2" name="Rectangle 42">
            <a:extLst>
              <a:ext uri="{FF2B5EF4-FFF2-40B4-BE49-F238E27FC236}">
                <a16:creationId xmlns:a16="http://schemas.microsoft.com/office/drawing/2014/main" id="{96DFF8A3-DD03-4B1B-B840-9D715E62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3" name="Rectangle 43">
            <a:extLst>
              <a:ext uri="{FF2B5EF4-FFF2-40B4-BE49-F238E27FC236}">
                <a16:creationId xmlns:a16="http://schemas.microsoft.com/office/drawing/2014/main" id="{379FE9E1-94B4-47B3-AF72-E033E24A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4923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4" name="Rectangle 44">
            <a:extLst>
              <a:ext uri="{FF2B5EF4-FFF2-40B4-BE49-F238E27FC236}">
                <a16:creationId xmlns:a16="http://schemas.microsoft.com/office/drawing/2014/main" id="{206C383C-B99A-41E9-8C71-1E245385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5" name="Rectangle 45">
            <a:extLst>
              <a:ext uri="{FF2B5EF4-FFF2-40B4-BE49-F238E27FC236}">
                <a16:creationId xmlns:a16="http://schemas.microsoft.com/office/drawing/2014/main" id="{C75C4973-11A4-4858-9068-160C4737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6" name="Rectangle 46">
            <a:extLst>
              <a:ext uri="{FF2B5EF4-FFF2-40B4-BE49-F238E27FC236}">
                <a16:creationId xmlns:a16="http://schemas.microsoft.com/office/drawing/2014/main" id="{B115AD3D-1C25-48BE-B3D5-F77DE7A4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7" name="Rectangle 47">
            <a:extLst>
              <a:ext uri="{FF2B5EF4-FFF2-40B4-BE49-F238E27FC236}">
                <a16:creationId xmlns:a16="http://schemas.microsoft.com/office/drawing/2014/main" id="{5865A00D-2D5F-4B2C-A4D5-F5724009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8" name="Rectangle 48">
            <a:extLst>
              <a:ext uri="{FF2B5EF4-FFF2-40B4-BE49-F238E27FC236}">
                <a16:creationId xmlns:a16="http://schemas.microsoft.com/office/drawing/2014/main" id="{202D39FC-2FEB-4A11-886B-4AF75699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49" name="Rectangle 49">
            <a:extLst>
              <a:ext uri="{FF2B5EF4-FFF2-40B4-BE49-F238E27FC236}">
                <a16:creationId xmlns:a16="http://schemas.microsoft.com/office/drawing/2014/main" id="{668CCB68-D60F-4368-A31B-220DAB62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0" name="Rectangle 50">
            <a:extLst>
              <a:ext uri="{FF2B5EF4-FFF2-40B4-BE49-F238E27FC236}">
                <a16:creationId xmlns:a16="http://schemas.microsoft.com/office/drawing/2014/main" id="{F2E90F86-038B-48BC-9B30-0752C285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1" name="Rectangle 51">
            <a:extLst>
              <a:ext uri="{FF2B5EF4-FFF2-40B4-BE49-F238E27FC236}">
                <a16:creationId xmlns:a16="http://schemas.microsoft.com/office/drawing/2014/main" id="{B86BF85C-49D4-4F4A-9BAD-3E49BA2E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7082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2" name="Rectangle 52">
            <a:extLst>
              <a:ext uri="{FF2B5EF4-FFF2-40B4-BE49-F238E27FC236}">
                <a16:creationId xmlns:a16="http://schemas.microsoft.com/office/drawing/2014/main" id="{95BF452C-7C16-4002-A4BB-0933BAC30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3" name="Rectangle 53">
            <a:extLst>
              <a:ext uri="{FF2B5EF4-FFF2-40B4-BE49-F238E27FC236}">
                <a16:creationId xmlns:a16="http://schemas.microsoft.com/office/drawing/2014/main" id="{F4B29128-A05B-4F86-9BB8-E20A3F6A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4" name="Rectangle 54">
            <a:extLst>
              <a:ext uri="{FF2B5EF4-FFF2-40B4-BE49-F238E27FC236}">
                <a16:creationId xmlns:a16="http://schemas.microsoft.com/office/drawing/2014/main" id="{BBC92531-CFDB-44F0-9D09-4FDB4C4A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5" name="Rectangle 55">
            <a:extLst>
              <a:ext uri="{FF2B5EF4-FFF2-40B4-BE49-F238E27FC236}">
                <a16:creationId xmlns:a16="http://schemas.microsoft.com/office/drawing/2014/main" id="{86AF1A7D-04C1-4F14-A33B-6D08A4C2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6" name="Rectangle 56">
            <a:extLst>
              <a:ext uri="{FF2B5EF4-FFF2-40B4-BE49-F238E27FC236}">
                <a16:creationId xmlns:a16="http://schemas.microsoft.com/office/drawing/2014/main" id="{75C98F2D-C1C3-4B54-81A9-4EE8CE6F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7" name="Rectangle 57">
            <a:extLst>
              <a:ext uri="{FF2B5EF4-FFF2-40B4-BE49-F238E27FC236}">
                <a16:creationId xmlns:a16="http://schemas.microsoft.com/office/drawing/2014/main" id="{38E4F83E-241E-4DBC-8AE9-92D5B31D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8" name="Rectangle 58">
            <a:extLst>
              <a:ext uri="{FF2B5EF4-FFF2-40B4-BE49-F238E27FC236}">
                <a16:creationId xmlns:a16="http://schemas.microsoft.com/office/drawing/2014/main" id="{83A5F3F0-B1FF-4ECA-A119-FEF8CAEA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59" name="Rectangle 59">
            <a:extLst>
              <a:ext uri="{FF2B5EF4-FFF2-40B4-BE49-F238E27FC236}">
                <a16:creationId xmlns:a16="http://schemas.microsoft.com/office/drawing/2014/main" id="{59203F0B-1CB7-43DA-8CA4-C5E2DB27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9241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0" name="Rectangle 60">
            <a:extLst>
              <a:ext uri="{FF2B5EF4-FFF2-40B4-BE49-F238E27FC236}">
                <a16:creationId xmlns:a16="http://schemas.microsoft.com/office/drawing/2014/main" id="{BFBF6E39-BA6D-49F0-8393-888D6744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1" name="Rectangle 61">
            <a:extLst>
              <a:ext uri="{FF2B5EF4-FFF2-40B4-BE49-F238E27FC236}">
                <a16:creationId xmlns:a16="http://schemas.microsoft.com/office/drawing/2014/main" id="{27D19FF4-70C8-409C-8DD2-03C89E76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2" name="Rectangle 62">
            <a:extLst>
              <a:ext uri="{FF2B5EF4-FFF2-40B4-BE49-F238E27FC236}">
                <a16:creationId xmlns:a16="http://schemas.microsoft.com/office/drawing/2014/main" id="{D01F5E6B-33C3-4A3D-902E-E929010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3" name="Rectangle 63">
            <a:extLst>
              <a:ext uri="{FF2B5EF4-FFF2-40B4-BE49-F238E27FC236}">
                <a16:creationId xmlns:a16="http://schemas.microsoft.com/office/drawing/2014/main" id="{BB7CA37D-8649-40DC-AFE7-588E0A6E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4" name="Rectangle 64">
            <a:extLst>
              <a:ext uri="{FF2B5EF4-FFF2-40B4-BE49-F238E27FC236}">
                <a16:creationId xmlns:a16="http://schemas.microsoft.com/office/drawing/2014/main" id="{59CB5032-9E68-4F04-A062-F39F0ECC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5" name="Rectangle 65">
            <a:extLst>
              <a:ext uri="{FF2B5EF4-FFF2-40B4-BE49-F238E27FC236}">
                <a16:creationId xmlns:a16="http://schemas.microsoft.com/office/drawing/2014/main" id="{8EE97063-36FB-4376-BE1B-F124B25F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6" name="Rectangle 66">
            <a:extLst>
              <a:ext uri="{FF2B5EF4-FFF2-40B4-BE49-F238E27FC236}">
                <a16:creationId xmlns:a16="http://schemas.microsoft.com/office/drawing/2014/main" id="{7994D651-13A0-4293-BFF3-2AF4C765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7" name="Rectangle 67">
            <a:extLst>
              <a:ext uri="{FF2B5EF4-FFF2-40B4-BE49-F238E27FC236}">
                <a16:creationId xmlns:a16="http://schemas.microsoft.com/office/drawing/2014/main" id="{4D6C4E74-EFB3-4599-937D-901C3227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3140075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8" name="Rectangle 68">
            <a:extLst>
              <a:ext uri="{FF2B5EF4-FFF2-40B4-BE49-F238E27FC236}">
                <a16:creationId xmlns:a16="http://schemas.microsoft.com/office/drawing/2014/main" id="{4F1A5A9F-333A-4A91-8AC5-187E1C89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69" name="Rectangle 69">
            <a:extLst>
              <a:ext uri="{FF2B5EF4-FFF2-40B4-BE49-F238E27FC236}">
                <a16:creationId xmlns:a16="http://schemas.microsoft.com/office/drawing/2014/main" id="{507C774D-BBED-41CF-9ABA-6ECB81F9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0" name="Rectangle 70">
            <a:extLst>
              <a:ext uri="{FF2B5EF4-FFF2-40B4-BE49-F238E27FC236}">
                <a16:creationId xmlns:a16="http://schemas.microsoft.com/office/drawing/2014/main" id="{21E2D0EA-3CFF-4DE0-A375-28AC757F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1" name="Rectangle 71">
            <a:extLst>
              <a:ext uri="{FF2B5EF4-FFF2-40B4-BE49-F238E27FC236}">
                <a16:creationId xmlns:a16="http://schemas.microsoft.com/office/drawing/2014/main" id="{2B72C4E6-0409-4A64-A38D-7E0D159D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2" name="Rectangle 72">
            <a:extLst>
              <a:ext uri="{FF2B5EF4-FFF2-40B4-BE49-F238E27FC236}">
                <a16:creationId xmlns:a16="http://schemas.microsoft.com/office/drawing/2014/main" id="{7283D5AC-87C8-4C73-BF88-360693A0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3" name="Rectangle 73">
            <a:extLst>
              <a:ext uri="{FF2B5EF4-FFF2-40B4-BE49-F238E27FC236}">
                <a16:creationId xmlns:a16="http://schemas.microsoft.com/office/drawing/2014/main" id="{357AE49A-76A3-4A7C-A17B-298A99AA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4" name="Rectangle 74">
            <a:extLst>
              <a:ext uri="{FF2B5EF4-FFF2-40B4-BE49-F238E27FC236}">
                <a16:creationId xmlns:a16="http://schemas.microsoft.com/office/drawing/2014/main" id="{30C0832F-A416-4BD1-9A89-465438CE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5" name="Rectangle 75">
            <a:extLst>
              <a:ext uri="{FF2B5EF4-FFF2-40B4-BE49-F238E27FC236}">
                <a16:creationId xmlns:a16="http://schemas.microsoft.com/office/drawing/2014/main" id="{1710B5D7-75DD-430F-81CC-9B6F524B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287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6" name="Rectangle 76">
            <a:extLst>
              <a:ext uri="{FF2B5EF4-FFF2-40B4-BE49-F238E27FC236}">
                <a16:creationId xmlns:a16="http://schemas.microsoft.com/office/drawing/2014/main" id="{D1F09E6C-8522-4863-8B0C-CC28B82FB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7" name="Rectangle 77">
            <a:extLst>
              <a:ext uri="{FF2B5EF4-FFF2-40B4-BE49-F238E27FC236}">
                <a16:creationId xmlns:a16="http://schemas.microsoft.com/office/drawing/2014/main" id="{5D55955F-411A-4B97-B051-3B18E78C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8" name="Rectangle 78">
            <a:extLst>
              <a:ext uri="{FF2B5EF4-FFF2-40B4-BE49-F238E27FC236}">
                <a16:creationId xmlns:a16="http://schemas.microsoft.com/office/drawing/2014/main" id="{A66AE9D2-FEEE-4CBC-A55D-913E36C1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79" name="Rectangle 79">
            <a:extLst>
              <a:ext uri="{FF2B5EF4-FFF2-40B4-BE49-F238E27FC236}">
                <a16:creationId xmlns:a16="http://schemas.microsoft.com/office/drawing/2014/main" id="{FA527F18-0D28-435A-A0CA-B3F4AF579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0" name="Rectangle 80">
            <a:extLst>
              <a:ext uri="{FF2B5EF4-FFF2-40B4-BE49-F238E27FC236}">
                <a16:creationId xmlns:a16="http://schemas.microsoft.com/office/drawing/2014/main" id="{924766CE-EB91-4476-AAE6-418AE19CD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1" name="Rectangle 81">
            <a:extLst>
              <a:ext uri="{FF2B5EF4-FFF2-40B4-BE49-F238E27FC236}">
                <a16:creationId xmlns:a16="http://schemas.microsoft.com/office/drawing/2014/main" id="{92FE6B70-0FE0-49CF-80CE-D9D6C2A9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2" name="Rectangle 82">
            <a:extLst>
              <a:ext uri="{FF2B5EF4-FFF2-40B4-BE49-F238E27FC236}">
                <a16:creationId xmlns:a16="http://schemas.microsoft.com/office/drawing/2014/main" id="{793BD3D8-2F70-4847-869B-A4402C89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3" name="Rectangle 83">
            <a:extLst>
              <a:ext uri="{FF2B5EF4-FFF2-40B4-BE49-F238E27FC236}">
                <a16:creationId xmlns:a16="http://schemas.microsoft.com/office/drawing/2014/main" id="{3618228A-E7BC-4592-B837-68AA64A0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446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4" name="Rectangle 84">
            <a:extLst>
              <a:ext uri="{FF2B5EF4-FFF2-40B4-BE49-F238E27FC236}">
                <a16:creationId xmlns:a16="http://schemas.microsoft.com/office/drawing/2014/main" id="{C60C4DEE-2EBC-45B9-9FAF-0D4AA38F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5" name="Rectangle 85">
            <a:extLst>
              <a:ext uri="{FF2B5EF4-FFF2-40B4-BE49-F238E27FC236}">
                <a16:creationId xmlns:a16="http://schemas.microsoft.com/office/drawing/2014/main" id="{F9B196E5-5303-4E46-BFC9-FE993AE2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6" name="Rectangle 86">
            <a:extLst>
              <a:ext uri="{FF2B5EF4-FFF2-40B4-BE49-F238E27FC236}">
                <a16:creationId xmlns:a16="http://schemas.microsoft.com/office/drawing/2014/main" id="{CF9FC969-1FB3-41E2-A76B-3D8767C4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7" name="Rectangle 87">
            <a:extLst>
              <a:ext uri="{FF2B5EF4-FFF2-40B4-BE49-F238E27FC236}">
                <a16:creationId xmlns:a16="http://schemas.microsoft.com/office/drawing/2014/main" id="{03C5FF26-EAB7-4DC0-8748-41591D0B7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8" name="Rectangle 88">
            <a:extLst>
              <a:ext uri="{FF2B5EF4-FFF2-40B4-BE49-F238E27FC236}">
                <a16:creationId xmlns:a16="http://schemas.microsoft.com/office/drawing/2014/main" id="{C760BDD3-6C7F-4209-BB47-3F35CEB9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89" name="Rectangle 89">
            <a:extLst>
              <a:ext uri="{FF2B5EF4-FFF2-40B4-BE49-F238E27FC236}">
                <a16:creationId xmlns:a16="http://schemas.microsoft.com/office/drawing/2014/main" id="{C0BB1FEE-7B01-42B6-A969-6DD30E24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0" name="Rectangle 90">
            <a:extLst>
              <a:ext uri="{FF2B5EF4-FFF2-40B4-BE49-F238E27FC236}">
                <a16:creationId xmlns:a16="http://schemas.microsoft.com/office/drawing/2014/main" id="{FCCFDAEF-3BDE-4C26-AF1C-4302080D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1" name="Rectangle 91">
            <a:extLst>
              <a:ext uri="{FF2B5EF4-FFF2-40B4-BE49-F238E27FC236}">
                <a16:creationId xmlns:a16="http://schemas.microsoft.com/office/drawing/2014/main" id="{350488B6-BA45-4B19-834B-9CE9E695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605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2" name="Rectangle 92">
            <a:extLst>
              <a:ext uri="{FF2B5EF4-FFF2-40B4-BE49-F238E27FC236}">
                <a16:creationId xmlns:a16="http://schemas.microsoft.com/office/drawing/2014/main" id="{077041F7-EDB0-4FD3-B3B4-1AD39F9F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3" name="Rectangle 93">
            <a:extLst>
              <a:ext uri="{FF2B5EF4-FFF2-40B4-BE49-F238E27FC236}">
                <a16:creationId xmlns:a16="http://schemas.microsoft.com/office/drawing/2014/main" id="{183B8507-E5B8-4563-B2A1-84EDB945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4" name="Rectangle 94">
            <a:extLst>
              <a:ext uri="{FF2B5EF4-FFF2-40B4-BE49-F238E27FC236}">
                <a16:creationId xmlns:a16="http://schemas.microsoft.com/office/drawing/2014/main" id="{425D3313-D9E9-4AF1-91A5-80386F93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5" name="Rectangle 95">
            <a:extLst>
              <a:ext uri="{FF2B5EF4-FFF2-40B4-BE49-F238E27FC236}">
                <a16:creationId xmlns:a16="http://schemas.microsoft.com/office/drawing/2014/main" id="{84ACCBE1-96F6-44AE-9F88-C29E4212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6" name="Rectangle 96">
            <a:extLst>
              <a:ext uri="{FF2B5EF4-FFF2-40B4-BE49-F238E27FC236}">
                <a16:creationId xmlns:a16="http://schemas.microsoft.com/office/drawing/2014/main" id="{9A52C50A-DC69-4738-BD7B-E27AAB3A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7" name="Rectangle 97">
            <a:extLst>
              <a:ext uri="{FF2B5EF4-FFF2-40B4-BE49-F238E27FC236}">
                <a16:creationId xmlns:a16="http://schemas.microsoft.com/office/drawing/2014/main" id="{EEA55936-7D94-428B-8E33-CB1BA97ED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8" name="Rectangle 98">
            <a:extLst>
              <a:ext uri="{FF2B5EF4-FFF2-40B4-BE49-F238E27FC236}">
                <a16:creationId xmlns:a16="http://schemas.microsoft.com/office/drawing/2014/main" id="{2BA409D5-FC2B-4376-9DB0-75F1C5A4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499" name="Rectangle 99">
            <a:extLst>
              <a:ext uri="{FF2B5EF4-FFF2-40B4-BE49-F238E27FC236}">
                <a16:creationId xmlns:a16="http://schemas.microsoft.com/office/drawing/2014/main" id="{C023B8C3-44BE-4A4E-952E-F9C5B30C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764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0" name="Rectangle 100">
            <a:extLst>
              <a:ext uri="{FF2B5EF4-FFF2-40B4-BE49-F238E27FC236}">
                <a16:creationId xmlns:a16="http://schemas.microsoft.com/office/drawing/2014/main" id="{50A28CCB-A475-4024-ACAD-A1E01965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1" name="Rectangle 101">
            <a:extLst>
              <a:ext uri="{FF2B5EF4-FFF2-40B4-BE49-F238E27FC236}">
                <a16:creationId xmlns:a16="http://schemas.microsoft.com/office/drawing/2014/main" id="{CCC3E00C-0D39-4018-8EF6-B468B78A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2" name="Rectangle 102">
            <a:extLst>
              <a:ext uri="{FF2B5EF4-FFF2-40B4-BE49-F238E27FC236}">
                <a16:creationId xmlns:a16="http://schemas.microsoft.com/office/drawing/2014/main" id="{1DAF12A5-0E36-4A85-9F2A-C403143B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3" name="Rectangle 103">
            <a:extLst>
              <a:ext uri="{FF2B5EF4-FFF2-40B4-BE49-F238E27FC236}">
                <a16:creationId xmlns:a16="http://schemas.microsoft.com/office/drawing/2014/main" id="{D9915F22-3C3F-4B9D-B1A2-058A3920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4" name="Rectangle 104">
            <a:extLst>
              <a:ext uri="{FF2B5EF4-FFF2-40B4-BE49-F238E27FC236}">
                <a16:creationId xmlns:a16="http://schemas.microsoft.com/office/drawing/2014/main" id="{B08E02D9-9964-4B80-A59C-2EB25160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5" name="Rectangle 105">
            <a:extLst>
              <a:ext uri="{FF2B5EF4-FFF2-40B4-BE49-F238E27FC236}">
                <a16:creationId xmlns:a16="http://schemas.microsoft.com/office/drawing/2014/main" id="{5C13666C-1AC7-45BA-9E2D-8EDA23B0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6" name="Rectangle 106">
            <a:extLst>
              <a:ext uri="{FF2B5EF4-FFF2-40B4-BE49-F238E27FC236}">
                <a16:creationId xmlns:a16="http://schemas.microsoft.com/office/drawing/2014/main" id="{2F8A0B24-D2F5-4655-B696-8822A6BF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7" name="Rectangle 107">
            <a:extLst>
              <a:ext uri="{FF2B5EF4-FFF2-40B4-BE49-F238E27FC236}">
                <a16:creationId xmlns:a16="http://schemas.microsoft.com/office/drawing/2014/main" id="{369B4A10-90ED-4764-BCE5-C88698D6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923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8" name="Rectangle 108">
            <a:extLst>
              <a:ext uri="{FF2B5EF4-FFF2-40B4-BE49-F238E27FC236}">
                <a16:creationId xmlns:a16="http://schemas.microsoft.com/office/drawing/2014/main" id="{E92EEE4F-E758-468C-A806-91BB9964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09" name="Rectangle 109">
            <a:extLst>
              <a:ext uri="{FF2B5EF4-FFF2-40B4-BE49-F238E27FC236}">
                <a16:creationId xmlns:a16="http://schemas.microsoft.com/office/drawing/2014/main" id="{86840D8F-0CE7-403E-A884-B1C5B0DFA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0" name="Rectangle 110">
            <a:extLst>
              <a:ext uri="{FF2B5EF4-FFF2-40B4-BE49-F238E27FC236}">
                <a16:creationId xmlns:a16="http://schemas.microsoft.com/office/drawing/2014/main" id="{45C49D06-5513-4796-8256-8F001C02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Rectangle 111">
            <a:extLst>
              <a:ext uri="{FF2B5EF4-FFF2-40B4-BE49-F238E27FC236}">
                <a16:creationId xmlns:a16="http://schemas.microsoft.com/office/drawing/2014/main" id="{6CAAA739-AD7C-4EEA-8A95-0BEB03CC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2" name="Rectangle 112">
            <a:extLst>
              <a:ext uri="{FF2B5EF4-FFF2-40B4-BE49-F238E27FC236}">
                <a16:creationId xmlns:a16="http://schemas.microsoft.com/office/drawing/2014/main" id="{D108528D-AD96-41DB-BA1C-A0FABA8B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3" name="Rectangle 113">
            <a:extLst>
              <a:ext uri="{FF2B5EF4-FFF2-40B4-BE49-F238E27FC236}">
                <a16:creationId xmlns:a16="http://schemas.microsoft.com/office/drawing/2014/main" id="{2D14EC1F-2379-4AE2-AE57-69C19439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4" name="Rectangle 114">
            <a:extLst>
              <a:ext uri="{FF2B5EF4-FFF2-40B4-BE49-F238E27FC236}">
                <a16:creationId xmlns:a16="http://schemas.microsoft.com/office/drawing/2014/main" id="{976A0175-7F09-4BC9-98A7-BF41CAFA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5" name="Rectangle 115">
            <a:extLst>
              <a:ext uri="{FF2B5EF4-FFF2-40B4-BE49-F238E27FC236}">
                <a16:creationId xmlns:a16="http://schemas.microsoft.com/office/drawing/2014/main" id="{35771AC5-5185-4DFC-BCFD-1FAA0C92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082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6" name="Rectangle 116">
            <a:extLst>
              <a:ext uri="{FF2B5EF4-FFF2-40B4-BE49-F238E27FC236}">
                <a16:creationId xmlns:a16="http://schemas.microsoft.com/office/drawing/2014/main" id="{2ED32499-9D77-49AE-A544-FE557CAF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7" name="Rectangle 117">
            <a:extLst>
              <a:ext uri="{FF2B5EF4-FFF2-40B4-BE49-F238E27FC236}">
                <a16:creationId xmlns:a16="http://schemas.microsoft.com/office/drawing/2014/main" id="{3BF08D87-BB0D-4C74-8F57-3BEEDDA3F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8" name="Rectangle 118">
            <a:extLst>
              <a:ext uri="{FF2B5EF4-FFF2-40B4-BE49-F238E27FC236}">
                <a16:creationId xmlns:a16="http://schemas.microsoft.com/office/drawing/2014/main" id="{6CCC8EAC-AB15-413C-9EF7-8C669374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19" name="Rectangle 119">
            <a:extLst>
              <a:ext uri="{FF2B5EF4-FFF2-40B4-BE49-F238E27FC236}">
                <a16:creationId xmlns:a16="http://schemas.microsoft.com/office/drawing/2014/main" id="{CA7B7655-18B4-4BBA-95C7-F97B17E7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0" name="Rectangle 120">
            <a:extLst>
              <a:ext uri="{FF2B5EF4-FFF2-40B4-BE49-F238E27FC236}">
                <a16:creationId xmlns:a16="http://schemas.microsoft.com/office/drawing/2014/main" id="{A6C05701-5F06-4A97-A2AE-09217B88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1" name="Rectangle 121">
            <a:extLst>
              <a:ext uri="{FF2B5EF4-FFF2-40B4-BE49-F238E27FC236}">
                <a16:creationId xmlns:a16="http://schemas.microsoft.com/office/drawing/2014/main" id="{259B1E14-EA7A-467D-B15A-70ECC418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2" name="Rectangle 122">
            <a:extLst>
              <a:ext uri="{FF2B5EF4-FFF2-40B4-BE49-F238E27FC236}">
                <a16:creationId xmlns:a16="http://schemas.microsoft.com/office/drawing/2014/main" id="{F76C9185-55C7-4846-8527-283D2800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3" name="Rectangle 123">
            <a:extLst>
              <a:ext uri="{FF2B5EF4-FFF2-40B4-BE49-F238E27FC236}">
                <a16:creationId xmlns:a16="http://schemas.microsoft.com/office/drawing/2014/main" id="{17AE9315-A7E3-4DC2-91F8-DD2568EB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241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4" name="Rectangle 124">
            <a:extLst>
              <a:ext uri="{FF2B5EF4-FFF2-40B4-BE49-F238E27FC236}">
                <a16:creationId xmlns:a16="http://schemas.microsoft.com/office/drawing/2014/main" id="{952FB41B-05DB-49A6-B884-F72ECEDE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Rectangle 125">
            <a:extLst>
              <a:ext uri="{FF2B5EF4-FFF2-40B4-BE49-F238E27FC236}">
                <a16:creationId xmlns:a16="http://schemas.microsoft.com/office/drawing/2014/main" id="{AFEB8204-FDC1-4328-99AA-09B6BF89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6" name="Rectangle 126">
            <a:extLst>
              <a:ext uri="{FF2B5EF4-FFF2-40B4-BE49-F238E27FC236}">
                <a16:creationId xmlns:a16="http://schemas.microsoft.com/office/drawing/2014/main" id="{FB4E1531-393D-46C4-B426-F54FDCEB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7" name="Rectangle 127">
            <a:extLst>
              <a:ext uri="{FF2B5EF4-FFF2-40B4-BE49-F238E27FC236}">
                <a16:creationId xmlns:a16="http://schemas.microsoft.com/office/drawing/2014/main" id="{3C8FB75C-87DC-4F0C-8E44-CCF1928F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8" name="Rectangle 128">
            <a:extLst>
              <a:ext uri="{FF2B5EF4-FFF2-40B4-BE49-F238E27FC236}">
                <a16:creationId xmlns:a16="http://schemas.microsoft.com/office/drawing/2014/main" id="{D3921715-84A9-493A-8CFC-25B3C8F53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29" name="Rectangle 129">
            <a:extLst>
              <a:ext uri="{FF2B5EF4-FFF2-40B4-BE49-F238E27FC236}">
                <a16:creationId xmlns:a16="http://schemas.microsoft.com/office/drawing/2014/main" id="{810B3A7A-15EA-4D99-90D5-BB0FDAA9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0" name="Rectangle 130">
            <a:extLst>
              <a:ext uri="{FF2B5EF4-FFF2-40B4-BE49-F238E27FC236}">
                <a16:creationId xmlns:a16="http://schemas.microsoft.com/office/drawing/2014/main" id="{224ED4CC-9A11-4EC2-973B-A9D5E38F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1" name="Rectangle 131">
            <a:extLst>
              <a:ext uri="{FF2B5EF4-FFF2-40B4-BE49-F238E27FC236}">
                <a16:creationId xmlns:a16="http://schemas.microsoft.com/office/drawing/2014/main" id="{541C5A5E-3ECA-4CF0-AC2C-32904803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40075"/>
            <a:ext cx="215900" cy="21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2" name="Rectangle 132">
            <a:extLst>
              <a:ext uri="{FF2B5EF4-FFF2-40B4-BE49-F238E27FC236}">
                <a16:creationId xmlns:a16="http://schemas.microsoft.com/office/drawing/2014/main" id="{77FC875C-1AFF-4072-9D7B-DB6AE6D6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6287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3" name="Rectangle 133">
            <a:extLst>
              <a:ext uri="{FF2B5EF4-FFF2-40B4-BE49-F238E27FC236}">
                <a16:creationId xmlns:a16="http://schemas.microsoft.com/office/drawing/2014/main" id="{1DD9104A-9731-4960-A3F8-973752BB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9" y="1628775"/>
            <a:ext cx="4333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4" name="Rectangle 134">
            <a:extLst>
              <a:ext uri="{FF2B5EF4-FFF2-40B4-BE49-F238E27FC236}">
                <a16:creationId xmlns:a16="http://schemas.microsoft.com/office/drawing/2014/main" id="{EA5CE672-1B0C-45CE-8E71-4DDBE68C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16287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5" name="Rectangle 135">
            <a:extLst>
              <a:ext uri="{FF2B5EF4-FFF2-40B4-BE49-F238E27FC236}">
                <a16:creationId xmlns:a16="http://schemas.microsoft.com/office/drawing/2014/main" id="{418EE62F-8861-45E6-9F75-50EEF75F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6" name="Rectangle 136">
            <a:extLst>
              <a:ext uri="{FF2B5EF4-FFF2-40B4-BE49-F238E27FC236}">
                <a16:creationId xmlns:a16="http://schemas.microsoft.com/office/drawing/2014/main" id="{9B8C40E0-4342-408A-A5CF-AEF32BFA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0605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7" name="Rectangle 137">
            <a:extLst>
              <a:ext uri="{FF2B5EF4-FFF2-40B4-BE49-F238E27FC236}">
                <a16:creationId xmlns:a16="http://schemas.microsoft.com/office/drawing/2014/main" id="{AB8FD124-6D7F-4C9D-86FA-DA449655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9" y="2060575"/>
            <a:ext cx="4333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8" name="Rectangle 138">
            <a:extLst>
              <a:ext uri="{FF2B5EF4-FFF2-40B4-BE49-F238E27FC236}">
                <a16:creationId xmlns:a16="http://schemas.microsoft.com/office/drawing/2014/main" id="{C1C3650E-2FC9-4AD2-8AE6-709F6800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20605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39" name="Rectangle 139">
            <a:extLst>
              <a:ext uri="{FF2B5EF4-FFF2-40B4-BE49-F238E27FC236}">
                <a16:creationId xmlns:a16="http://schemas.microsoft.com/office/drawing/2014/main" id="{084F4C73-83CD-4863-BC1B-4079F591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0605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0" name="Rectangle 140">
            <a:extLst>
              <a:ext uri="{FF2B5EF4-FFF2-40B4-BE49-F238E27FC236}">
                <a16:creationId xmlns:a16="http://schemas.microsoft.com/office/drawing/2014/main" id="{0CE3D33A-749E-4F29-94CA-53A3C721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4923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1" name="Rectangle 141">
            <a:extLst>
              <a:ext uri="{FF2B5EF4-FFF2-40B4-BE49-F238E27FC236}">
                <a16:creationId xmlns:a16="http://schemas.microsoft.com/office/drawing/2014/main" id="{52A6309D-BD55-4631-9C53-209A3E5E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9" y="2492375"/>
            <a:ext cx="4333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2" name="Rectangle 142">
            <a:extLst>
              <a:ext uri="{FF2B5EF4-FFF2-40B4-BE49-F238E27FC236}">
                <a16:creationId xmlns:a16="http://schemas.microsoft.com/office/drawing/2014/main" id="{3259E6E6-9B78-4242-8490-F672040E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24923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3" name="Rectangle 143">
            <a:extLst>
              <a:ext uri="{FF2B5EF4-FFF2-40B4-BE49-F238E27FC236}">
                <a16:creationId xmlns:a16="http://schemas.microsoft.com/office/drawing/2014/main" id="{7131E73E-C185-4154-9018-9A4CD4E4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4923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4" name="Rectangle 144">
            <a:extLst>
              <a:ext uri="{FF2B5EF4-FFF2-40B4-BE49-F238E27FC236}">
                <a16:creationId xmlns:a16="http://schemas.microsoft.com/office/drawing/2014/main" id="{4C4F9703-816B-489F-BF0B-D034DFEF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9241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5" name="Rectangle 145">
            <a:extLst>
              <a:ext uri="{FF2B5EF4-FFF2-40B4-BE49-F238E27FC236}">
                <a16:creationId xmlns:a16="http://schemas.microsoft.com/office/drawing/2014/main" id="{2E4EA1ED-D2B8-4B9E-8146-D9BF5690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9" y="2924175"/>
            <a:ext cx="43338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6" name="Rectangle 146">
            <a:extLst>
              <a:ext uri="{FF2B5EF4-FFF2-40B4-BE49-F238E27FC236}">
                <a16:creationId xmlns:a16="http://schemas.microsoft.com/office/drawing/2014/main" id="{1600D569-0825-4EE7-83CF-10687D98E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29241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7" name="Rectangle 147">
            <a:extLst>
              <a:ext uri="{FF2B5EF4-FFF2-40B4-BE49-F238E27FC236}">
                <a16:creationId xmlns:a16="http://schemas.microsoft.com/office/drawing/2014/main" id="{D01E6C8D-59D6-4056-9256-68BB22F0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924175"/>
            <a:ext cx="43338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48" name="Line 148">
            <a:extLst>
              <a:ext uri="{FF2B5EF4-FFF2-40B4-BE49-F238E27FC236}">
                <a16:creationId xmlns:a16="http://schemas.microsoft.com/office/drawing/2014/main" id="{F32DAB19-0CD8-4DE1-833C-9A71080C5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1484314"/>
            <a:ext cx="0" cy="216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49" name="Line 149">
            <a:extLst>
              <a:ext uri="{FF2B5EF4-FFF2-40B4-BE49-F238E27FC236}">
                <a16:creationId xmlns:a16="http://schemas.microsoft.com/office/drawing/2014/main" id="{487AFF3A-789D-4828-915A-EAA76E032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1" y="2060575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50" name="Line 150">
            <a:extLst>
              <a:ext uri="{FF2B5EF4-FFF2-40B4-BE49-F238E27FC236}">
                <a16:creationId xmlns:a16="http://schemas.microsoft.com/office/drawing/2014/main" id="{6C037CD4-EA64-4B6C-B24E-9DA859788F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80100" y="1412875"/>
            <a:ext cx="0" cy="2160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51" name="Line 151">
            <a:extLst>
              <a:ext uri="{FF2B5EF4-FFF2-40B4-BE49-F238E27FC236}">
                <a16:creationId xmlns:a16="http://schemas.microsoft.com/office/drawing/2014/main" id="{DC6C35C7-4608-4102-B289-3BFCE68F7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2492375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52" name="Line 152">
            <a:extLst>
              <a:ext uri="{FF2B5EF4-FFF2-40B4-BE49-F238E27FC236}">
                <a16:creationId xmlns:a16="http://schemas.microsoft.com/office/drawing/2014/main" id="{124F7B8A-9F95-4CB7-8973-52E02AA67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1628775"/>
            <a:ext cx="4318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53" name="Line 153">
            <a:extLst>
              <a:ext uri="{FF2B5EF4-FFF2-40B4-BE49-F238E27FC236}">
                <a16:creationId xmlns:a16="http://schemas.microsoft.com/office/drawing/2014/main" id="{C324A85E-B18F-49CB-A2FE-D2AEB426D1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6500" y="2060575"/>
            <a:ext cx="8636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56" name="Text Box 156">
            <a:extLst>
              <a:ext uri="{FF2B5EF4-FFF2-40B4-BE49-F238E27FC236}">
                <a16:creationId xmlns:a16="http://schemas.microsoft.com/office/drawing/2014/main" id="{167422C2-8569-4859-BD9D-F762E77EF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196975"/>
            <a:ext cx="3887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View		     Win</a:t>
            </a:r>
            <a:endParaRPr lang="ru-RU" altLang="ru-RU"/>
          </a:p>
        </p:txBody>
      </p:sp>
      <p:sp>
        <p:nvSpPr>
          <p:cNvPr id="230557" name="Text Box 157">
            <a:extLst>
              <a:ext uri="{FF2B5EF4-FFF2-40B4-BE49-F238E27FC236}">
                <a16:creationId xmlns:a16="http://schemas.microsoft.com/office/drawing/2014/main" id="{55F12B01-5045-4BFB-B61E-01718D400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860801"/>
            <a:ext cx="19446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>
                <a:solidFill>
                  <a:srgbClr val="FF3300"/>
                </a:solidFill>
              </a:rPr>
              <a:t>xViewOrg = 2</a:t>
            </a:r>
            <a:br>
              <a:rPr lang="en-US" altLang="ru-RU">
                <a:solidFill>
                  <a:srgbClr val="FF3300"/>
                </a:solidFill>
              </a:rPr>
            </a:br>
            <a:r>
              <a:rPr lang="en-US" altLang="ru-RU">
                <a:solidFill>
                  <a:srgbClr val="FF3300"/>
                </a:solidFill>
              </a:rPr>
              <a:t>yViewOrg = 2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x = 4</a:t>
            </a:r>
            <a:br>
              <a:rPr lang="en-US" altLang="ru-RU"/>
            </a:br>
            <a:r>
              <a:rPr lang="en-US" altLang="ru-RU"/>
              <a:t>y = 6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xView = 2</a:t>
            </a:r>
            <a:br>
              <a:rPr lang="en-US" altLang="ru-RU"/>
            </a:br>
            <a:r>
              <a:rPr lang="en-US" altLang="ru-RU"/>
              <a:t>yView = 4</a:t>
            </a:r>
            <a:endParaRPr lang="ru-RU" altLang="ru-RU"/>
          </a:p>
        </p:txBody>
      </p:sp>
      <p:sp>
        <p:nvSpPr>
          <p:cNvPr id="230559" name="Line 159">
            <a:extLst>
              <a:ext uri="{FF2B5EF4-FFF2-40B4-BE49-F238E27FC236}">
                <a16:creationId xmlns:a16="http://schemas.microsoft.com/office/drawing/2014/main" id="{E05F530F-1530-416A-A309-0ADEE04D7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1628775"/>
            <a:ext cx="0" cy="1295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60" name="Line 160">
            <a:extLst>
              <a:ext uri="{FF2B5EF4-FFF2-40B4-BE49-F238E27FC236}">
                <a16:creationId xmlns:a16="http://schemas.microsoft.com/office/drawing/2014/main" id="{10776E4C-9860-45B0-B2A3-27D2900119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2924175"/>
            <a:ext cx="863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61" name="Line 161">
            <a:extLst>
              <a:ext uri="{FF2B5EF4-FFF2-40B4-BE49-F238E27FC236}">
                <a16:creationId xmlns:a16="http://schemas.microsoft.com/office/drawing/2014/main" id="{6143A7D7-21FD-469D-90FB-E9DC2071A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2492375"/>
            <a:ext cx="0" cy="431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62" name="Line 162">
            <a:extLst>
              <a:ext uri="{FF2B5EF4-FFF2-40B4-BE49-F238E27FC236}">
                <a16:creationId xmlns:a16="http://schemas.microsoft.com/office/drawing/2014/main" id="{AC670DE5-CDEA-495C-9B48-B10862E3A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924175"/>
            <a:ext cx="431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0554" name="Oval 154">
            <a:extLst>
              <a:ext uri="{FF2B5EF4-FFF2-40B4-BE49-F238E27FC236}">
                <a16:creationId xmlns:a16="http://schemas.microsoft.com/office/drawing/2014/main" id="{D262E9FE-7FCC-4B98-8DC1-B39891FD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2852739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55" name="Oval 155">
            <a:extLst>
              <a:ext uri="{FF2B5EF4-FFF2-40B4-BE49-F238E27FC236}">
                <a16:creationId xmlns:a16="http://schemas.microsoft.com/office/drawing/2014/main" id="{220CA930-1D8C-4740-8224-1724BF99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2852739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0563" name="Text Box 163">
            <a:extLst>
              <a:ext uri="{FF2B5EF4-FFF2-40B4-BE49-F238E27FC236}">
                <a16:creationId xmlns:a16="http://schemas.microsoft.com/office/drawing/2014/main" id="{04365E10-0DDE-4395-8E7C-3A41A904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3860801"/>
            <a:ext cx="237648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>
                <a:solidFill>
                  <a:srgbClr val="0000FF"/>
                </a:solidFill>
              </a:rPr>
              <a:t>xWinOrg = -2</a:t>
            </a:r>
            <a:br>
              <a:rPr lang="en-US" altLang="ru-RU">
                <a:solidFill>
                  <a:srgbClr val="0000FF"/>
                </a:solidFill>
              </a:rPr>
            </a:br>
            <a:r>
              <a:rPr lang="en-US" altLang="ru-RU">
                <a:solidFill>
                  <a:srgbClr val="0000FF"/>
                </a:solidFill>
              </a:rPr>
              <a:t>yWinOrg = 1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xWin = -1</a:t>
            </a:r>
            <a:br>
              <a:rPr lang="en-US" altLang="ru-RU"/>
            </a:br>
            <a:r>
              <a:rPr lang="en-US" altLang="ru-RU"/>
              <a:t>yWin = -1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xViewExt / xWinExt = 2/1</a:t>
            </a:r>
            <a:br>
              <a:rPr lang="en-US" altLang="ru-RU"/>
            </a:br>
            <a:r>
              <a:rPr lang="en-US" altLang="ru-RU"/>
              <a:t>yViewExt / yWinExt = -2/1</a:t>
            </a:r>
          </a:p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230564" name="Text Box 164">
            <a:extLst>
              <a:ext uri="{FF2B5EF4-FFF2-40B4-BE49-F238E27FC236}">
                <a16:creationId xmlns:a16="http://schemas.microsoft.com/office/drawing/2014/main" id="{7BA535D4-5E0B-4433-9EA6-FBB89D14D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1628776"/>
            <a:ext cx="287972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xViewExt = 2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yViewExt = 2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xWinExt = 1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yWinExt = -1 (</a:t>
            </a:r>
            <a:r>
              <a:rPr lang="ru-RU" altLang="ru-RU"/>
              <a:t>ось вверх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230565" name="Text Box 165">
            <a:extLst>
              <a:ext uri="{FF2B5EF4-FFF2-40B4-BE49-F238E27FC236}">
                <a16:creationId xmlns:a16="http://schemas.microsoft.com/office/drawing/2014/main" id="{DE6E8C79-7678-4DD9-A7FA-D66501738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5805489"/>
            <a:ext cx="4752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b="1" i="1"/>
              <a:t>x</a:t>
            </a:r>
            <a:r>
              <a:rPr lang="en-US" altLang="ru-RU"/>
              <a:t> = (</a:t>
            </a:r>
            <a:r>
              <a:rPr lang="en-US" altLang="ru-RU" b="1" i="1"/>
              <a:t>xWin</a:t>
            </a:r>
            <a:r>
              <a:rPr lang="en-US" altLang="ru-RU"/>
              <a:t> - xWinOrg) * xViewExt /xWinExt + xViewOrg</a:t>
            </a:r>
            <a:br>
              <a:rPr lang="en-US" altLang="ru-RU"/>
            </a:br>
            <a:r>
              <a:rPr lang="en-US" altLang="ru-RU" b="1" i="1"/>
              <a:t>y</a:t>
            </a:r>
            <a:r>
              <a:rPr lang="en-US" altLang="ru-RU"/>
              <a:t> = (</a:t>
            </a:r>
            <a:r>
              <a:rPr lang="en-US" altLang="ru-RU" b="1" i="1"/>
              <a:t>yWin</a:t>
            </a:r>
            <a:r>
              <a:rPr lang="en-US" altLang="ru-RU"/>
              <a:t> - yWinOrg) * yViewExt /yWinExt + yViewOrg</a:t>
            </a:r>
            <a:endParaRPr lang="ru-RU" altLang="ru-RU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3E819D-6B9D-4894-93D4-41E4E78B9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85750E86-BAB1-41F1-AAB9-8EAEF1AB1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Функции преобразования координат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2F81DD31-FDE1-4B7A-9765-906E568B8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i="1"/>
              <a:t>"Device points to logical points"</a:t>
            </a:r>
            <a:endParaRPr lang="ru-RU" altLang="ru-RU" i="1"/>
          </a:p>
          <a:p>
            <a:pPr>
              <a:lnSpc>
                <a:spcPct val="90000"/>
              </a:lnSpc>
              <a:buFontTx/>
              <a:buNone/>
            </a:pPr>
            <a:endParaRPr lang="ru-RU" altLang="ru-RU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b="1"/>
              <a:t>function</a:t>
            </a:r>
            <a:r>
              <a:rPr lang="en-US" altLang="ru-RU"/>
              <a:t> DPtoLP(hDC, </a:t>
            </a:r>
            <a:r>
              <a:rPr lang="en-US" altLang="ru-RU" b="1"/>
              <a:t>var</a:t>
            </a:r>
            <a:r>
              <a:rPr lang="en-US" altLang="ru-RU"/>
              <a:t> points, count):boolean;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b="1"/>
              <a:t>function</a:t>
            </a:r>
            <a:r>
              <a:rPr lang="en-US" altLang="ru-RU"/>
              <a:t> LPtoDP(hDC, </a:t>
            </a:r>
            <a:r>
              <a:rPr lang="en-US" altLang="ru-RU" b="1"/>
              <a:t>var</a:t>
            </a:r>
            <a:r>
              <a:rPr lang="en-US" altLang="ru-RU"/>
              <a:t> points, count):boolean;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var clRect: TRect;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    </a:t>
            </a:r>
            <a:r>
              <a:rPr lang="en-US" altLang="ru-RU" sz="1800"/>
              <a:t>pt: TPoint;</a:t>
            </a:r>
            <a:br>
              <a:rPr lang="en-US" altLang="ru-RU" sz="1800"/>
            </a:br>
            <a:r>
              <a:rPr lang="en-US" altLang="ru-RU" sz="1800"/>
              <a:t>pa: array[1..10] of TPoint;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........................................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GetClientRect(hwnd, clRect);  //</a:t>
            </a:r>
            <a:r>
              <a:rPr lang="ru-RU" altLang="ru-RU" sz="1800"/>
              <a:t>в </a:t>
            </a:r>
            <a:r>
              <a:rPr lang="en-US" altLang="ru-RU" sz="1800"/>
              <a:t>clRect </a:t>
            </a:r>
            <a:r>
              <a:rPr lang="ru-RU" altLang="ru-RU" sz="1800"/>
              <a:t>абсолютные координаты</a:t>
            </a: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DPtoLP(hdc, clRect, 2); //</a:t>
            </a:r>
            <a:r>
              <a:rPr lang="ru-RU" altLang="ru-RU" sz="1800"/>
              <a:t>теперь в </a:t>
            </a:r>
            <a:r>
              <a:rPr lang="en-US" altLang="ru-RU" sz="1800"/>
              <a:t>clRect - </a:t>
            </a:r>
            <a:r>
              <a:rPr lang="ru-RU" altLang="ru-RU" sz="1800"/>
              <a:t>логические координаты</a:t>
            </a: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DPtoLP(hdc, pt, 1);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DPtoLP(hdc, pa, 10); // </a:t>
            </a:r>
            <a:r>
              <a:rPr lang="ru-RU" altLang="ru-RU" sz="1800"/>
              <a:t>можно преобразовать и менее 10 элементов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D59BA6-C5FC-4366-B8B0-AD512F77A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3B379DAD-0E7D-4C4D-B8ED-D87179DE4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Функции управления СК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19017962-272B-4249-B5F8-BB5F44390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b="1"/>
              <a:t>function </a:t>
            </a:r>
            <a:r>
              <a:rPr lang="ru-RU" altLang="ru-RU"/>
              <a:t>SetViewportExtEx(DC: HDC; XExt, YExt: Integer; Size: PPoint): BOOL;</a:t>
            </a:r>
          </a:p>
          <a:p>
            <a:r>
              <a:rPr lang="ru-RU" altLang="ru-RU" b="1"/>
              <a:t>function </a:t>
            </a:r>
            <a:r>
              <a:rPr lang="ru-RU" altLang="ru-RU"/>
              <a:t>SetViewportOrgEx(DC: HDC; X, Y: Integer; Point: PPoint): BOOL;</a:t>
            </a:r>
          </a:p>
          <a:p>
            <a:r>
              <a:rPr lang="ru-RU" altLang="ru-RU" b="1"/>
              <a:t>function </a:t>
            </a:r>
            <a:r>
              <a:rPr lang="ru-RU" altLang="ru-RU"/>
              <a:t>SetWindowExtEx(DC: HDC; XExt, YExt: Integer; Size: PPoint): BOOL;</a:t>
            </a:r>
          </a:p>
          <a:p>
            <a:r>
              <a:rPr lang="ru-RU" altLang="ru-RU" b="1"/>
              <a:t>function </a:t>
            </a:r>
            <a:r>
              <a:rPr lang="ru-RU" altLang="ru-RU"/>
              <a:t>SetWindowOrgEx(DC: HDC; X, Y: Integer; Point: PPoint): BOOL;</a:t>
            </a:r>
            <a:endParaRPr lang="en-US" altLang="ru-RU"/>
          </a:p>
          <a:p>
            <a:endParaRPr lang="en-US" altLang="ru-RU"/>
          </a:p>
          <a:p>
            <a:r>
              <a:rPr lang="ru-RU" altLang="ru-RU"/>
              <a:t>Есть функции чтения </a:t>
            </a:r>
            <a:r>
              <a:rPr lang="en-US" altLang="ru-RU"/>
              <a:t>- Get......</a:t>
            </a:r>
            <a:endParaRPr lang="ru-RU" altLang="ru-RU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AADE8-E4AD-45B7-B885-AA992AEE41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8E55B08B-CAF6-4F20-868F-8C24EF905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Режимы отображения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140CED74-E1E0-4B31-A848-DF78AF4D6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Режим отображения определяет соглашения о преобразовании координат.</a:t>
            </a:r>
          </a:p>
          <a:p>
            <a:r>
              <a:rPr lang="en-US" altLang="ru-RU" b="1"/>
              <a:t>function</a:t>
            </a:r>
            <a:r>
              <a:rPr lang="en-US" altLang="ru-RU"/>
              <a:t> SetMapMode(hdc:THandle; mode: integer):integer; </a:t>
            </a:r>
            <a:br>
              <a:rPr lang="ru-RU" altLang="ru-RU"/>
            </a:br>
            <a:r>
              <a:rPr lang="ru-RU" altLang="ru-RU"/>
              <a:t>- возвращает установленный ранее режим</a:t>
            </a:r>
          </a:p>
          <a:p>
            <a:endParaRPr lang="ru-RU" altLang="ru-RU"/>
          </a:p>
          <a:p>
            <a:r>
              <a:rPr lang="ru-RU" altLang="ru-RU"/>
              <a:t>пиксельный</a:t>
            </a:r>
          </a:p>
          <a:p>
            <a:r>
              <a:rPr lang="ru-RU" altLang="ru-RU"/>
              <a:t>метрические (5 режимов: дюймы, мм, пункты)</a:t>
            </a:r>
          </a:p>
          <a:p>
            <a:r>
              <a:rPr lang="ru-RU" altLang="ru-RU"/>
              <a:t>анизотропный</a:t>
            </a:r>
          </a:p>
          <a:p>
            <a:r>
              <a:rPr lang="ru-RU" altLang="ru-RU"/>
              <a:t>изотропный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F962F-FEEF-4F74-9EE2-63B59BEF7E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85174C2F-3786-41A9-8550-D72D5B08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MM_TEXT</a:t>
            </a:r>
            <a:endParaRPr lang="ru-RU" altLang="ru-RU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6C557AA4-CAF3-49F1-9E00-2E0A21D1E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Это пиксельный режим, включен по умолчанию</a:t>
            </a:r>
          </a:p>
          <a:p>
            <a:r>
              <a:rPr lang="ru-RU" altLang="ru-RU"/>
              <a:t>шаг по осям - 1 пиксель</a:t>
            </a:r>
          </a:p>
          <a:p>
            <a:r>
              <a:rPr lang="ru-RU" altLang="ru-RU"/>
              <a:t>оси - вправо и вниз</a:t>
            </a:r>
          </a:p>
          <a:p>
            <a:r>
              <a:rPr lang="ru-RU" altLang="ru-RU"/>
              <a:t>начало координат - произвольное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E8223-9B25-41FF-AA9F-0AB239D66A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9CC5A0C8-CC18-4299-B090-AB071C48A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Метрические режимы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F90DCE6A-D110-4041-8804-CC996ECB1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6"/>
            <a:ext cx="8424862" cy="4525963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точно выдерживаются </a:t>
            </a:r>
            <a:r>
              <a:rPr lang="ru-RU" altLang="ru-RU" u="sng"/>
              <a:t>для принтеров</a:t>
            </a:r>
            <a:r>
              <a:rPr lang="ru-RU" altLang="ru-RU"/>
              <a:t>, </a:t>
            </a:r>
            <a:r>
              <a:rPr lang="ru-RU" altLang="ru-RU">
                <a:solidFill>
                  <a:srgbClr val="FF0000"/>
                </a:solidFill>
              </a:rPr>
              <a:t>не для дисплея</a:t>
            </a:r>
          </a:p>
          <a:p>
            <a:r>
              <a:rPr lang="ru-RU" altLang="ru-RU"/>
              <a:t>шаг по осям привязан к единице длины (мм, дюйм...)</a:t>
            </a:r>
          </a:p>
          <a:p>
            <a:r>
              <a:rPr lang="ru-RU" altLang="ru-RU"/>
              <a:t>оси - вправо и </a:t>
            </a:r>
            <a:r>
              <a:rPr lang="ru-RU" altLang="ru-RU" u="sng"/>
              <a:t>вверх</a:t>
            </a:r>
            <a:endParaRPr lang="ru-RU" altLang="ru-RU"/>
          </a:p>
          <a:p>
            <a:r>
              <a:rPr lang="ru-RU" altLang="ru-RU"/>
              <a:t>начало координат - произвольное</a:t>
            </a:r>
          </a:p>
          <a:p>
            <a:r>
              <a:rPr lang="en-US" altLang="ru-RU"/>
              <a:t>MM_LOENGLISH - </a:t>
            </a:r>
            <a:r>
              <a:rPr lang="ru-RU" altLang="ru-RU"/>
              <a:t>шаг 0,01"</a:t>
            </a:r>
          </a:p>
          <a:p>
            <a:r>
              <a:rPr lang="en-US" altLang="ru-RU"/>
              <a:t>MM_HIENGLISH - </a:t>
            </a:r>
            <a:r>
              <a:rPr lang="ru-RU" altLang="ru-RU"/>
              <a:t>шаг </a:t>
            </a:r>
            <a:r>
              <a:rPr lang="en-US" altLang="ru-RU"/>
              <a:t>0,001"</a:t>
            </a:r>
          </a:p>
          <a:p>
            <a:r>
              <a:rPr lang="en-US" altLang="ru-RU"/>
              <a:t>MM_LOMETRIC - </a:t>
            </a:r>
            <a:r>
              <a:rPr lang="ru-RU" altLang="ru-RU"/>
              <a:t>шаг 0,1 мм</a:t>
            </a:r>
          </a:p>
          <a:p>
            <a:r>
              <a:rPr lang="en-US" altLang="ru-RU"/>
              <a:t>MM_HIMETRIC - </a:t>
            </a:r>
            <a:r>
              <a:rPr lang="ru-RU" altLang="ru-RU"/>
              <a:t>шаг 0,01 мм</a:t>
            </a:r>
          </a:p>
          <a:p>
            <a:r>
              <a:rPr lang="en-US" altLang="ru-RU"/>
              <a:t>MM_TWIPS - </a:t>
            </a:r>
            <a:r>
              <a:rPr lang="ru-RU" altLang="ru-RU"/>
              <a:t>шаг 1/20 типографского </a:t>
            </a:r>
            <a:r>
              <a:rPr lang="ru-RU" altLang="ru-RU" u="sng"/>
              <a:t>пункта</a:t>
            </a:r>
          </a:p>
          <a:p>
            <a:r>
              <a:rPr lang="ru-RU" altLang="ru-RU"/>
              <a:t>1" </a:t>
            </a:r>
            <a:r>
              <a:rPr lang="en-US" altLang="ru-RU"/>
              <a:t>~ 25</a:t>
            </a:r>
            <a:r>
              <a:rPr lang="ru-RU" altLang="ru-RU"/>
              <a:t>,</a:t>
            </a:r>
            <a:r>
              <a:rPr lang="en-US" altLang="ru-RU"/>
              <a:t>4 </a:t>
            </a:r>
            <a:r>
              <a:rPr lang="ru-RU" altLang="ru-RU"/>
              <a:t>мм,   1</a:t>
            </a:r>
            <a:r>
              <a:rPr lang="en-US" altLang="ru-RU"/>
              <a:t> pt = 1/72" ~ 0,353 </a:t>
            </a:r>
            <a:r>
              <a:rPr lang="ru-RU" altLang="ru-RU"/>
              <a:t>мм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2731057-BFC4-4C83-8C0F-384470503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28F47580-0476-416E-BDBA-3BEB2EFB4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MM_ANISOTOPIC</a:t>
            </a:r>
            <a:endParaRPr lang="ru-RU" altLang="ru-RU"/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EFA430EF-DC79-4C0B-B421-C9B346CA7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557338"/>
            <a:ext cx="8229600" cy="4525962"/>
          </a:xfrm>
          <a:noFill/>
          <a:ln/>
        </p:spPr>
        <p:txBody>
          <a:bodyPr/>
          <a:lstStyle/>
          <a:p>
            <a:r>
              <a:rPr lang="ru-RU" altLang="ru-RU"/>
              <a:t>шаг по осям - произвольный</a:t>
            </a:r>
          </a:p>
          <a:p>
            <a:r>
              <a:rPr lang="ru-RU" altLang="ru-RU"/>
              <a:t>оси - вправо-влево, вверх-вниз - произвольно</a:t>
            </a:r>
          </a:p>
          <a:p>
            <a:r>
              <a:rPr lang="ru-RU" altLang="ru-RU"/>
              <a:t>начало координат - произвольное</a:t>
            </a:r>
          </a:p>
          <a:p>
            <a:r>
              <a:rPr lang="ru-RU" altLang="ru-RU"/>
              <a:t>применяется для произвольного масштабирования изображения</a:t>
            </a:r>
          </a:p>
        </p:txBody>
      </p:sp>
      <p:sp>
        <p:nvSpPr>
          <p:cNvPr id="236549" name="Rectangle 5">
            <a:extLst>
              <a:ext uri="{FF2B5EF4-FFF2-40B4-BE49-F238E27FC236}">
                <a16:creationId xmlns:a16="http://schemas.microsoft.com/office/drawing/2014/main" id="{AB0D8D87-AFAE-4201-9712-E053040B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221164"/>
            <a:ext cx="16557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550" name="Oval 6">
            <a:extLst>
              <a:ext uri="{FF2B5EF4-FFF2-40B4-BE49-F238E27FC236}">
                <a16:creationId xmlns:a16="http://schemas.microsoft.com/office/drawing/2014/main" id="{E90915EA-47BA-48AA-8B9D-AB00B4E9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4365625"/>
            <a:ext cx="6477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551" name="AutoShape 7">
            <a:extLst>
              <a:ext uri="{FF2B5EF4-FFF2-40B4-BE49-F238E27FC236}">
                <a16:creationId xmlns:a16="http://schemas.microsoft.com/office/drawing/2014/main" id="{59961312-E744-4531-A525-D5A12D0A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4581526"/>
            <a:ext cx="792163" cy="360363"/>
          </a:xfrm>
          <a:prstGeom prst="rightArrow">
            <a:avLst>
              <a:gd name="adj1" fmla="val 50000"/>
              <a:gd name="adj2" fmla="val 549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552" name="Rectangle 8">
            <a:extLst>
              <a:ext uri="{FF2B5EF4-FFF2-40B4-BE49-F238E27FC236}">
                <a16:creationId xmlns:a16="http://schemas.microsoft.com/office/drawing/2014/main" id="{212EA7AC-D716-4B53-B3D9-FA4954A4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221164"/>
            <a:ext cx="1655762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553" name="Oval 9">
            <a:extLst>
              <a:ext uri="{FF2B5EF4-FFF2-40B4-BE49-F238E27FC236}">
                <a16:creationId xmlns:a16="http://schemas.microsoft.com/office/drawing/2014/main" id="{73EBAEC6-C354-40C8-9583-EB769440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4365626"/>
            <a:ext cx="647700" cy="1095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556" name="Rectangle 12">
            <a:extLst>
              <a:ext uri="{FF2B5EF4-FFF2-40B4-BE49-F238E27FC236}">
                <a16:creationId xmlns:a16="http://schemas.microsoft.com/office/drawing/2014/main" id="{A6443FC4-585D-4FFA-9EDB-FC06FE04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4221163"/>
            <a:ext cx="16557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6557" name="Oval 13">
            <a:extLst>
              <a:ext uri="{FF2B5EF4-FFF2-40B4-BE49-F238E27FC236}">
                <a16:creationId xmlns:a16="http://schemas.microsoft.com/office/drawing/2014/main" id="{3F1CC9A4-7D8F-44D5-9547-91A6A2A3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4294189"/>
            <a:ext cx="647700" cy="249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801D3DE6-1EA0-4F34-8A64-A4D15D58C5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E2F688E4-2E0A-44D6-8F20-E90DE0116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MM_ISOTOPIC</a:t>
            </a:r>
            <a:endParaRPr lang="ru-RU" altLang="ru-RU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87082C97-293C-4200-B00F-8064201FB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557338"/>
            <a:ext cx="8229600" cy="4525962"/>
          </a:xfrm>
          <a:noFill/>
          <a:ln/>
        </p:spPr>
        <p:txBody>
          <a:bodyPr/>
          <a:lstStyle/>
          <a:p>
            <a:r>
              <a:rPr lang="ru-RU" altLang="ru-RU"/>
              <a:t>шаг по осям - задается произвольный, НО - </a:t>
            </a:r>
            <a:r>
              <a:rPr lang="en-US" altLang="ru-RU"/>
              <a:t>Windows </a:t>
            </a:r>
            <a:r>
              <a:rPr lang="ru-RU" altLang="ru-RU"/>
              <a:t>в результате обеспечит равный шаг по осям</a:t>
            </a:r>
          </a:p>
          <a:p>
            <a:r>
              <a:rPr lang="ru-RU" altLang="ru-RU"/>
              <a:t>оси - вправо-влево, вверх-вниз - произвольно</a:t>
            </a:r>
          </a:p>
          <a:p>
            <a:r>
              <a:rPr lang="ru-RU" altLang="ru-RU"/>
              <a:t>начало координат - произвольное</a:t>
            </a:r>
          </a:p>
          <a:p>
            <a:r>
              <a:rPr lang="ru-RU" altLang="ru-RU"/>
              <a:t>применяется для масштабирования изображения с сохранением пропорций</a:t>
            </a:r>
          </a:p>
        </p:txBody>
      </p:sp>
      <p:sp>
        <p:nvSpPr>
          <p:cNvPr id="237572" name="Rectangle 4">
            <a:extLst>
              <a:ext uri="{FF2B5EF4-FFF2-40B4-BE49-F238E27FC236}">
                <a16:creationId xmlns:a16="http://schemas.microsoft.com/office/drawing/2014/main" id="{BC393FAE-F786-4DA2-AAE0-762768E2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437064"/>
            <a:ext cx="16557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573" name="Oval 5">
            <a:extLst>
              <a:ext uri="{FF2B5EF4-FFF2-40B4-BE49-F238E27FC236}">
                <a16:creationId xmlns:a16="http://schemas.microsoft.com/office/drawing/2014/main" id="{9B7DC15D-8F28-43FE-9D27-795D178A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581525"/>
            <a:ext cx="6477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574" name="AutoShape 6">
            <a:extLst>
              <a:ext uri="{FF2B5EF4-FFF2-40B4-BE49-F238E27FC236}">
                <a16:creationId xmlns:a16="http://schemas.microsoft.com/office/drawing/2014/main" id="{B5A29D09-08E1-40C8-B7C9-17A13686C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724401"/>
            <a:ext cx="792162" cy="360363"/>
          </a:xfrm>
          <a:prstGeom prst="rightArrow">
            <a:avLst>
              <a:gd name="adj1" fmla="val 50000"/>
              <a:gd name="adj2" fmla="val 549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575" name="Rectangle 7">
            <a:extLst>
              <a:ext uri="{FF2B5EF4-FFF2-40B4-BE49-F238E27FC236}">
                <a16:creationId xmlns:a16="http://schemas.microsoft.com/office/drawing/2014/main" id="{5749D9ED-F44E-41EA-BF49-200CCC93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437063"/>
            <a:ext cx="1655763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576" name="Oval 8">
            <a:extLst>
              <a:ext uri="{FF2B5EF4-FFF2-40B4-BE49-F238E27FC236}">
                <a16:creationId xmlns:a16="http://schemas.microsoft.com/office/drawing/2014/main" id="{3A4235C5-C583-4AD0-9268-9400BD39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724401"/>
            <a:ext cx="1008062" cy="1008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577" name="Rectangle 9">
            <a:extLst>
              <a:ext uri="{FF2B5EF4-FFF2-40B4-BE49-F238E27FC236}">
                <a16:creationId xmlns:a16="http://schemas.microsoft.com/office/drawing/2014/main" id="{015ACBB7-9C32-4838-ACB1-EDB1ED22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4437063"/>
            <a:ext cx="165576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7578" name="Oval 10">
            <a:extLst>
              <a:ext uri="{FF2B5EF4-FFF2-40B4-BE49-F238E27FC236}">
                <a16:creationId xmlns:a16="http://schemas.microsoft.com/office/drawing/2014/main" id="{573E2E39-5F5C-47A2-945A-BF9CF4EA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4479926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5AF19B63-53BB-4377-9844-CC910DDB9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AE9EA622-8123-49EB-A049-616ECBA6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Пример использования изотропного режима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A3D41F62-61B4-4674-A209-69AA8AB84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4365626"/>
            <a:ext cx="8424863" cy="18716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SetMapMode(hdc, MM_ISOTROPIC);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>
                <a:solidFill>
                  <a:srgbClr val="0000FF"/>
                </a:solidFill>
              </a:rPr>
              <a:t>SetWindowExtEx(hdc, 512, 512, nil); </a:t>
            </a:r>
            <a:r>
              <a:rPr lang="en-US" altLang="ru-RU" sz="1600" i="1">
                <a:solidFill>
                  <a:schemeClr val="hlink"/>
                </a:solidFill>
              </a:rPr>
              <a:t>{</a:t>
            </a:r>
            <a:r>
              <a:rPr lang="ru-RU" altLang="ru-RU" sz="1600" i="1">
                <a:solidFill>
                  <a:schemeClr val="hlink"/>
                </a:solidFill>
              </a:rPr>
              <a:t>Принципиально важно: сначала </a:t>
            </a:r>
            <a:r>
              <a:rPr lang="en-US" altLang="ru-RU" sz="1600" i="1">
                <a:solidFill>
                  <a:schemeClr val="hlink"/>
                </a:solidFill>
              </a:rPr>
              <a:t>Win, </a:t>
            </a:r>
            <a:r>
              <a:rPr lang="ru-RU" altLang="ru-RU" sz="1600" i="1">
                <a:solidFill>
                  <a:schemeClr val="hlink"/>
                </a:solidFill>
              </a:rPr>
              <a:t>потом </a:t>
            </a:r>
            <a:r>
              <a:rPr lang="en-US" altLang="ru-RU" sz="1600" i="1">
                <a:solidFill>
                  <a:schemeClr val="hlink"/>
                </a:solidFill>
              </a:rPr>
              <a:t>View}</a:t>
            </a:r>
            <a:endParaRPr lang="ru-RU" altLang="ru-RU" sz="1600" i="1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>
                <a:solidFill>
                  <a:srgbClr val="0000FF"/>
                </a:solidFill>
              </a:rPr>
              <a:t>SetViewportExtEx(hdc, cxClient, -cyClient, nil);</a:t>
            </a:r>
            <a:r>
              <a:rPr lang="ru-RU" altLang="ru-RU" sz="1600"/>
              <a:t> </a:t>
            </a:r>
            <a:r>
              <a:rPr lang="ru-RU" altLang="ru-RU" sz="1600" i="1"/>
              <a:t>{минус -&gt; Y вверх}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SetViewportOrgEx(hdc, cxClient div 2, cyClient div 2, nil);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 i="1"/>
              <a:t>{Далее рисовать, как будто размер области рисования 512</a:t>
            </a:r>
            <a:r>
              <a:rPr lang="ru-RU" altLang="ru-RU" sz="1600"/>
              <a:t>x</a:t>
            </a:r>
            <a:r>
              <a:rPr lang="ru-RU" altLang="ru-RU" sz="1600" i="1"/>
              <a:t>512}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moveToEx(hdc,-128,-128,nil); lineTo(hdc,128,128);</a:t>
            </a:r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5861D385-E433-45C6-8A85-E443EABBD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557339"/>
            <a:ext cx="4824412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8597" name="Rectangle 5">
            <a:extLst>
              <a:ext uri="{FF2B5EF4-FFF2-40B4-BE49-F238E27FC236}">
                <a16:creationId xmlns:a16="http://schemas.microsoft.com/office/drawing/2014/main" id="{A2A12817-A32A-44C8-92FA-D5B04F2A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774826"/>
            <a:ext cx="4824412" cy="2303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8598" name="Line 6">
            <a:extLst>
              <a:ext uri="{FF2B5EF4-FFF2-40B4-BE49-F238E27FC236}">
                <a16:creationId xmlns:a16="http://schemas.microsoft.com/office/drawing/2014/main" id="{52C87077-6B98-41F3-9731-497B28EAE2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1846264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8599" name="Line 7">
            <a:extLst>
              <a:ext uri="{FF2B5EF4-FFF2-40B4-BE49-F238E27FC236}">
                <a16:creationId xmlns:a16="http://schemas.microsoft.com/office/drawing/2014/main" id="{4014ACBA-D63D-4842-9384-24917B4C4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5" y="2998788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8600" name="Rectangle 8">
            <a:extLst>
              <a:ext uri="{FF2B5EF4-FFF2-40B4-BE49-F238E27FC236}">
                <a16:creationId xmlns:a16="http://schemas.microsoft.com/office/drawing/2014/main" id="{064A8F6E-7D04-414A-8E2D-FC08415E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9" y="1917700"/>
            <a:ext cx="2376487" cy="20891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8601" name="Line 9">
            <a:extLst>
              <a:ext uri="{FF2B5EF4-FFF2-40B4-BE49-F238E27FC236}">
                <a16:creationId xmlns:a16="http://schemas.microsoft.com/office/drawing/2014/main" id="{4B96229C-DDAC-43BD-953A-BFE5CFA243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2493963"/>
            <a:ext cx="1295400" cy="100806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3780E383-05BE-441A-B1BB-50B1C542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349501"/>
            <a:ext cx="30241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Какое-то </a:t>
            </a:r>
            <a:r>
              <a:rPr lang="ru-RU" altLang="ru-RU" b="1" u="sng"/>
              <a:t>сложное</a:t>
            </a:r>
            <a:r>
              <a:rPr lang="ru-RU" altLang="ru-RU"/>
              <a:t> изображение строится в логическом квадрате 512 х 512, но отображается с сохранением пропорций по центру окна при изменении размеров</a:t>
            </a:r>
            <a:r>
              <a:rPr lang="en-US" altLang="ru-RU"/>
              <a:t> </a:t>
            </a:r>
            <a:r>
              <a:rPr lang="ru-RU" altLang="ru-RU"/>
              <a:t>окна.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37521F04-CBAF-4250-A02A-88A3EF7EC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53D244BA-AFC4-44AB-AED3-00F707E85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Пример использования анизотропного режима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75B0749-7605-4696-8526-0D1A56D01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4365626"/>
            <a:ext cx="8229600" cy="18716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1600"/>
              <a:t>SetMapMode(hdc, MM_ANISOTROPIC);</a:t>
            </a:r>
          </a:p>
          <a:p>
            <a:pPr>
              <a:buFontTx/>
              <a:buNone/>
            </a:pPr>
            <a:r>
              <a:rPr lang="ru-RU" altLang="ru-RU" sz="1600"/>
              <a:t>SetWindowExtEx(hdc, 1, 1, nil);</a:t>
            </a:r>
          </a:p>
          <a:p>
            <a:pPr>
              <a:buFontTx/>
              <a:buNone/>
            </a:pPr>
            <a:r>
              <a:rPr lang="ru-RU" altLang="ru-RU" sz="1600"/>
              <a:t>SetViewportExtEx(hdc, CharWidth, CharHeight, nil);</a:t>
            </a:r>
          </a:p>
          <a:p>
            <a:pPr>
              <a:buFontTx/>
              <a:buNone/>
            </a:pPr>
            <a:r>
              <a:rPr lang="en-US" altLang="ru-RU" sz="1600"/>
              <a:t>SetTextAlign(hdc, TA_LEFT or TA_TOP); </a:t>
            </a:r>
            <a:r>
              <a:rPr lang="en-US" altLang="ru-RU" sz="1600" i="1"/>
              <a:t>//</a:t>
            </a:r>
            <a:r>
              <a:rPr lang="ru-RU" altLang="ru-RU" sz="1600" i="1"/>
              <a:t>Это и так установлено по умолчанию</a:t>
            </a:r>
          </a:p>
          <a:p>
            <a:pPr>
              <a:buFontTx/>
              <a:buNone/>
            </a:pPr>
            <a:r>
              <a:rPr lang="en-US" altLang="ru-RU" sz="1600"/>
              <a:t>TextOut(hdc,0,1,'</a:t>
            </a:r>
            <a:r>
              <a:rPr lang="ru-RU" altLang="ru-RU" sz="1600"/>
              <a:t>м</a:t>
            </a:r>
            <a:r>
              <a:rPr lang="en-US" altLang="ru-RU" sz="1600"/>
              <a:t>'</a:t>
            </a:r>
            <a:r>
              <a:rPr lang="ru-RU" altLang="ru-RU" sz="1600"/>
              <a:t>,</a:t>
            </a:r>
            <a:r>
              <a:rPr lang="en-US" altLang="ru-RU" sz="1600"/>
              <a:t>1);</a:t>
            </a:r>
            <a:endParaRPr lang="ru-RU" altLang="ru-RU" sz="1600"/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CEFF2353-759D-48CC-B0E8-BD84F59CC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557339"/>
            <a:ext cx="489585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6CB864E0-D3A6-4506-BDB9-3878FB0D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773238"/>
            <a:ext cx="4895850" cy="2303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26" name="Text Box 10">
            <a:extLst>
              <a:ext uri="{FF2B5EF4-FFF2-40B4-BE49-F238E27FC236}">
                <a16:creationId xmlns:a16="http://schemas.microsoft.com/office/drawing/2014/main" id="{AB876E05-86BD-4E55-8CFD-B87B26A3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349500"/>
            <a:ext cx="30241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Эмуляция текстовой консоли: символы выводятся с привязкой к знакоместам известной ширины и высоты.</a:t>
            </a:r>
          </a:p>
        </p:txBody>
      </p:sp>
      <p:sp>
        <p:nvSpPr>
          <p:cNvPr id="239627" name="Rectangle 11">
            <a:extLst>
              <a:ext uri="{FF2B5EF4-FFF2-40B4-BE49-F238E27FC236}">
                <a16:creationId xmlns:a16="http://schemas.microsoft.com/office/drawing/2014/main" id="{5AB28F8E-481A-4CE6-B2FC-9843F393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М</a:t>
            </a:r>
          </a:p>
        </p:txBody>
      </p:sp>
      <p:sp>
        <p:nvSpPr>
          <p:cNvPr id="239628" name="Rectangle 12">
            <a:extLst>
              <a:ext uri="{FF2B5EF4-FFF2-40B4-BE49-F238E27FC236}">
                <a16:creationId xmlns:a16="http://schemas.microsoft.com/office/drawing/2014/main" id="{02137D67-CAC8-41BE-A37F-3AE7FAF48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39629" name="Rectangle 13">
            <a:extLst>
              <a:ext uri="{FF2B5EF4-FFF2-40B4-BE49-F238E27FC236}">
                <a16:creationId xmlns:a16="http://schemas.microsoft.com/office/drawing/2014/main" id="{DC430C34-2ECF-43C8-9A0B-DC976FC4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м</a:t>
            </a:r>
          </a:p>
        </p:txBody>
      </p:sp>
      <p:sp>
        <p:nvSpPr>
          <p:cNvPr id="239630" name="Rectangle 14">
            <a:extLst>
              <a:ext uri="{FF2B5EF4-FFF2-40B4-BE49-F238E27FC236}">
                <a16:creationId xmlns:a16="http://schemas.microsoft.com/office/drawing/2014/main" id="{7D29AC2B-E3DD-4C20-A3B5-3F1AFD285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39631" name="Rectangle 15">
            <a:extLst>
              <a:ext uri="{FF2B5EF4-FFF2-40B4-BE49-F238E27FC236}">
                <a16:creationId xmlns:a16="http://schemas.microsoft.com/office/drawing/2014/main" id="{F5796CCA-8FCE-4814-A6A9-DB6CCBB1C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2" name="Rectangle 16">
            <a:extLst>
              <a:ext uri="{FF2B5EF4-FFF2-40B4-BE49-F238E27FC236}">
                <a16:creationId xmlns:a16="http://schemas.microsoft.com/office/drawing/2014/main" id="{293FA1B0-64BA-4353-A1F9-4F4732F3D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3" name="Rectangle 17">
            <a:extLst>
              <a:ext uri="{FF2B5EF4-FFF2-40B4-BE49-F238E27FC236}">
                <a16:creationId xmlns:a16="http://schemas.microsoft.com/office/drawing/2014/main" id="{40FF907B-1129-4DBB-B973-7063EFA7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4" name="Rectangle 18">
            <a:extLst>
              <a:ext uri="{FF2B5EF4-FFF2-40B4-BE49-F238E27FC236}">
                <a16:creationId xmlns:a16="http://schemas.microsoft.com/office/drawing/2014/main" id="{7D1DAF6E-65B6-4552-9A4F-B63CDAF4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5" name="Rectangle 19">
            <a:extLst>
              <a:ext uri="{FF2B5EF4-FFF2-40B4-BE49-F238E27FC236}">
                <a16:creationId xmlns:a16="http://schemas.microsoft.com/office/drawing/2014/main" id="{626E197D-E866-4288-96B6-ACBD8C37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Rectangle 20">
            <a:extLst>
              <a:ext uri="{FF2B5EF4-FFF2-40B4-BE49-F238E27FC236}">
                <a16:creationId xmlns:a16="http://schemas.microsoft.com/office/drawing/2014/main" id="{F0925C1E-A881-479D-AA11-2294789D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7" name="Rectangle 21">
            <a:extLst>
              <a:ext uri="{FF2B5EF4-FFF2-40B4-BE49-F238E27FC236}">
                <a16:creationId xmlns:a16="http://schemas.microsoft.com/office/drawing/2014/main" id="{151BA98D-F44B-4551-81E6-182258EE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8" name="Rectangle 22">
            <a:extLst>
              <a:ext uri="{FF2B5EF4-FFF2-40B4-BE49-F238E27FC236}">
                <a16:creationId xmlns:a16="http://schemas.microsoft.com/office/drawing/2014/main" id="{5E04359D-F32D-430B-AAE1-1615C604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39" name="Rectangle 23">
            <a:extLst>
              <a:ext uri="{FF2B5EF4-FFF2-40B4-BE49-F238E27FC236}">
                <a16:creationId xmlns:a16="http://schemas.microsoft.com/office/drawing/2014/main" id="{900808E0-2FC7-4043-A475-5128B024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40" name="Rectangle 24">
            <a:extLst>
              <a:ext uri="{FF2B5EF4-FFF2-40B4-BE49-F238E27FC236}">
                <a16:creationId xmlns:a16="http://schemas.microsoft.com/office/drawing/2014/main" id="{C460CFF3-5856-412F-8BF1-6D5FEF74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41" name="Rectangle 25">
            <a:extLst>
              <a:ext uri="{FF2B5EF4-FFF2-40B4-BE49-F238E27FC236}">
                <a16:creationId xmlns:a16="http://schemas.microsoft.com/office/drawing/2014/main" id="{F5ED7643-7B89-4DD1-9ECF-4F50D1B3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Rectangle 26">
            <a:extLst>
              <a:ext uri="{FF2B5EF4-FFF2-40B4-BE49-F238E27FC236}">
                <a16:creationId xmlns:a16="http://schemas.microsoft.com/office/drawing/2014/main" id="{2337FC88-E0AF-4AB7-91D6-C0395312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177323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43" name="Rectangle 27">
            <a:extLst>
              <a:ext uri="{FF2B5EF4-FFF2-40B4-BE49-F238E27FC236}">
                <a16:creationId xmlns:a16="http://schemas.microsoft.com/office/drawing/2014/main" id="{74F46B26-1F92-4705-A42B-42645B52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177323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44" name="Rectangle 28">
            <a:extLst>
              <a:ext uri="{FF2B5EF4-FFF2-40B4-BE49-F238E27FC236}">
                <a16:creationId xmlns:a16="http://schemas.microsoft.com/office/drawing/2014/main" id="{306261BA-A392-4292-87E0-58E8FAAF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м</a:t>
            </a:r>
          </a:p>
        </p:txBody>
      </p:sp>
      <p:sp>
        <p:nvSpPr>
          <p:cNvPr id="239645" name="Rectangle 29">
            <a:extLst>
              <a:ext uri="{FF2B5EF4-FFF2-40B4-BE49-F238E27FC236}">
                <a16:creationId xmlns:a16="http://schemas.microsoft.com/office/drawing/2014/main" id="{83CFCB59-5DFE-484E-AACC-F6C7F586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ы</a:t>
            </a:r>
          </a:p>
        </p:txBody>
      </p:sp>
      <p:sp>
        <p:nvSpPr>
          <p:cNvPr id="239646" name="Rectangle 30">
            <a:extLst>
              <a:ext uri="{FF2B5EF4-FFF2-40B4-BE49-F238E27FC236}">
                <a16:creationId xmlns:a16="http://schemas.microsoft.com/office/drawing/2014/main" id="{7989EC35-5AB3-453F-93E0-F3439FEC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л</a:t>
            </a:r>
          </a:p>
        </p:txBody>
      </p:sp>
      <p:sp>
        <p:nvSpPr>
          <p:cNvPr id="239647" name="Rectangle 31">
            <a:extLst>
              <a:ext uri="{FF2B5EF4-FFF2-40B4-BE49-F238E27FC236}">
                <a16:creationId xmlns:a16="http://schemas.microsoft.com/office/drawing/2014/main" id="{EB879C43-A927-463B-AC8F-029BB875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39648" name="Rectangle 32">
            <a:extLst>
              <a:ext uri="{FF2B5EF4-FFF2-40B4-BE49-F238E27FC236}">
                <a16:creationId xmlns:a16="http://schemas.microsoft.com/office/drawing/2014/main" id="{A3F20D68-59B9-4FD6-81E5-86CD5425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49" name="Rectangle 33">
            <a:extLst>
              <a:ext uri="{FF2B5EF4-FFF2-40B4-BE49-F238E27FC236}">
                <a16:creationId xmlns:a16="http://schemas.microsoft.com/office/drawing/2014/main" id="{C0C9147D-83AC-4F04-B913-36443ABF3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39650" name="Rectangle 34">
            <a:extLst>
              <a:ext uri="{FF2B5EF4-FFF2-40B4-BE49-F238E27FC236}">
                <a16:creationId xmlns:a16="http://schemas.microsoft.com/office/drawing/2014/main" id="{8DC9FDBF-BD37-4763-B245-BD7E9FC9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39651" name="Rectangle 35">
            <a:extLst>
              <a:ext uri="{FF2B5EF4-FFF2-40B4-BE49-F238E27FC236}">
                <a16:creationId xmlns:a16="http://schemas.microsoft.com/office/drawing/2014/main" id="{894A7858-9846-4EEA-AF1B-36A2DC9B4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м</a:t>
            </a:r>
          </a:p>
        </p:txBody>
      </p:sp>
      <p:sp>
        <p:nvSpPr>
          <p:cNvPr id="239652" name="Rectangle 36">
            <a:extLst>
              <a:ext uri="{FF2B5EF4-FFF2-40B4-BE49-F238E27FC236}">
                <a16:creationId xmlns:a16="http://schemas.microsoft.com/office/drawing/2014/main" id="{B2C3EC6A-944E-4745-AA8C-7BBEC014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у</a:t>
            </a:r>
          </a:p>
        </p:txBody>
      </p:sp>
      <p:sp>
        <p:nvSpPr>
          <p:cNvPr id="239653" name="Rectangle 37">
            <a:extLst>
              <a:ext uri="{FF2B5EF4-FFF2-40B4-BE49-F238E27FC236}">
                <a16:creationId xmlns:a16="http://schemas.microsoft.com/office/drawing/2014/main" id="{C48F70EA-E3A7-4C8A-97C9-2A5322AD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54" name="Rectangle 38">
            <a:extLst>
              <a:ext uri="{FF2B5EF4-FFF2-40B4-BE49-F238E27FC236}">
                <a16:creationId xmlns:a16="http://schemas.microsoft.com/office/drawing/2014/main" id="{D1E68BBD-FCBC-48BE-A6E3-DD6D106C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55" name="Rectangle 39">
            <a:extLst>
              <a:ext uri="{FF2B5EF4-FFF2-40B4-BE49-F238E27FC236}">
                <a16:creationId xmlns:a16="http://schemas.microsoft.com/office/drawing/2014/main" id="{811C96C2-F580-4929-8453-89EC4397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56" name="Rectangle 40">
            <a:extLst>
              <a:ext uri="{FF2B5EF4-FFF2-40B4-BE49-F238E27FC236}">
                <a16:creationId xmlns:a16="http://schemas.microsoft.com/office/drawing/2014/main" id="{AAE2941B-8F15-4D33-A0B1-062512DF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57" name="Rectangle 41">
            <a:extLst>
              <a:ext uri="{FF2B5EF4-FFF2-40B4-BE49-F238E27FC236}">
                <a16:creationId xmlns:a16="http://schemas.microsoft.com/office/drawing/2014/main" id="{FC061F5B-38C2-43F1-A888-AE15007D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58" name="Rectangle 42">
            <a:extLst>
              <a:ext uri="{FF2B5EF4-FFF2-40B4-BE49-F238E27FC236}">
                <a16:creationId xmlns:a16="http://schemas.microsoft.com/office/drawing/2014/main" id="{3F6645C5-7A55-473B-9C5C-EBF6634C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59" name="Rectangle 43">
            <a:extLst>
              <a:ext uri="{FF2B5EF4-FFF2-40B4-BE49-F238E27FC236}">
                <a16:creationId xmlns:a16="http://schemas.microsoft.com/office/drawing/2014/main" id="{189D0CD6-DD2E-4215-B85F-5BA7670BA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13360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0" name="Rectangle 44">
            <a:extLst>
              <a:ext uri="{FF2B5EF4-FFF2-40B4-BE49-F238E27FC236}">
                <a16:creationId xmlns:a16="http://schemas.microsoft.com/office/drawing/2014/main" id="{2E4A940B-BA67-47DC-B1FC-C6C0C87AF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213360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1" name="Rectangle 45">
            <a:extLst>
              <a:ext uri="{FF2B5EF4-FFF2-40B4-BE49-F238E27FC236}">
                <a16:creationId xmlns:a16="http://schemas.microsoft.com/office/drawing/2014/main" id="{53B35DF5-F2BC-4DF4-9FEC-2DA3C184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2" name="Rectangle 46">
            <a:extLst>
              <a:ext uri="{FF2B5EF4-FFF2-40B4-BE49-F238E27FC236}">
                <a16:creationId xmlns:a16="http://schemas.microsoft.com/office/drawing/2014/main" id="{F8832A05-D1AD-4769-BB49-D15C8D3D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Rectangle 47">
            <a:extLst>
              <a:ext uri="{FF2B5EF4-FFF2-40B4-BE49-F238E27FC236}">
                <a16:creationId xmlns:a16="http://schemas.microsoft.com/office/drawing/2014/main" id="{92C06B76-315F-4FBE-B741-26FAD1CD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Rectangle 48">
            <a:extLst>
              <a:ext uri="{FF2B5EF4-FFF2-40B4-BE49-F238E27FC236}">
                <a16:creationId xmlns:a16="http://schemas.microsoft.com/office/drawing/2014/main" id="{B469C224-4C24-45B7-9432-A509AC52E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5" name="Rectangle 49">
            <a:extLst>
              <a:ext uri="{FF2B5EF4-FFF2-40B4-BE49-F238E27FC236}">
                <a16:creationId xmlns:a16="http://schemas.microsoft.com/office/drawing/2014/main" id="{E0B20AEE-2EFC-4BDA-93BB-2757B2AE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6" name="Rectangle 50">
            <a:extLst>
              <a:ext uri="{FF2B5EF4-FFF2-40B4-BE49-F238E27FC236}">
                <a16:creationId xmlns:a16="http://schemas.microsoft.com/office/drawing/2014/main" id="{5C354CE2-ED5F-4681-9CDD-3FADDB76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7" name="Rectangle 51">
            <a:extLst>
              <a:ext uri="{FF2B5EF4-FFF2-40B4-BE49-F238E27FC236}">
                <a16:creationId xmlns:a16="http://schemas.microsoft.com/office/drawing/2014/main" id="{AD44E4DB-D900-4E8A-8503-09246F9A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8" name="Rectangle 52">
            <a:extLst>
              <a:ext uri="{FF2B5EF4-FFF2-40B4-BE49-F238E27FC236}">
                <a16:creationId xmlns:a16="http://schemas.microsoft.com/office/drawing/2014/main" id="{0925C58C-4616-4C0C-833E-75940ABB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69" name="Rectangle 53">
            <a:extLst>
              <a:ext uri="{FF2B5EF4-FFF2-40B4-BE49-F238E27FC236}">
                <a16:creationId xmlns:a16="http://schemas.microsoft.com/office/drawing/2014/main" id="{DAF2A444-F761-4775-830A-9A360651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0" name="Rectangle 54">
            <a:extLst>
              <a:ext uri="{FF2B5EF4-FFF2-40B4-BE49-F238E27FC236}">
                <a16:creationId xmlns:a16="http://schemas.microsoft.com/office/drawing/2014/main" id="{5D1D1990-3F25-49BA-B1AD-D142CE80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1" name="Rectangle 55">
            <a:extLst>
              <a:ext uri="{FF2B5EF4-FFF2-40B4-BE49-F238E27FC236}">
                <a16:creationId xmlns:a16="http://schemas.microsoft.com/office/drawing/2014/main" id="{73EEFE4A-A7AA-467B-A32E-09C4AC60D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2" name="Rectangle 56">
            <a:extLst>
              <a:ext uri="{FF2B5EF4-FFF2-40B4-BE49-F238E27FC236}">
                <a16:creationId xmlns:a16="http://schemas.microsoft.com/office/drawing/2014/main" id="{EC5935B8-3C85-4EC4-91C0-118ACEE0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3" name="Rectangle 57">
            <a:extLst>
              <a:ext uri="{FF2B5EF4-FFF2-40B4-BE49-F238E27FC236}">
                <a16:creationId xmlns:a16="http://schemas.microsoft.com/office/drawing/2014/main" id="{22D5B9D1-5E9D-47F2-AFE0-FA2A5A11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4" name="Rectangle 58">
            <a:extLst>
              <a:ext uri="{FF2B5EF4-FFF2-40B4-BE49-F238E27FC236}">
                <a16:creationId xmlns:a16="http://schemas.microsoft.com/office/drawing/2014/main" id="{A8F965A6-4FFA-4FCE-BA96-03D71A9F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5" name="Rectangle 59">
            <a:extLst>
              <a:ext uri="{FF2B5EF4-FFF2-40B4-BE49-F238E27FC236}">
                <a16:creationId xmlns:a16="http://schemas.microsoft.com/office/drawing/2014/main" id="{99610443-12F4-424E-A60C-0FBC75A4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6" name="Rectangle 60">
            <a:extLst>
              <a:ext uri="{FF2B5EF4-FFF2-40B4-BE49-F238E27FC236}">
                <a16:creationId xmlns:a16="http://schemas.microsoft.com/office/drawing/2014/main" id="{B5E497B0-5ED3-4C7F-A88D-A14C189D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493963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7" name="Rectangle 61">
            <a:extLst>
              <a:ext uri="{FF2B5EF4-FFF2-40B4-BE49-F238E27FC236}">
                <a16:creationId xmlns:a16="http://schemas.microsoft.com/office/drawing/2014/main" id="{8FC5B7FB-AF34-4D89-9074-B2C2E609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2493963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8" name="Rectangle 62">
            <a:extLst>
              <a:ext uri="{FF2B5EF4-FFF2-40B4-BE49-F238E27FC236}">
                <a16:creationId xmlns:a16="http://schemas.microsoft.com/office/drawing/2014/main" id="{6FA4B7F1-DC33-421F-AB7D-98410A19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79" name="Rectangle 63">
            <a:extLst>
              <a:ext uri="{FF2B5EF4-FFF2-40B4-BE49-F238E27FC236}">
                <a16:creationId xmlns:a16="http://schemas.microsoft.com/office/drawing/2014/main" id="{8481728A-D2B3-4668-A89B-D9CE698C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0" name="Rectangle 64">
            <a:extLst>
              <a:ext uri="{FF2B5EF4-FFF2-40B4-BE49-F238E27FC236}">
                <a16:creationId xmlns:a16="http://schemas.microsoft.com/office/drawing/2014/main" id="{9B07093B-7024-4F8C-AD73-FC5C6D8C7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1" name="Rectangle 65">
            <a:extLst>
              <a:ext uri="{FF2B5EF4-FFF2-40B4-BE49-F238E27FC236}">
                <a16:creationId xmlns:a16="http://schemas.microsoft.com/office/drawing/2014/main" id="{FE942197-21A3-4A29-9F30-07C64B38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2" name="Rectangle 66">
            <a:extLst>
              <a:ext uri="{FF2B5EF4-FFF2-40B4-BE49-F238E27FC236}">
                <a16:creationId xmlns:a16="http://schemas.microsoft.com/office/drawing/2014/main" id="{13902EBA-05F3-4EB4-A9A4-6540D1A8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3" name="Rectangle 67">
            <a:extLst>
              <a:ext uri="{FF2B5EF4-FFF2-40B4-BE49-F238E27FC236}">
                <a16:creationId xmlns:a16="http://schemas.microsoft.com/office/drawing/2014/main" id="{9E359375-89EF-4D12-9A34-449669DF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4" name="Rectangle 68">
            <a:extLst>
              <a:ext uri="{FF2B5EF4-FFF2-40B4-BE49-F238E27FC236}">
                <a16:creationId xmlns:a16="http://schemas.microsoft.com/office/drawing/2014/main" id="{014EAF80-061E-4775-98DB-0109A079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5" name="Rectangle 69">
            <a:extLst>
              <a:ext uri="{FF2B5EF4-FFF2-40B4-BE49-F238E27FC236}">
                <a16:creationId xmlns:a16="http://schemas.microsoft.com/office/drawing/2014/main" id="{719728D9-6105-4435-9B38-9F29472D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6" name="Rectangle 70">
            <a:extLst>
              <a:ext uri="{FF2B5EF4-FFF2-40B4-BE49-F238E27FC236}">
                <a16:creationId xmlns:a16="http://schemas.microsoft.com/office/drawing/2014/main" id="{6A95284C-D668-40CF-999F-FF122FAE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7" name="Rectangle 71">
            <a:extLst>
              <a:ext uri="{FF2B5EF4-FFF2-40B4-BE49-F238E27FC236}">
                <a16:creationId xmlns:a16="http://schemas.microsoft.com/office/drawing/2014/main" id="{C242159D-453E-44D8-B745-4B3CD0CE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8" name="Rectangle 72">
            <a:extLst>
              <a:ext uri="{FF2B5EF4-FFF2-40B4-BE49-F238E27FC236}">
                <a16:creationId xmlns:a16="http://schemas.microsoft.com/office/drawing/2014/main" id="{D9AD7B7F-1F6F-43EB-950C-D6EAD224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89" name="Rectangle 73">
            <a:extLst>
              <a:ext uri="{FF2B5EF4-FFF2-40B4-BE49-F238E27FC236}">
                <a16:creationId xmlns:a16="http://schemas.microsoft.com/office/drawing/2014/main" id="{BCD8B41E-F161-4A19-815F-A131DFBA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0" name="Rectangle 74">
            <a:extLst>
              <a:ext uri="{FF2B5EF4-FFF2-40B4-BE49-F238E27FC236}">
                <a16:creationId xmlns:a16="http://schemas.microsoft.com/office/drawing/2014/main" id="{841CBE02-5211-45DA-AFFA-24D33575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1" name="Rectangle 75">
            <a:extLst>
              <a:ext uri="{FF2B5EF4-FFF2-40B4-BE49-F238E27FC236}">
                <a16:creationId xmlns:a16="http://schemas.microsoft.com/office/drawing/2014/main" id="{52E6A18E-1E85-486F-87EB-E80B0F43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2" name="Rectangle 76">
            <a:extLst>
              <a:ext uri="{FF2B5EF4-FFF2-40B4-BE49-F238E27FC236}">
                <a16:creationId xmlns:a16="http://schemas.microsoft.com/office/drawing/2014/main" id="{0925484B-D52C-48C1-9F6F-CAFB5D3C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3" name="Rectangle 77">
            <a:extLst>
              <a:ext uri="{FF2B5EF4-FFF2-40B4-BE49-F238E27FC236}">
                <a16:creationId xmlns:a16="http://schemas.microsoft.com/office/drawing/2014/main" id="{970B4916-8511-400A-B604-AB9E8A81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2854326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4" name="Rectangle 78">
            <a:extLst>
              <a:ext uri="{FF2B5EF4-FFF2-40B4-BE49-F238E27FC236}">
                <a16:creationId xmlns:a16="http://schemas.microsoft.com/office/drawing/2014/main" id="{299C5281-547F-4697-81F8-5C9E4E37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2854326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5" name="Rectangle 79">
            <a:extLst>
              <a:ext uri="{FF2B5EF4-FFF2-40B4-BE49-F238E27FC236}">
                <a16:creationId xmlns:a16="http://schemas.microsoft.com/office/drawing/2014/main" id="{91DDDCAE-4AAE-438A-8B23-820F2985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6" name="Rectangle 80">
            <a:extLst>
              <a:ext uri="{FF2B5EF4-FFF2-40B4-BE49-F238E27FC236}">
                <a16:creationId xmlns:a16="http://schemas.microsoft.com/office/drawing/2014/main" id="{557BFA8B-D0D4-40FC-B2E1-87C74FBE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7" name="Rectangle 81">
            <a:extLst>
              <a:ext uri="{FF2B5EF4-FFF2-40B4-BE49-F238E27FC236}">
                <a16:creationId xmlns:a16="http://schemas.microsoft.com/office/drawing/2014/main" id="{DB89355F-3424-4DB2-A251-B947B721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8" name="Rectangle 82">
            <a:extLst>
              <a:ext uri="{FF2B5EF4-FFF2-40B4-BE49-F238E27FC236}">
                <a16:creationId xmlns:a16="http://schemas.microsoft.com/office/drawing/2014/main" id="{708A2463-ADD6-4305-80A6-31240C12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699" name="Rectangle 83">
            <a:extLst>
              <a:ext uri="{FF2B5EF4-FFF2-40B4-BE49-F238E27FC236}">
                <a16:creationId xmlns:a16="http://schemas.microsoft.com/office/drawing/2014/main" id="{9A9FACBB-31D6-4822-9B26-1E34505A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0" name="Rectangle 84">
            <a:extLst>
              <a:ext uri="{FF2B5EF4-FFF2-40B4-BE49-F238E27FC236}">
                <a16:creationId xmlns:a16="http://schemas.microsoft.com/office/drawing/2014/main" id="{0C783F20-07EB-4554-9CFC-FD44BA03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1" name="Rectangle 85">
            <a:extLst>
              <a:ext uri="{FF2B5EF4-FFF2-40B4-BE49-F238E27FC236}">
                <a16:creationId xmlns:a16="http://schemas.microsoft.com/office/drawing/2014/main" id="{E59A6B38-CD4B-405C-9752-950E2D3C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2" name="Rectangle 86">
            <a:extLst>
              <a:ext uri="{FF2B5EF4-FFF2-40B4-BE49-F238E27FC236}">
                <a16:creationId xmlns:a16="http://schemas.microsoft.com/office/drawing/2014/main" id="{AB3780B5-4A39-4D09-8A17-BA97B88A2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3" name="Rectangle 87">
            <a:extLst>
              <a:ext uri="{FF2B5EF4-FFF2-40B4-BE49-F238E27FC236}">
                <a16:creationId xmlns:a16="http://schemas.microsoft.com/office/drawing/2014/main" id="{720E0F0A-1278-49C3-AB95-38BDADB7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4" name="Rectangle 88">
            <a:extLst>
              <a:ext uri="{FF2B5EF4-FFF2-40B4-BE49-F238E27FC236}">
                <a16:creationId xmlns:a16="http://schemas.microsoft.com/office/drawing/2014/main" id="{BAE934AF-EC88-4AF1-9A90-3F707D5B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5" name="Rectangle 89">
            <a:extLst>
              <a:ext uri="{FF2B5EF4-FFF2-40B4-BE49-F238E27FC236}">
                <a16:creationId xmlns:a16="http://schemas.microsoft.com/office/drawing/2014/main" id="{2DC462DB-0992-419A-84C9-2B58FE03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6" name="Rectangle 90">
            <a:extLst>
              <a:ext uri="{FF2B5EF4-FFF2-40B4-BE49-F238E27FC236}">
                <a16:creationId xmlns:a16="http://schemas.microsoft.com/office/drawing/2014/main" id="{384CDF79-44A6-4381-90D1-F6AD05DC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7" name="Rectangle 91">
            <a:extLst>
              <a:ext uri="{FF2B5EF4-FFF2-40B4-BE49-F238E27FC236}">
                <a16:creationId xmlns:a16="http://schemas.microsoft.com/office/drawing/2014/main" id="{6BFDDCAA-4BF4-420B-B8A6-08C2CBDBE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8" name="Rectangle 92">
            <a:extLst>
              <a:ext uri="{FF2B5EF4-FFF2-40B4-BE49-F238E27FC236}">
                <a16:creationId xmlns:a16="http://schemas.microsoft.com/office/drawing/2014/main" id="{365D876D-06FC-45B8-A616-8B3AAC17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09" name="Rectangle 93">
            <a:extLst>
              <a:ext uri="{FF2B5EF4-FFF2-40B4-BE49-F238E27FC236}">
                <a16:creationId xmlns:a16="http://schemas.microsoft.com/office/drawing/2014/main" id="{6BAB2064-AFAA-4F89-AC9F-B6B11C0D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0" name="Rectangle 94">
            <a:extLst>
              <a:ext uri="{FF2B5EF4-FFF2-40B4-BE49-F238E27FC236}">
                <a16:creationId xmlns:a16="http://schemas.microsoft.com/office/drawing/2014/main" id="{8648B180-2511-4381-9931-09D31D9D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214688"/>
            <a:ext cx="28733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1" name="Rectangle 95">
            <a:extLst>
              <a:ext uri="{FF2B5EF4-FFF2-40B4-BE49-F238E27FC236}">
                <a16:creationId xmlns:a16="http://schemas.microsoft.com/office/drawing/2014/main" id="{8012E7E0-D5AC-4CA2-9A4B-DD8495F5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3214688"/>
            <a:ext cx="2873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2" name="Rectangle 96">
            <a:extLst>
              <a:ext uri="{FF2B5EF4-FFF2-40B4-BE49-F238E27FC236}">
                <a16:creationId xmlns:a16="http://schemas.microsoft.com/office/drawing/2014/main" id="{AD7A306F-FCF1-43F6-929A-6C207676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3" name="Rectangle 97">
            <a:extLst>
              <a:ext uri="{FF2B5EF4-FFF2-40B4-BE49-F238E27FC236}">
                <a16:creationId xmlns:a16="http://schemas.microsoft.com/office/drawing/2014/main" id="{3EDB983F-308C-42B9-AE5E-E2361349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4" name="Rectangle 98">
            <a:extLst>
              <a:ext uri="{FF2B5EF4-FFF2-40B4-BE49-F238E27FC236}">
                <a16:creationId xmlns:a16="http://schemas.microsoft.com/office/drawing/2014/main" id="{ADA6964A-6DF5-4651-9FC0-61ED930E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5" name="Rectangle 99">
            <a:extLst>
              <a:ext uri="{FF2B5EF4-FFF2-40B4-BE49-F238E27FC236}">
                <a16:creationId xmlns:a16="http://schemas.microsoft.com/office/drawing/2014/main" id="{6D38BB26-094B-4D7C-BD76-37C05C2E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6" name="Rectangle 100">
            <a:extLst>
              <a:ext uri="{FF2B5EF4-FFF2-40B4-BE49-F238E27FC236}">
                <a16:creationId xmlns:a16="http://schemas.microsoft.com/office/drawing/2014/main" id="{80194338-AAA1-4A80-8BF3-3ADBCCE3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7" name="Rectangle 101">
            <a:extLst>
              <a:ext uri="{FF2B5EF4-FFF2-40B4-BE49-F238E27FC236}">
                <a16:creationId xmlns:a16="http://schemas.microsoft.com/office/drawing/2014/main" id="{F20573C6-11D2-4B32-B590-7F8FBA49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8" name="Rectangle 102">
            <a:extLst>
              <a:ext uri="{FF2B5EF4-FFF2-40B4-BE49-F238E27FC236}">
                <a16:creationId xmlns:a16="http://schemas.microsoft.com/office/drawing/2014/main" id="{4C29A06C-B1AE-4B9D-AF37-08B7338A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19" name="Rectangle 103">
            <a:extLst>
              <a:ext uri="{FF2B5EF4-FFF2-40B4-BE49-F238E27FC236}">
                <a16:creationId xmlns:a16="http://schemas.microsoft.com/office/drawing/2014/main" id="{925E5782-E0B5-483D-B5E9-C63DACF12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0" name="Rectangle 104">
            <a:extLst>
              <a:ext uri="{FF2B5EF4-FFF2-40B4-BE49-F238E27FC236}">
                <a16:creationId xmlns:a16="http://schemas.microsoft.com/office/drawing/2014/main" id="{92D6BCF3-5D89-4B9C-8938-013C9FA6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1" name="Rectangle 105">
            <a:extLst>
              <a:ext uri="{FF2B5EF4-FFF2-40B4-BE49-F238E27FC236}">
                <a16:creationId xmlns:a16="http://schemas.microsoft.com/office/drawing/2014/main" id="{E7586EC2-FA91-44E7-BE89-02361857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2" name="Rectangle 106">
            <a:extLst>
              <a:ext uri="{FF2B5EF4-FFF2-40B4-BE49-F238E27FC236}">
                <a16:creationId xmlns:a16="http://schemas.microsoft.com/office/drawing/2014/main" id="{AAD9CD71-FAE8-45C7-8565-02CFCC88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3" name="Rectangle 107">
            <a:extLst>
              <a:ext uri="{FF2B5EF4-FFF2-40B4-BE49-F238E27FC236}">
                <a16:creationId xmlns:a16="http://schemas.microsoft.com/office/drawing/2014/main" id="{3063F354-F5FA-4989-955C-E24EE8F2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4" name="Rectangle 108">
            <a:extLst>
              <a:ext uri="{FF2B5EF4-FFF2-40B4-BE49-F238E27FC236}">
                <a16:creationId xmlns:a16="http://schemas.microsoft.com/office/drawing/2014/main" id="{09EAD548-F839-4A2F-8898-F99E4EB2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5" name="Rectangle 109">
            <a:extLst>
              <a:ext uri="{FF2B5EF4-FFF2-40B4-BE49-F238E27FC236}">
                <a16:creationId xmlns:a16="http://schemas.microsoft.com/office/drawing/2014/main" id="{B4E99259-C3D3-4826-ADAE-787CDABC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6" name="Rectangle 110">
            <a:extLst>
              <a:ext uri="{FF2B5EF4-FFF2-40B4-BE49-F238E27FC236}">
                <a16:creationId xmlns:a16="http://schemas.microsoft.com/office/drawing/2014/main" id="{5BC7D68E-11B6-4883-8F54-5835A808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7" name="Rectangle 111">
            <a:extLst>
              <a:ext uri="{FF2B5EF4-FFF2-40B4-BE49-F238E27FC236}">
                <a16:creationId xmlns:a16="http://schemas.microsoft.com/office/drawing/2014/main" id="{DE3E6C87-BE16-47C5-AD39-841DA865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75051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9728" name="Rectangle 112">
            <a:extLst>
              <a:ext uri="{FF2B5EF4-FFF2-40B4-BE49-F238E27FC236}">
                <a16:creationId xmlns:a16="http://schemas.microsoft.com/office/drawing/2014/main" id="{BCADD510-1E3E-474B-852D-F86FB0CD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3575051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871B49-191D-48DF-B786-7048160B2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4E8613E-714D-4582-B674-D4A8D57D5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Этапы развития ОС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9941333-4B1D-4846-96FF-66BE2CD01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altLang="ru-RU" sz="1800"/>
              <a:t>1945-1955. </a:t>
            </a:r>
            <a:r>
              <a:rPr lang="ru-RU" altLang="ru-RU" sz="1800" b="1"/>
              <a:t>Лампы</a:t>
            </a:r>
            <a:r>
              <a:rPr lang="ru-RU" altLang="ru-RU" sz="1800"/>
              <a:t>. ЭВМ уникальны. Программируются и управляются квалифицированным персоналом в машинных кодах с тумблерных пультов. </a:t>
            </a:r>
            <a:r>
              <a:rPr lang="ru-RU" altLang="ru-RU" sz="1800" u="sng"/>
              <a:t>Нет ОС. Появление библиотек подпрограмм</a:t>
            </a:r>
            <a:r>
              <a:rPr lang="ru-RU" altLang="ru-RU" sz="1800"/>
              <a:t>.</a:t>
            </a:r>
          </a:p>
          <a:p>
            <a:pPr marL="457200" indent="-457200">
              <a:buFontTx/>
              <a:buAutoNum type="arabicPeriod"/>
            </a:pPr>
            <a:r>
              <a:rPr lang="ru-RU" altLang="ru-RU" sz="1800"/>
              <a:t>1955-1965. </a:t>
            </a:r>
            <a:r>
              <a:rPr lang="ru-RU" altLang="ru-RU" sz="1800" b="1"/>
              <a:t>Россыпь</a:t>
            </a:r>
            <a:r>
              <a:rPr lang="ru-RU" altLang="ru-RU" sz="1800"/>
              <a:t> полупроводниковых деталей. ЭВМ уникальны. Разделение персонала на программистов и операторов, разработчиков и эксплуатационщиков. </a:t>
            </a:r>
            <a:r>
              <a:rPr lang="ru-RU" altLang="ru-RU" sz="1800" u="sng"/>
              <a:t>Системы пакетной обработки.</a:t>
            </a:r>
          </a:p>
          <a:p>
            <a:pPr marL="457200" indent="-457200">
              <a:buFontTx/>
              <a:buAutoNum type="arabicPeriod"/>
            </a:pPr>
            <a:r>
              <a:rPr lang="ru-RU" altLang="ru-RU" sz="1800"/>
              <a:t>1965-1980. </a:t>
            </a:r>
            <a:r>
              <a:rPr lang="ru-RU" altLang="ru-RU" sz="1800" u="sng"/>
              <a:t>ИС малой и средней степени интеграции.</a:t>
            </a:r>
            <a:r>
              <a:rPr lang="ru-RU" altLang="ru-RU" sz="1800"/>
              <a:t> Семейства программно-совместимых ЭВМ (</a:t>
            </a:r>
            <a:r>
              <a:rPr lang="en-US" altLang="ru-RU" sz="1800"/>
              <a:t>IBM/360). </a:t>
            </a:r>
            <a:r>
              <a:rPr lang="ru-RU" altLang="ru-RU" sz="1800" u="sng"/>
              <a:t>Полноценные ОС.</a:t>
            </a:r>
            <a:r>
              <a:rPr lang="ru-RU" altLang="ru-RU" sz="1800"/>
              <a:t> Мультипрограммирование. Спулинг. Разделение времени.</a:t>
            </a:r>
          </a:p>
          <a:p>
            <a:pPr marL="457200" indent="-457200">
              <a:buFontTx/>
              <a:buAutoNum type="arabicPeriod"/>
            </a:pPr>
            <a:r>
              <a:rPr lang="ru-RU" altLang="ru-RU" sz="1800"/>
              <a:t>После 1980. </a:t>
            </a:r>
            <a:r>
              <a:rPr lang="ru-RU" altLang="ru-RU" sz="1800" u="sng"/>
              <a:t>БИС и СБИС</a:t>
            </a:r>
            <a:r>
              <a:rPr lang="ru-RU" altLang="ru-RU" sz="1800"/>
              <a:t>. Сети. Графический интерфейс. Персональные компьютеры. Мобильные устройства. Многозадачные многопользовательские сетевые ОС.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E01C28-6316-4A4C-A8D6-A1C2D7023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CCCC589C-C8E8-460B-8AE7-CC9F8D3AC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Метафайлы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E3E8E1C2-EA99-42E9-92E7-E293B6330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altLang="ru-RU"/>
              <a:t>Это файлы с расширением </a:t>
            </a:r>
            <a:r>
              <a:rPr lang="en-US" altLang="ru-RU"/>
              <a:t>.WMF</a:t>
            </a:r>
          </a:p>
          <a:p>
            <a:r>
              <a:rPr lang="ru-RU" altLang="ru-RU"/>
              <a:t>Содержат закодированную последовательность вызовов функций </a:t>
            </a:r>
            <a:r>
              <a:rPr lang="en-US" altLang="ru-RU"/>
              <a:t>GDI, </a:t>
            </a:r>
            <a:r>
              <a:rPr lang="ru-RU" altLang="ru-RU"/>
              <a:t>создающих изображение, т.е. </a:t>
            </a:r>
            <a:r>
              <a:rPr lang="ru-RU" altLang="ru-RU">
                <a:solidFill>
                  <a:schemeClr val="hlink"/>
                </a:solidFill>
              </a:rPr>
              <a:t>метафайл - это программа рисования</a:t>
            </a:r>
            <a:r>
              <a:rPr lang="ru-RU" altLang="ru-RU"/>
              <a:t>.</a:t>
            </a:r>
            <a:endParaRPr lang="en-US" altLang="ru-RU"/>
          </a:p>
          <a:p>
            <a:r>
              <a:rPr lang="ru-RU" altLang="ru-RU"/>
              <a:t>Их умеют обрабатывать векторные графические редакторы (</a:t>
            </a:r>
            <a:r>
              <a:rPr lang="en-US" altLang="ru-RU"/>
              <a:t>CorelDraw, Adobe Illustrator ...</a:t>
            </a:r>
            <a:r>
              <a:rPr lang="ru-RU" altLang="ru-RU"/>
              <a:t>).</a:t>
            </a:r>
            <a:endParaRPr lang="en-US" altLang="ru-RU"/>
          </a:p>
          <a:p>
            <a:r>
              <a:rPr lang="ru-RU" altLang="ru-RU"/>
              <a:t>Для создания - создать специальный контекст, ассоциированный с метафайлом, и рисовать в нем</a:t>
            </a:r>
            <a:br>
              <a:rPr lang="en-US" altLang="ru-RU"/>
            </a:br>
            <a:r>
              <a:rPr lang="en-US" altLang="ru-RU"/>
              <a:t>CreateEnhMetafile() </a:t>
            </a:r>
            <a:r>
              <a:rPr lang="en-US" altLang="ru-RU">
                <a:sym typeface="Wingdings" panose="05000000000000000000" pitchFamily="2" charset="2"/>
              </a:rPr>
              <a:t> hMetaDC</a:t>
            </a:r>
            <a:r>
              <a:rPr lang="ru-RU" altLang="ru-RU"/>
              <a:t>.</a:t>
            </a:r>
          </a:p>
          <a:p>
            <a:r>
              <a:rPr lang="ru-RU" altLang="ru-RU"/>
              <a:t>Для воспроизведения - </a:t>
            </a:r>
            <a:r>
              <a:rPr lang="en-US" altLang="ru-RU"/>
              <a:t>PlayMetafile/PlayEnhMetafile</a:t>
            </a:r>
            <a:endParaRPr lang="ru-RU" altLang="ru-RU"/>
          </a:p>
          <a:p>
            <a:r>
              <a:rPr lang="ru-RU" altLang="ru-RU"/>
              <a:t>См. </a:t>
            </a:r>
            <a:r>
              <a:rPr lang="en-US" altLang="ru-RU" b="1"/>
              <a:t>Metafiles</a:t>
            </a:r>
            <a:endParaRPr lang="ru-RU" altLang="ru-RU" b="1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4B31BB-B85D-4856-8670-50C760F2D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20A3825B-EF71-49DA-A8EA-1D0DA609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Строки в </a:t>
            </a:r>
            <a:r>
              <a:rPr lang="en-US" altLang="ru-RU"/>
              <a:t>Delphi</a:t>
            </a:r>
            <a:endParaRPr lang="ru-RU" altLang="ru-RU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017409CF-B661-4AA6-BB68-B59601681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9"/>
            <a:ext cx="8229600" cy="935037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ru-RU" altLang="ru-RU"/>
              <a:t>Это не про </a:t>
            </a:r>
            <a:r>
              <a:rPr lang="en-US" altLang="ru-RU"/>
              <a:t>Windows, </a:t>
            </a:r>
            <a:r>
              <a:rPr lang="ru-RU" altLang="ru-RU"/>
              <a:t>это про </a:t>
            </a:r>
            <a:r>
              <a:rPr lang="en-US" altLang="ru-RU"/>
              <a:t>Delphi</a:t>
            </a:r>
          </a:p>
          <a:p>
            <a:r>
              <a:rPr lang="en-US" altLang="ru-RU"/>
              <a:t>String </a:t>
            </a:r>
            <a:r>
              <a:rPr lang="ru-RU" altLang="ru-RU"/>
              <a:t>может означать один из видов строк: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79755838-0700-4660-BDE6-31D99418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492376"/>
            <a:ext cx="3744912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ShortString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длина - до 255 символов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{$H-}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Huge strings = Off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Массив из 256 байт </a:t>
            </a:r>
            <a:r>
              <a:rPr lang="en-US" altLang="ru-RU"/>
              <a:t>(0..255)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byte(s[</a:t>
            </a:r>
            <a:r>
              <a:rPr lang="ru-RU" altLang="ru-RU"/>
              <a:t>0</a:t>
            </a:r>
            <a:r>
              <a:rPr lang="en-US" altLang="ru-RU"/>
              <a:t>])</a:t>
            </a:r>
            <a:r>
              <a:rPr lang="ru-RU" altLang="ru-RU"/>
              <a:t> </a:t>
            </a:r>
            <a:r>
              <a:rPr lang="en-US" altLang="ru-RU"/>
              <a:t>=</a:t>
            </a:r>
            <a:r>
              <a:rPr lang="ru-RU" altLang="ru-RU"/>
              <a:t> длина строки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Length(s) = </a:t>
            </a:r>
            <a:r>
              <a:rPr lang="ru-RU" altLang="ru-RU"/>
              <a:t>длина строки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Sizeof(s) = 256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Локальная переменная - мусор</a:t>
            </a:r>
          </a:p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AC572C52-30B9-456E-B0C1-1D4DB358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4392612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ANSIString</a:t>
            </a:r>
            <a:r>
              <a:rPr lang="ru-RU" altLang="ru-RU"/>
              <a:t> - по умолчанию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длина (технически) - до 2 Г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{$H+}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Huge strings = On (</a:t>
            </a:r>
            <a:r>
              <a:rPr lang="ru-RU" altLang="ru-RU"/>
              <a:t>по умолчанию</a:t>
            </a:r>
            <a:r>
              <a:rPr lang="en-US" altLang="ru-RU"/>
              <a:t>)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Указатель на структуру, индексы с 1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byte(s[</a:t>
            </a:r>
            <a:r>
              <a:rPr lang="ru-RU" altLang="ru-RU"/>
              <a:t>0</a:t>
            </a:r>
            <a:r>
              <a:rPr lang="en-US" altLang="ru-RU"/>
              <a:t>])</a:t>
            </a:r>
            <a:r>
              <a:rPr lang="ru-RU" altLang="ru-RU"/>
              <a:t> - </a:t>
            </a:r>
            <a:r>
              <a:rPr lang="ru-RU" altLang="ru-RU">
                <a:solidFill>
                  <a:srgbClr val="FF0000"/>
                </a:solidFill>
              </a:rPr>
              <a:t>недопустимая конструкция</a:t>
            </a:r>
            <a:endParaRPr lang="en-US" altLang="ru-RU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ru-RU"/>
              <a:t>Length(s) = длина строки</a:t>
            </a:r>
          </a:p>
          <a:p>
            <a:pPr>
              <a:spcBef>
                <a:spcPct val="50000"/>
              </a:spcBef>
            </a:pPr>
            <a:r>
              <a:rPr lang="en-US" altLang="ru-RU">
                <a:solidFill>
                  <a:srgbClr val="FF0000"/>
                </a:solidFill>
              </a:rPr>
              <a:t>Sizeof(s) = 4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Локальная переменная - пустая строка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Нижний колонтитул 82">
            <a:extLst>
              <a:ext uri="{FF2B5EF4-FFF2-40B4-BE49-F238E27FC236}">
                <a16:creationId xmlns:a16="http://schemas.microsoft.com/office/drawing/2014/main" id="{BEBB56C4-129E-4F0F-8998-C348C32DE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F11A82E-F0AD-4554-B688-82B21D00F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>
            <a:normAutofit fontScale="90000"/>
          </a:bodyPr>
          <a:lstStyle/>
          <a:p>
            <a:r>
              <a:rPr lang="ru-RU" altLang="ru-RU" sz="3600"/>
              <a:t>Пример: две локальные </a:t>
            </a:r>
            <a:br>
              <a:rPr lang="ru-RU" altLang="ru-RU" sz="3600"/>
            </a:br>
            <a:r>
              <a:rPr lang="ru-RU" altLang="ru-RU" sz="3600"/>
              <a:t>переменные - строки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53B06A26-FA7B-47CE-A6CA-DBAEB5DD3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0013" y="1268414"/>
            <a:ext cx="6932612" cy="5032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b="1" u="sng"/>
              <a:t>ShortString:</a:t>
            </a:r>
            <a:r>
              <a:rPr lang="en-US" altLang="ru-RU"/>
              <a:t>                               </a:t>
            </a:r>
            <a:r>
              <a:rPr lang="en-US" altLang="ru-RU" b="1" u="sng"/>
              <a:t>AnsiString:</a:t>
            </a:r>
            <a:endParaRPr lang="ru-RU" altLang="ru-RU" b="1" u="sng"/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1A68013C-5B5F-418C-A2A3-B7E91292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270986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s := 'ABCD';</a:t>
            </a:r>
            <a:endParaRPr lang="ru-RU" altLang="ru-RU" sz="2400"/>
          </a:p>
        </p:txBody>
      </p:sp>
      <p:sp>
        <p:nvSpPr>
          <p:cNvPr id="242693" name="Rectangle 5">
            <a:extLst>
              <a:ext uri="{FF2B5EF4-FFF2-40B4-BE49-F238E27FC236}">
                <a16:creationId xmlns:a16="http://schemas.microsoft.com/office/drawing/2014/main" id="{DF4A2101-E631-4433-915C-784C9E7B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3575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#4</a:t>
            </a:r>
            <a:endParaRPr lang="ru-RU" altLang="ru-RU"/>
          </a:p>
        </p:txBody>
      </p:sp>
      <p:sp>
        <p:nvSpPr>
          <p:cNvPr id="242694" name="Rectangle 6">
            <a:extLst>
              <a:ext uri="{FF2B5EF4-FFF2-40B4-BE49-F238E27FC236}">
                <a16:creationId xmlns:a16="http://schemas.microsoft.com/office/drawing/2014/main" id="{45F20D9C-756E-44C8-8E7F-F476F581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33575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42695" name="Rectangle 7">
            <a:extLst>
              <a:ext uri="{FF2B5EF4-FFF2-40B4-BE49-F238E27FC236}">
                <a16:creationId xmlns:a16="http://schemas.microsoft.com/office/drawing/2014/main" id="{E0146DDB-2B31-4DF7-8C7E-22FD5ECD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33575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242696" name="Rectangle 8">
            <a:extLst>
              <a:ext uri="{FF2B5EF4-FFF2-40B4-BE49-F238E27FC236}">
                <a16:creationId xmlns:a16="http://schemas.microsoft.com/office/drawing/2014/main" id="{5B3E3E93-F936-4382-B6B5-4145DDA5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3575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242697" name="Rectangle 9">
            <a:extLst>
              <a:ext uri="{FF2B5EF4-FFF2-40B4-BE49-F238E27FC236}">
                <a16:creationId xmlns:a16="http://schemas.microsoft.com/office/drawing/2014/main" id="{1997674C-BC35-41E1-B9E6-ECC1A8AD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3575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</a:t>
            </a:r>
            <a:endParaRPr lang="ru-RU" altLang="ru-RU"/>
          </a:p>
        </p:txBody>
      </p:sp>
      <p:sp>
        <p:nvSpPr>
          <p:cNvPr id="242698" name="Rectangle 10">
            <a:extLst>
              <a:ext uri="{FF2B5EF4-FFF2-40B4-BE49-F238E27FC236}">
                <a16:creationId xmlns:a16="http://schemas.microsoft.com/office/drawing/2014/main" id="{72E88159-CE7F-4EF7-816B-A349926C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357564"/>
            <a:ext cx="215900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Rectangle 11">
            <a:extLst>
              <a:ext uri="{FF2B5EF4-FFF2-40B4-BE49-F238E27FC236}">
                <a16:creationId xmlns:a16="http://schemas.microsoft.com/office/drawing/2014/main" id="{CBD53EF8-2B66-4481-A180-B4B6C164C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357564"/>
            <a:ext cx="1296988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AutoShape 12">
            <a:extLst>
              <a:ext uri="{FF2B5EF4-FFF2-40B4-BE49-F238E27FC236}">
                <a16:creationId xmlns:a16="http://schemas.microsoft.com/office/drawing/2014/main" id="{D08155A1-6ECF-40F6-9330-3A8972900FCD}"/>
              </a:ext>
            </a:extLst>
          </p:cNvPr>
          <p:cNvSpPr>
            <a:spLocks/>
          </p:cNvSpPr>
          <p:nvPr/>
        </p:nvSpPr>
        <p:spPr bwMode="auto">
          <a:xfrm rot="-5400000">
            <a:off x="4116388" y="3032126"/>
            <a:ext cx="142875" cy="1511300"/>
          </a:xfrm>
          <a:prstGeom prst="leftBrace">
            <a:avLst>
              <a:gd name="adj1" fmla="val 881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01" name="Text Box 13">
            <a:extLst>
              <a:ext uri="{FF2B5EF4-FFF2-40B4-BE49-F238E27FC236}">
                <a16:creationId xmlns:a16="http://schemas.microsoft.com/office/drawing/2014/main" id="{B4A291E0-BDFA-408C-8A9A-D1D2A3A6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860800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мусор</a:t>
            </a:r>
          </a:p>
        </p:txBody>
      </p:sp>
      <p:sp>
        <p:nvSpPr>
          <p:cNvPr id="242702" name="Text Box 14">
            <a:extLst>
              <a:ext uri="{FF2B5EF4-FFF2-40B4-BE49-F238E27FC236}">
                <a16:creationId xmlns:a16="http://schemas.microsoft.com/office/drawing/2014/main" id="{B2146778-09D4-4A0E-8D8F-F071DB20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357563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s</a:t>
            </a:r>
            <a:endParaRPr lang="ru-RU" altLang="ru-RU"/>
          </a:p>
        </p:txBody>
      </p:sp>
      <p:sp>
        <p:nvSpPr>
          <p:cNvPr id="242703" name="AutoShape 15">
            <a:extLst>
              <a:ext uri="{FF2B5EF4-FFF2-40B4-BE49-F238E27FC236}">
                <a16:creationId xmlns:a16="http://schemas.microsoft.com/office/drawing/2014/main" id="{7D05901B-0BBC-4D08-A72C-E5298E12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213100"/>
            <a:ext cx="431800" cy="215900"/>
          </a:xfrm>
          <a:prstGeom prst="homePlat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</a:t>
            </a:r>
            <a:endParaRPr lang="ru-RU" altLang="ru-RU"/>
          </a:p>
        </p:txBody>
      </p:sp>
      <p:sp>
        <p:nvSpPr>
          <p:cNvPr id="242704" name="Rectangle 16">
            <a:extLst>
              <a:ext uri="{FF2B5EF4-FFF2-40B4-BE49-F238E27FC236}">
                <a16:creationId xmlns:a16="http://schemas.microsoft.com/office/drawing/2014/main" id="{004CDEC5-3CBD-419E-8806-F72C94AA4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3573464"/>
            <a:ext cx="57626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endParaRPr lang="ru-RU" altLang="ru-RU"/>
          </a:p>
        </p:txBody>
      </p:sp>
      <p:sp>
        <p:nvSpPr>
          <p:cNvPr id="242705" name="Rectangle 17">
            <a:extLst>
              <a:ext uri="{FF2B5EF4-FFF2-40B4-BE49-F238E27FC236}">
                <a16:creationId xmlns:a16="http://schemas.microsoft.com/office/drawing/2014/main" id="{2B93EF63-2EC1-4095-A707-AC55A1F6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35734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42706" name="Rectangle 18">
            <a:extLst>
              <a:ext uri="{FF2B5EF4-FFF2-40B4-BE49-F238E27FC236}">
                <a16:creationId xmlns:a16="http://schemas.microsoft.com/office/drawing/2014/main" id="{C4CB5B02-3A83-42CA-B0A4-640BBDDE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35734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242707" name="Rectangle 19">
            <a:extLst>
              <a:ext uri="{FF2B5EF4-FFF2-40B4-BE49-F238E27FC236}">
                <a16:creationId xmlns:a16="http://schemas.microsoft.com/office/drawing/2014/main" id="{370E509D-F4C0-45E3-B9C3-312A3124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35734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242708" name="Rectangle 20">
            <a:extLst>
              <a:ext uri="{FF2B5EF4-FFF2-40B4-BE49-F238E27FC236}">
                <a16:creationId xmlns:a16="http://schemas.microsoft.com/office/drawing/2014/main" id="{92DAF804-D6AF-4DC8-BED9-1074A86C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3" y="35734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</a:t>
            </a:r>
            <a:endParaRPr lang="ru-RU" altLang="ru-RU"/>
          </a:p>
        </p:txBody>
      </p:sp>
      <p:sp>
        <p:nvSpPr>
          <p:cNvPr id="242709" name="Rectangle 21">
            <a:extLst>
              <a:ext uri="{FF2B5EF4-FFF2-40B4-BE49-F238E27FC236}">
                <a16:creationId xmlns:a16="http://schemas.microsoft.com/office/drawing/2014/main" id="{F0C919DF-D40E-4B96-923C-AF020B43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5" y="35734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solidFill>
                  <a:schemeClr val="hlink"/>
                </a:solidFill>
              </a:rPr>
              <a:t>#0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242710" name="Rectangle 22">
            <a:extLst>
              <a:ext uri="{FF2B5EF4-FFF2-40B4-BE49-F238E27FC236}">
                <a16:creationId xmlns:a16="http://schemas.microsoft.com/office/drawing/2014/main" id="{38191FE4-D8A0-473B-B9AE-2238339A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73464"/>
            <a:ext cx="5762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242711" name="Line 23">
            <a:extLst>
              <a:ext uri="{FF2B5EF4-FFF2-40B4-BE49-F238E27FC236}">
                <a16:creationId xmlns:a16="http://schemas.microsoft.com/office/drawing/2014/main" id="{63CD5A84-F9B9-4664-9D5A-A9D97DE2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1" y="33147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12" name="Line 24">
            <a:extLst>
              <a:ext uri="{FF2B5EF4-FFF2-40B4-BE49-F238E27FC236}">
                <a16:creationId xmlns:a16="http://schemas.microsoft.com/office/drawing/2014/main" id="{2EC172D5-1D09-4B85-8F59-1743DD2C5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3314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14" name="Text Box 26">
            <a:extLst>
              <a:ext uri="{FF2B5EF4-FFF2-40B4-BE49-F238E27FC236}">
                <a16:creationId xmlns:a16="http://schemas.microsoft.com/office/drawing/2014/main" id="{F164260E-E125-4ACC-A0D6-34B8005D8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386080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s1 := s;</a:t>
            </a:r>
            <a:endParaRPr lang="ru-RU" altLang="ru-RU" sz="2400"/>
          </a:p>
        </p:txBody>
      </p:sp>
      <p:sp>
        <p:nvSpPr>
          <p:cNvPr id="242715" name="Rectangle 27">
            <a:extLst>
              <a:ext uri="{FF2B5EF4-FFF2-40B4-BE49-F238E27FC236}">
                <a16:creationId xmlns:a16="http://schemas.microsoft.com/office/drawing/2014/main" id="{6B93122F-2CC9-4E2C-8690-F0BDDB77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349750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#4</a:t>
            </a:r>
            <a:endParaRPr lang="ru-RU" altLang="ru-RU"/>
          </a:p>
        </p:txBody>
      </p:sp>
      <p:sp>
        <p:nvSpPr>
          <p:cNvPr id="242716" name="Rectangle 28">
            <a:extLst>
              <a:ext uri="{FF2B5EF4-FFF2-40B4-BE49-F238E27FC236}">
                <a16:creationId xmlns:a16="http://schemas.microsoft.com/office/drawing/2014/main" id="{42C8B62C-5D81-41E8-87FC-D2B71AF0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4349750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42717" name="Rectangle 29">
            <a:extLst>
              <a:ext uri="{FF2B5EF4-FFF2-40B4-BE49-F238E27FC236}">
                <a16:creationId xmlns:a16="http://schemas.microsoft.com/office/drawing/2014/main" id="{4B9C8C61-FF6C-4FD2-B72D-4119B3DE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349750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242718" name="Rectangle 30">
            <a:extLst>
              <a:ext uri="{FF2B5EF4-FFF2-40B4-BE49-F238E27FC236}">
                <a16:creationId xmlns:a16="http://schemas.microsoft.com/office/drawing/2014/main" id="{0033E948-19BA-4E5D-A330-BB4A124B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4349750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242719" name="Rectangle 31">
            <a:extLst>
              <a:ext uri="{FF2B5EF4-FFF2-40B4-BE49-F238E27FC236}">
                <a16:creationId xmlns:a16="http://schemas.microsoft.com/office/drawing/2014/main" id="{93EC6D51-8DC3-4F8C-9DE0-FB485E0C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4349750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</a:t>
            </a:r>
            <a:endParaRPr lang="ru-RU" altLang="ru-RU"/>
          </a:p>
        </p:txBody>
      </p:sp>
      <p:sp>
        <p:nvSpPr>
          <p:cNvPr id="242720" name="Rectangle 32">
            <a:extLst>
              <a:ext uri="{FF2B5EF4-FFF2-40B4-BE49-F238E27FC236}">
                <a16:creationId xmlns:a16="http://schemas.microsoft.com/office/drawing/2014/main" id="{8ED95CA2-A531-4395-9100-39C64F9C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4349750"/>
            <a:ext cx="2159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</a:t>
            </a:r>
            <a:endParaRPr lang="ru-RU" altLang="ru-RU"/>
          </a:p>
        </p:txBody>
      </p:sp>
      <p:sp>
        <p:nvSpPr>
          <p:cNvPr id="242721" name="Rectangle 33">
            <a:extLst>
              <a:ext uri="{FF2B5EF4-FFF2-40B4-BE49-F238E27FC236}">
                <a16:creationId xmlns:a16="http://schemas.microsoft.com/office/drawing/2014/main" id="{A3C481AE-5CDB-4370-B0BF-7A87866B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49750"/>
            <a:ext cx="1296988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22" name="AutoShape 34">
            <a:extLst>
              <a:ext uri="{FF2B5EF4-FFF2-40B4-BE49-F238E27FC236}">
                <a16:creationId xmlns:a16="http://schemas.microsoft.com/office/drawing/2014/main" id="{05AC6F60-8452-44F3-8D17-B16C98468125}"/>
              </a:ext>
            </a:extLst>
          </p:cNvPr>
          <p:cNvSpPr>
            <a:spLocks/>
          </p:cNvSpPr>
          <p:nvPr/>
        </p:nvSpPr>
        <p:spPr bwMode="auto">
          <a:xfrm rot="-5400000">
            <a:off x="4116388" y="4025901"/>
            <a:ext cx="142875" cy="1511300"/>
          </a:xfrm>
          <a:prstGeom prst="leftBrace">
            <a:avLst>
              <a:gd name="adj1" fmla="val 881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23" name="Text Box 35">
            <a:extLst>
              <a:ext uri="{FF2B5EF4-FFF2-40B4-BE49-F238E27FC236}">
                <a16:creationId xmlns:a16="http://schemas.microsoft.com/office/drawing/2014/main" id="{7588DDD6-DEC9-4119-824D-B69CA0A8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868864"/>
            <a:ext cx="21605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то, что было раньше</a:t>
            </a:r>
          </a:p>
        </p:txBody>
      </p:sp>
      <p:sp>
        <p:nvSpPr>
          <p:cNvPr id="242724" name="Text Box 36">
            <a:extLst>
              <a:ext uri="{FF2B5EF4-FFF2-40B4-BE49-F238E27FC236}">
                <a16:creationId xmlns:a16="http://schemas.microsoft.com/office/drawing/2014/main" id="{7AFA9FE9-980C-4DD8-8C87-82DDAF28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34975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s</a:t>
            </a:r>
            <a:r>
              <a:rPr lang="ru-RU" altLang="ru-RU"/>
              <a:t>1</a:t>
            </a:r>
          </a:p>
        </p:txBody>
      </p:sp>
      <p:sp>
        <p:nvSpPr>
          <p:cNvPr id="242725" name="Line 37">
            <a:extLst>
              <a:ext uri="{FF2B5EF4-FFF2-40B4-BE49-F238E27FC236}">
                <a16:creationId xmlns:a16="http://schemas.microsoft.com/office/drawing/2014/main" id="{B15E559B-9254-4AA8-B150-643D92983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1792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26" name="Line 38">
            <a:extLst>
              <a:ext uri="{FF2B5EF4-FFF2-40B4-BE49-F238E27FC236}">
                <a16:creationId xmlns:a16="http://schemas.microsoft.com/office/drawing/2014/main" id="{B13F556C-3B89-4369-8DD5-550ABED75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371792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27" name="Line 39">
            <a:extLst>
              <a:ext uri="{FF2B5EF4-FFF2-40B4-BE49-F238E27FC236}">
                <a16:creationId xmlns:a16="http://schemas.microsoft.com/office/drawing/2014/main" id="{308669FB-2015-4F3E-8BBF-53770AACD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371792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28" name="Line 40">
            <a:extLst>
              <a:ext uri="{FF2B5EF4-FFF2-40B4-BE49-F238E27FC236}">
                <a16:creationId xmlns:a16="http://schemas.microsoft.com/office/drawing/2014/main" id="{F554C7B6-7BD9-441E-B32F-32F46B9FF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371792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29" name="Line 41">
            <a:extLst>
              <a:ext uri="{FF2B5EF4-FFF2-40B4-BE49-F238E27FC236}">
                <a16:creationId xmlns:a16="http://schemas.microsoft.com/office/drawing/2014/main" id="{BDA1AD81-DE1B-4A25-9F92-1EAF40FC8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717925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30" name="AutoShape 42">
            <a:extLst>
              <a:ext uri="{FF2B5EF4-FFF2-40B4-BE49-F238E27FC236}">
                <a16:creationId xmlns:a16="http://schemas.microsoft.com/office/drawing/2014/main" id="{C6A6507B-12D5-4351-B072-DD971FAF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4033838"/>
            <a:ext cx="431800" cy="215900"/>
          </a:xfrm>
          <a:prstGeom prst="homePlat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</a:t>
            </a:r>
            <a:endParaRPr lang="ru-RU" altLang="ru-RU"/>
          </a:p>
        </p:txBody>
      </p:sp>
      <p:sp>
        <p:nvSpPr>
          <p:cNvPr id="242731" name="Rectangle 43">
            <a:extLst>
              <a:ext uri="{FF2B5EF4-FFF2-40B4-BE49-F238E27FC236}">
                <a16:creationId xmlns:a16="http://schemas.microsoft.com/office/drawing/2014/main" id="{F601CD52-46EC-4358-A9FC-DB84F7B5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437064"/>
            <a:ext cx="57626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endParaRPr lang="ru-RU" altLang="ru-RU"/>
          </a:p>
        </p:txBody>
      </p:sp>
      <p:sp>
        <p:nvSpPr>
          <p:cNvPr id="242732" name="Rectangle 44">
            <a:extLst>
              <a:ext uri="{FF2B5EF4-FFF2-40B4-BE49-F238E27FC236}">
                <a16:creationId xmlns:a16="http://schemas.microsoft.com/office/drawing/2014/main" id="{3191B30E-3943-4BF3-84F6-96523F87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4437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42733" name="Rectangle 45">
            <a:extLst>
              <a:ext uri="{FF2B5EF4-FFF2-40B4-BE49-F238E27FC236}">
                <a16:creationId xmlns:a16="http://schemas.microsoft.com/office/drawing/2014/main" id="{DC0A6A9C-110F-4565-B34D-1F9DCD76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4437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242734" name="Rectangle 46">
            <a:extLst>
              <a:ext uri="{FF2B5EF4-FFF2-40B4-BE49-F238E27FC236}">
                <a16:creationId xmlns:a16="http://schemas.microsoft.com/office/drawing/2014/main" id="{811A5AB3-6704-470A-88BE-27DE3E46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4437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242735" name="Rectangle 47">
            <a:extLst>
              <a:ext uri="{FF2B5EF4-FFF2-40B4-BE49-F238E27FC236}">
                <a16:creationId xmlns:a16="http://schemas.microsoft.com/office/drawing/2014/main" id="{4CD404C4-B0FA-416B-B3D4-F18AD57C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3" y="4437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</a:t>
            </a:r>
            <a:endParaRPr lang="ru-RU" altLang="ru-RU"/>
          </a:p>
        </p:txBody>
      </p:sp>
      <p:sp>
        <p:nvSpPr>
          <p:cNvPr id="242736" name="Rectangle 48">
            <a:extLst>
              <a:ext uri="{FF2B5EF4-FFF2-40B4-BE49-F238E27FC236}">
                <a16:creationId xmlns:a16="http://schemas.microsoft.com/office/drawing/2014/main" id="{DBECC4ED-3240-4576-8A4E-6286E248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5" y="4437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solidFill>
                  <a:schemeClr val="hlink"/>
                </a:solidFill>
              </a:rPr>
              <a:t>#0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242737" name="Rectangle 49">
            <a:extLst>
              <a:ext uri="{FF2B5EF4-FFF2-40B4-BE49-F238E27FC236}">
                <a16:creationId xmlns:a16="http://schemas.microsoft.com/office/drawing/2014/main" id="{5EE53C17-44D3-41D3-96D6-9FBB9C90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437064"/>
            <a:ext cx="5762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solidFill>
                  <a:srgbClr val="FF0000"/>
                </a:solidFill>
              </a:rPr>
              <a:t>2=1+1</a:t>
            </a:r>
            <a:endParaRPr lang="ru-RU" altLang="ru-RU">
              <a:solidFill>
                <a:srgbClr val="FF0000"/>
              </a:solidFill>
            </a:endParaRPr>
          </a:p>
        </p:txBody>
      </p:sp>
      <p:sp>
        <p:nvSpPr>
          <p:cNvPr id="242738" name="Line 50">
            <a:extLst>
              <a:ext uri="{FF2B5EF4-FFF2-40B4-BE49-F238E27FC236}">
                <a16:creationId xmlns:a16="http://schemas.microsoft.com/office/drawing/2014/main" id="{2EB702B7-7502-4369-994E-74BD9BF05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1" y="41497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39" name="Line 51">
            <a:extLst>
              <a:ext uri="{FF2B5EF4-FFF2-40B4-BE49-F238E27FC236}">
                <a16:creationId xmlns:a16="http://schemas.microsoft.com/office/drawing/2014/main" id="{72832B31-C8EF-45DB-AA91-99CECCA96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4149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40" name="AutoShape 52">
            <a:extLst>
              <a:ext uri="{FF2B5EF4-FFF2-40B4-BE49-F238E27FC236}">
                <a16:creationId xmlns:a16="http://schemas.microsoft.com/office/drawing/2014/main" id="{8AA32548-3CEA-481D-A793-4A74565D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4840288"/>
            <a:ext cx="431800" cy="215900"/>
          </a:xfrm>
          <a:prstGeom prst="homePlat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s1</a:t>
            </a:r>
            <a:endParaRPr lang="ru-RU" altLang="ru-RU"/>
          </a:p>
        </p:txBody>
      </p:sp>
      <p:sp>
        <p:nvSpPr>
          <p:cNvPr id="242741" name="Line 53">
            <a:extLst>
              <a:ext uri="{FF2B5EF4-FFF2-40B4-BE49-F238E27FC236}">
                <a16:creationId xmlns:a16="http://schemas.microsoft.com/office/drawing/2014/main" id="{37129703-F3B0-4500-8B86-097427CC9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1" y="49418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42" name="Line 54">
            <a:extLst>
              <a:ext uri="{FF2B5EF4-FFF2-40B4-BE49-F238E27FC236}">
                <a16:creationId xmlns:a16="http://schemas.microsoft.com/office/drawing/2014/main" id="{5694C458-F3FF-4533-970E-C5C8ED2C0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47974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44" name="Text Box 56">
            <a:extLst>
              <a:ext uri="{FF2B5EF4-FFF2-40B4-BE49-F238E27FC236}">
                <a16:creationId xmlns:a16="http://schemas.microsoft.com/office/drawing/2014/main" id="{381244D9-3359-4D6E-9F83-B67B9DC3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08476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s := '';</a:t>
            </a:r>
            <a:endParaRPr lang="ru-RU" altLang="ru-RU" sz="2400"/>
          </a:p>
        </p:txBody>
      </p:sp>
      <p:sp>
        <p:nvSpPr>
          <p:cNvPr id="242745" name="Rectangle 57">
            <a:extLst>
              <a:ext uri="{FF2B5EF4-FFF2-40B4-BE49-F238E27FC236}">
                <a16:creationId xmlns:a16="http://schemas.microsoft.com/office/drawing/2014/main" id="{A9D98F55-6DAD-4370-9A5D-3A01A1B8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5661025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#0</a:t>
            </a:r>
            <a:endParaRPr lang="ru-RU" altLang="ru-RU"/>
          </a:p>
        </p:txBody>
      </p:sp>
      <p:sp>
        <p:nvSpPr>
          <p:cNvPr id="242746" name="Rectangle 58">
            <a:extLst>
              <a:ext uri="{FF2B5EF4-FFF2-40B4-BE49-F238E27FC236}">
                <a16:creationId xmlns:a16="http://schemas.microsoft.com/office/drawing/2014/main" id="{7F6ABA86-F8E4-4D5E-8D29-00E2E028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5661025"/>
            <a:ext cx="2159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42747" name="Rectangle 59">
            <a:extLst>
              <a:ext uri="{FF2B5EF4-FFF2-40B4-BE49-F238E27FC236}">
                <a16:creationId xmlns:a16="http://schemas.microsoft.com/office/drawing/2014/main" id="{7765F126-758B-4973-8456-0ABCA467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661025"/>
            <a:ext cx="2159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242748" name="Rectangle 60">
            <a:extLst>
              <a:ext uri="{FF2B5EF4-FFF2-40B4-BE49-F238E27FC236}">
                <a16:creationId xmlns:a16="http://schemas.microsoft.com/office/drawing/2014/main" id="{CAAB7FE2-3FD3-4783-BD14-5DD05113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661025"/>
            <a:ext cx="2159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242749" name="Rectangle 61">
            <a:extLst>
              <a:ext uri="{FF2B5EF4-FFF2-40B4-BE49-F238E27FC236}">
                <a16:creationId xmlns:a16="http://schemas.microsoft.com/office/drawing/2014/main" id="{0D5CEF79-0302-4713-851F-16F9A65F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661025"/>
            <a:ext cx="2159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</a:t>
            </a:r>
            <a:endParaRPr lang="ru-RU" altLang="ru-RU"/>
          </a:p>
        </p:txBody>
      </p:sp>
      <p:sp>
        <p:nvSpPr>
          <p:cNvPr id="242750" name="Rectangle 62">
            <a:extLst>
              <a:ext uri="{FF2B5EF4-FFF2-40B4-BE49-F238E27FC236}">
                <a16:creationId xmlns:a16="http://schemas.microsoft.com/office/drawing/2014/main" id="{C09E6E92-74DD-44C9-9316-006A3F07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661025"/>
            <a:ext cx="215900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51" name="Rectangle 63">
            <a:extLst>
              <a:ext uri="{FF2B5EF4-FFF2-40B4-BE49-F238E27FC236}">
                <a16:creationId xmlns:a16="http://schemas.microsoft.com/office/drawing/2014/main" id="{7584F553-70F3-47DE-9653-AFCE9285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5661025"/>
            <a:ext cx="1296987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52" name="AutoShape 64">
            <a:extLst>
              <a:ext uri="{FF2B5EF4-FFF2-40B4-BE49-F238E27FC236}">
                <a16:creationId xmlns:a16="http://schemas.microsoft.com/office/drawing/2014/main" id="{EFAC2660-4D3B-4C23-B1C9-ABA22090D33C}"/>
              </a:ext>
            </a:extLst>
          </p:cNvPr>
          <p:cNvSpPr>
            <a:spLocks/>
          </p:cNvSpPr>
          <p:nvPr/>
        </p:nvSpPr>
        <p:spPr bwMode="auto">
          <a:xfrm rot="-5400000">
            <a:off x="3790951" y="4870451"/>
            <a:ext cx="73025" cy="2374900"/>
          </a:xfrm>
          <a:prstGeom prst="leftBrace">
            <a:avLst>
              <a:gd name="adj1" fmla="val 2710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53" name="Text Box 65">
            <a:extLst>
              <a:ext uri="{FF2B5EF4-FFF2-40B4-BE49-F238E27FC236}">
                <a16:creationId xmlns:a16="http://schemas.microsoft.com/office/drawing/2014/main" id="{398C23A4-2D8D-4628-B74A-DDCC3D16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6094413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мусор</a:t>
            </a:r>
          </a:p>
        </p:txBody>
      </p:sp>
      <p:sp>
        <p:nvSpPr>
          <p:cNvPr id="242754" name="Text Box 66">
            <a:extLst>
              <a:ext uri="{FF2B5EF4-FFF2-40B4-BE49-F238E27FC236}">
                <a16:creationId xmlns:a16="http://schemas.microsoft.com/office/drawing/2014/main" id="{C33302D0-32C7-462D-AA3D-78CA5592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661025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s</a:t>
            </a:r>
            <a:endParaRPr lang="ru-RU" altLang="ru-RU"/>
          </a:p>
        </p:txBody>
      </p:sp>
      <p:sp>
        <p:nvSpPr>
          <p:cNvPr id="242755" name="AutoShape 67">
            <a:extLst>
              <a:ext uri="{FF2B5EF4-FFF2-40B4-BE49-F238E27FC236}">
                <a16:creationId xmlns:a16="http://schemas.microsoft.com/office/drawing/2014/main" id="{C1D42629-2164-4549-9047-1C2D41BD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5445125"/>
            <a:ext cx="431800" cy="215900"/>
          </a:xfrm>
          <a:prstGeom prst="homePlat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s=nil</a:t>
            </a:r>
            <a:endParaRPr lang="ru-RU" altLang="ru-RU"/>
          </a:p>
        </p:txBody>
      </p:sp>
      <p:sp>
        <p:nvSpPr>
          <p:cNvPr id="242756" name="Rectangle 68">
            <a:extLst>
              <a:ext uri="{FF2B5EF4-FFF2-40B4-BE49-F238E27FC236}">
                <a16:creationId xmlns:a16="http://schemas.microsoft.com/office/drawing/2014/main" id="{01976BFE-0B6B-48FE-A0CD-95B96F75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834064"/>
            <a:ext cx="57626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endParaRPr lang="ru-RU" altLang="ru-RU"/>
          </a:p>
        </p:txBody>
      </p:sp>
      <p:sp>
        <p:nvSpPr>
          <p:cNvPr id="242757" name="Rectangle 69">
            <a:extLst>
              <a:ext uri="{FF2B5EF4-FFF2-40B4-BE49-F238E27FC236}">
                <a16:creationId xmlns:a16="http://schemas.microsoft.com/office/drawing/2014/main" id="{D52B0EFC-DA04-4884-8E4A-86F7E355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5834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242758" name="Rectangle 70">
            <a:extLst>
              <a:ext uri="{FF2B5EF4-FFF2-40B4-BE49-F238E27FC236}">
                <a16:creationId xmlns:a16="http://schemas.microsoft.com/office/drawing/2014/main" id="{6CC9128D-E75C-44C3-ABC5-E136CB9F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5834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242759" name="Rectangle 71">
            <a:extLst>
              <a:ext uri="{FF2B5EF4-FFF2-40B4-BE49-F238E27FC236}">
                <a16:creationId xmlns:a16="http://schemas.microsoft.com/office/drawing/2014/main" id="{18208DF9-AED4-4C2B-B2F8-C0ACE6EC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5834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242760" name="Rectangle 72">
            <a:extLst>
              <a:ext uri="{FF2B5EF4-FFF2-40B4-BE49-F238E27FC236}">
                <a16:creationId xmlns:a16="http://schemas.microsoft.com/office/drawing/2014/main" id="{03E48B90-4D7B-4F38-8D02-01263430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3" y="5834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</a:t>
            </a:r>
            <a:endParaRPr lang="ru-RU" altLang="ru-RU"/>
          </a:p>
        </p:txBody>
      </p:sp>
      <p:sp>
        <p:nvSpPr>
          <p:cNvPr id="242761" name="Rectangle 73">
            <a:extLst>
              <a:ext uri="{FF2B5EF4-FFF2-40B4-BE49-F238E27FC236}">
                <a16:creationId xmlns:a16="http://schemas.microsoft.com/office/drawing/2014/main" id="{5C6CA3AA-1D2A-40D1-8CAE-18CF0100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5" y="5834064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solidFill>
                  <a:schemeClr val="hlink"/>
                </a:solidFill>
              </a:rPr>
              <a:t>#0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242762" name="Rectangle 74">
            <a:extLst>
              <a:ext uri="{FF2B5EF4-FFF2-40B4-BE49-F238E27FC236}">
                <a16:creationId xmlns:a16="http://schemas.microsoft.com/office/drawing/2014/main" id="{36D34767-A5D9-43EA-A1B2-AB37C8F0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834064"/>
            <a:ext cx="5762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solidFill>
                  <a:srgbClr val="FF0000"/>
                </a:solidFill>
              </a:rPr>
              <a:t>1=2-1</a:t>
            </a:r>
            <a:endParaRPr lang="ru-RU" altLang="ru-RU">
              <a:solidFill>
                <a:srgbClr val="FF0000"/>
              </a:solidFill>
            </a:endParaRPr>
          </a:p>
        </p:txBody>
      </p:sp>
      <p:sp>
        <p:nvSpPr>
          <p:cNvPr id="242765" name="AutoShape 77">
            <a:extLst>
              <a:ext uri="{FF2B5EF4-FFF2-40B4-BE49-F238E27FC236}">
                <a16:creationId xmlns:a16="http://schemas.microsoft.com/office/drawing/2014/main" id="{4C3ACBA6-A3AD-43D2-896C-BD9298A5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6237288"/>
            <a:ext cx="431800" cy="215900"/>
          </a:xfrm>
          <a:prstGeom prst="homePlat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s1</a:t>
            </a:r>
            <a:endParaRPr lang="ru-RU" altLang="ru-RU"/>
          </a:p>
        </p:txBody>
      </p:sp>
      <p:sp>
        <p:nvSpPr>
          <p:cNvPr id="242766" name="Line 78">
            <a:extLst>
              <a:ext uri="{FF2B5EF4-FFF2-40B4-BE49-F238E27FC236}">
                <a16:creationId xmlns:a16="http://schemas.microsoft.com/office/drawing/2014/main" id="{B07D6475-D7CC-4EEF-B2CD-7608E12AE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1" y="63388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67" name="Line 79">
            <a:extLst>
              <a:ext uri="{FF2B5EF4-FFF2-40B4-BE49-F238E27FC236}">
                <a16:creationId xmlns:a16="http://schemas.microsoft.com/office/drawing/2014/main" id="{897E1CC4-6E8D-40B4-B802-A250E13D7C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61944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2768" name="Text Box 80">
            <a:extLst>
              <a:ext uri="{FF2B5EF4-FFF2-40B4-BE49-F238E27FC236}">
                <a16:creationId xmlns:a16="http://schemas.microsoft.com/office/drawing/2014/main" id="{7BDF9CDA-8A2C-4145-8B3E-CB91A066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1557338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var s,s1:string;</a:t>
            </a:r>
            <a:endParaRPr lang="ru-RU" altLang="ru-RU" sz="2400"/>
          </a:p>
        </p:txBody>
      </p:sp>
      <p:sp>
        <p:nvSpPr>
          <p:cNvPr id="242775" name="Rectangle 87">
            <a:extLst>
              <a:ext uri="{FF2B5EF4-FFF2-40B4-BE49-F238E27FC236}">
                <a16:creationId xmlns:a16="http://schemas.microsoft.com/office/drawing/2014/main" id="{088238AE-093E-4504-BA48-13DB3787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205039"/>
            <a:ext cx="2809875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76" name="Text Box 88">
            <a:extLst>
              <a:ext uri="{FF2B5EF4-FFF2-40B4-BE49-F238E27FC236}">
                <a16:creationId xmlns:a16="http://schemas.microsoft.com/office/drawing/2014/main" id="{88C10F8A-032E-4025-AECC-89D3ACEB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205038"/>
            <a:ext cx="704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s, s1</a:t>
            </a:r>
            <a:endParaRPr lang="ru-RU" altLang="ru-RU"/>
          </a:p>
        </p:txBody>
      </p:sp>
      <p:sp>
        <p:nvSpPr>
          <p:cNvPr id="242777" name="AutoShape 89">
            <a:extLst>
              <a:ext uri="{FF2B5EF4-FFF2-40B4-BE49-F238E27FC236}">
                <a16:creationId xmlns:a16="http://schemas.microsoft.com/office/drawing/2014/main" id="{5988794B-ED22-45AE-A189-37E106367C47}"/>
              </a:ext>
            </a:extLst>
          </p:cNvPr>
          <p:cNvSpPr>
            <a:spLocks/>
          </p:cNvSpPr>
          <p:nvPr/>
        </p:nvSpPr>
        <p:spPr bwMode="auto">
          <a:xfrm rot="-5400000">
            <a:off x="3683001" y="1160464"/>
            <a:ext cx="144463" cy="2808287"/>
          </a:xfrm>
          <a:prstGeom prst="leftBrace">
            <a:avLst>
              <a:gd name="adj1" fmla="val 1619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2778" name="Text Box 90">
            <a:extLst>
              <a:ext uri="{FF2B5EF4-FFF2-40B4-BE49-F238E27FC236}">
                <a16:creationId xmlns:a16="http://schemas.microsoft.com/office/drawing/2014/main" id="{A667D5DD-FE73-4F87-A26B-119D640D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636838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мусор</a:t>
            </a:r>
          </a:p>
        </p:txBody>
      </p:sp>
      <p:sp>
        <p:nvSpPr>
          <p:cNvPr id="242779" name="AutoShape 91">
            <a:extLst>
              <a:ext uri="{FF2B5EF4-FFF2-40B4-BE49-F238E27FC236}">
                <a16:creationId xmlns:a16="http://schemas.microsoft.com/office/drawing/2014/main" id="{E120183D-67D4-4D27-947F-F2B91BC2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2276475"/>
            <a:ext cx="576262" cy="215900"/>
          </a:xfrm>
          <a:prstGeom prst="homePlate">
            <a:avLst>
              <a:gd name="adj" fmla="val 667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s=nil</a:t>
            </a:r>
            <a:endParaRPr lang="ru-RU" altLang="ru-RU"/>
          </a:p>
        </p:txBody>
      </p:sp>
      <p:sp>
        <p:nvSpPr>
          <p:cNvPr id="242780" name="AutoShape 92">
            <a:extLst>
              <a:ext uri="{FF2B5EF4-FFF2-40B4-BE49-F238E27FC236}">
                <a16:creationId xmlns:a16="http://schemas.microsoft.com/office/drawing/2014/main" id="{5C39F0C1-6045-4F14-9CAD-D81974AC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2276475"/>
            <a:ext cx="576262" cy="215900"/>
          </a:xfrm>
          <a:prstGeom prst="homePlate">
            <a:avLst>
              <a:gd name="adj" fmla="val 667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s1=nil</a:t>
            </a:r>
            <a:endParaRPr lang="ru-RU" altLang="ru-RU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83B-893C-4198-AFDB-2F93217AC7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D7FD4D66-8517-45C5-9F63-74FC55F4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 </a:t>
            </a:r>
            <a:r>
              <a:rPr lang="en-US" altLang="ru-RU"/>
              <a:t>PChar</a:t>
            </a:r>
            <a:endParaRPr lang="ru-RU" altLang="ru-RU"/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D82321CA-A3B8-4BA7-8BD8-58D03E950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128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ru-RU"/>
              <a:t>type PChar = ^Char;</a:t>
            </a:r>
          </a:p>
          <a:p>
            <a:r>
              <a:rPr lang="ru-RU" altLang="ru-RU"/>
              <a:t>Обычно используется для работы с </a:t>
            </a:r>
            <a:r>
              <a:rPr lang="en-US" altLang="ru-RU"/>
              <a:t>Z-</a:t>
            </a:r>
            <a:r>
              <a:rPr lang="ru-RU" altLang="ru-RU"/>
              <a:t>строками</a:t>
            </a:r>
            <a:endParaRPr lang="en-US" altLang="ru-RU"/>
          </a:p>
          <a:p>
            <a:r>
              <a:rPr lang="en-US" altLang="ru-RU"/>
              <a:t>var p: PChar;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указывает в никуда, нужно или захватить память, или установить на имеющуюся строку</a:t>
            </a:r>
          </a:p>
          <a:p>
            <a:r>
              <a:rPr lang="en-US" altLang="ru-RU">
                <a:sym typeface="Wingdings" panose="05000000000000000000" pitchFamily="2" charset="2"/>
              </a:rPr>
              <a:t>p := PChar(sAnsi); </a:t>
            </a:r>
            <a:r>
              <a:rPr lang="en-US" altLang="ru-RU" i="1">
                <a:solidFill>
                  <a:schemeClr val="hlink"/>
                </a:solidFill>
                <a:sym typeface="Wingdings" panose="05000000000000000000" pitchFamily="2" charset="2"/>
              </a:rPr>
              <a:t>// </a:t>
            </a:r>
            <a:r>
              <a:rPr lang="ru-RU" altLang="ru-RU" i="1">
                <a:solidFill>
                  <a:schemeClr val="hlink"/>
                </a:solidFill>
                <a:sym typeface="Wingdings" panose="05000000000000000000" pitchFamily="2" charset="2"/>
              </a:rPr>
              <a:t>указ. на </a:t>
            </a:r>
            <a:r>
              <a:rPr lang="en-US" altLang="ru-RU" i="1">
                <a:solidFill>
                  <a:schemeClr val="hlink"/>
                </a:solidFill>
                <a:sym typeface="Wingdings" panose="05000000000000000000" pitchFamily="2" charset="2"/>
              </a:rPr>
              <a:t>#0 </a:t>
            </a:r>
            <a:r>
              <a:rPr lang="ru-RU" altLang="ru-RU" i="1">
                <a:solidFill>
                  <a:schemeClr val="hlink"/>
                </a:solidFill>
                <a:sym typeface="Wingdings" panose="05000000000000000000" pitchFamily="2" charset="2"/>
              </a:rPr>
              <a:t>если </a:t>
            </a:r>
            <a:r>
              <a:rPr lang="en-US" altLang="ru-RU" i="1">
                <a:solidFill>
                  <a:schemeClr val="hlink"/>
                </a:solidFill>
                <a:sym typeface="Wingdings" panose="05000000000000000000" pitchFamily="2" charset="2"/>
              </a:rPr>
              <a:t>sAnsi='', </a:t>
            </a:r>
            <a:r>
              <a:rPr lang="ru-RU" altLang="ru-RU" i="1">
                <a:solidFill>
                  <a:schemeClr val="hlink"/>
                </a:solidFill>
                <a:sym typeface="Wingdings" panose="05000000000000000000" pitchFamily="2" charset="2"/>
              </a:rPr>
              <a:t>не </a:t>
            </a:r>
            <a:r>
              <a:rPr lang="en-US" altLang="ru-RU" i="1">
                <a:solidFill>
                  <a:schemeClr val="hlink"/>
                </a:solidFill>
                <a:sym typeface="Wingdings" panose="05000000000000000000" pitchFamily="2" charset="2"/>
              </a:rPr>
              <a:t>nil !</a:t>
            </a:r>
            <a:r>
              <a:rPr lang="en-US" altLang="ru-RU">
                <a:sym typeface="Wingdings" panose="05000000000000000000" pitchFamily="2" charset="2"/>
              </a:rPr>
              <a:t> </a:t>
            </a:r>
            <a:br>
              <a:rPr lang="en-US" altLang="ru-RU">
                <a:sym typeface="Wingdings" panose="05000000000000000000" pitchFamily="2" charset="2"/>
              </a:rPr>
            </a:br>
            <a:r>
              <a:rPr lang="en-US" altLang="ru-RU">
                <a:sym typeface="Wingdings" panose="05000000000000000000" pitchFamily="2" charset="2"/>
              </a:rPr>
              <a:t>p:= pointer(sAnsi); </a:t>
            </a:r>
            <a:r>
              <a:rPr lang="en-US" altLang="ru-RU" i="1">
                <a:sym typeface="Wingdings" panose="05000000000000000000" pitchFamily="2" charset="2"/>
              </a:rPr>
              <a:t>// nil </a:t>
            </a:r>
            <a:r>
              <a:rPr lang="ru-RU" altLang="ru-RU" i="1">
                <a:sym typeface="Wingdings" panose="05000000000000000000" pitchFamily="2" charset="2"/>
              </a:rPr>
              <a:t>если </a:t>
            </a:r>
            <a:r>
              <a:rPr lang="en-US" altLang="ru-RU" i="1">
                <a:sym typeface="Wingdings" panose="05000000000000000000" pitchFamily="2" charset="2"/>
              </a:rPr>
              <a:t>sAnsi=''</a:t>
            </a:r>
            <a:r>
              <a:rPr lang="en-US" altLang="ru-RU">
                <a:sym typeface="Wingdings" panose="05000000000000000000" pitchFamily="2" charset="2"/>
              </a:rPr>
              <a:t> </a:t>
            </a:r>
            <a:br>
              <a:rPr lang="en-US" altLang="ru-RU">
                <a:sym typeface="Wingdings" panose="05000000000000000000" pitchFamily="2" charset="2"/>
              </a:rPr>
            </a:br>
            <a:r>
              <a:rPr lang="en-US" altLang="ru-RU">
                <a:sym typeface="Wingdings" panose="05000000000000000000" pitchFamily="2" charset="2"/>
              </a:rPr>
              <a:t>p:= @s[1];</a:t>
            </a:r>
          </a:p>
          <a:p>
            <a:r>
              <a:rPr lang="en-US" altLang="ru-RU">
                <a:sym typeface="Wingdings" panose="05000000000000000000" pitchFamily="2" charset="2"/>
              </a:rPr>
              <a:t>p[i] := 'a'; </a:t>
            </a:r>
            <a:r>
              <a:rPr lang="ru-RU" altLang="ru-RU">
                <a:sym typeface="Wingdings" panose="05000000000000000000" pitchFamily="2" charset="2"/>
              </a:rPr>
              <a:t></a:t>
            </a:r>
            <a:r>
              <a:rPr lang="en-US" altLang="ru-RU">
                <a:sym typeface="Wingdings" panose="05000000000000000000" pitchFamily="2" charset="2"/>
              </a:rPr>
              <a:t> </a:t>
            </a:r>
            <a:r>
              <a:rPr lang="ru-RU" altLang="ru-RU">
                <a:sym typeface="Wingdings" panose="05000000000000000000" pitchFamily="2" charset="2"/>
              </a:rPr>
              <a:t>так можно, индексация с 0</a:t>
            </a:r>
          </a:p>
          <a:p>
            <a:r>
              <a:rPr lang="en-US" altLang="ru-RU">
                <a:sym typeface="Wingdings" panose="05000000000000000000" pitchFamily="2" charset="2"/>
              </a:rPr>
              <a:t>p:='</a:t>
            </a:r>
            <a:r>
              <a:rPr lang="ru-RU" altLang="ru-RU">
                <a:sym typeface="Wingdings" panose="05000000000000000000" pitchFamily="2" charset="2"/>
              </a:rPr>
              <a:t>мама</a:t>
            </a:r>
            <a:r>
              <a:rPr lang="en-US" altLang="ru-RU">
                <a:sym typeface="Wingdings" panose="05000000000000000000" pitchFamily="2" charset="2"/>
              </a:rPr>
              <a:t>';</a:t>
            </a:r>
            <a:r>
              <a:rPr lang="ru-RU" altLang="ru-RU">
                <a:sym typeface="Wingdings" panose="05000000000000000000" pitchFamily="2" charset="2"/>
              </a:rPr>
              <a:t>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и так можно, строковой литерал размещен в памяти, его адрес помещается в </a:t>
            </a:r>
            <a:r>
              <a:rPr lang="en-US" altLang="ru-RU">
                <a:sym typeface="Wingdings" panose="05000000000000000000" pitchFamily="2" charset="2"/>
              </a:rPr>
              <a:t>p</a:t>
            </a:r>
            <a:endParaRPr lang="ru-RU" altLang="ru-RU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B4233D-90A5-4666-AB8D-597BD7C12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9C24B338-D4F6-44DA-8ACB-1F336E195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Строки и </a:t>
            </a:r>
            <a:r>
              <a:rPr lang="en-US" altLang="ru-RU" sz="4000"/>
              <a:t>Windows</a:t>
            </a:r>
            <a:endParaRPr lang="ru-RU" altLang="ru-RU" sz="4000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5D8EB727-F2D6-4DA2-B88E-7B96AC984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052514"/>
            <a:ext cx="8229600" cy="5102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Функциям </a:t>
            </a:r>
            <a:r>
              <a:rPr lang="en-US" altLang="ru-RU"/>
              <a:t>Windows </a:t>
            </a:r>
            <a:r>
              <a:rPr lang="ru-RU" altLang="ru-RU"/>
              <a:t>нужны </a:t>
            </a:r>
            <a:r>
              <a:rPr lang="ru-RU" altLang="ru-RU">
                <a:solidFill>
                  <a:schemeClr val="hlink"/>
                </a:solidFill>
              </a:rPr>
              <a:t>указатели на </a:t>
            </a:r>
            <a:r>
              <a:rPr lang="en-US" altLang="ru-RU">
                <a:solidFill>
                  <a:schemeClr val="hlink"/>
                </a:solidFill>
              </a:rPr>
              <a:t>Z-</a:t>
            </a:r>
            <a:r>
              <a:rPr lang="ru-RU" altLang="ru-RU">
                <a:solidFill>
                  <a:schemeClr val="hlink"/>
                </a:solidFill>
              </a:rPr>
              <a:t>строку</a:t>
            </a:r>
          </a:p>
          <a:p>
            <a:pPr>
              <a:lnSpc>
                <a:spcPct val="90000"/>
              </a:lnSpc>
            </a:pPr>
            <a:r>
              <a:rPr lang="en-US" altLang="ru-RU"/>
              <a:t>PChar(sAnsi) - </a:t>
            </a:r>
            <a:r>
              <a:rPr lang="ru-RU" altLang="ru-RU"/>
              <a:t>допустимое преобразование!</a:t>
            </a:r>
            <a:br>
              <a:rPr lang="ru-RU" altLang="ru-RU"/>
            </a:br>
            <a:r>
              <a:rPr lang="en-US" altLang="ru-RU"/>
              <a:t>pointer(sAnsi) - </a:t>
            </a:r>
            <a:r>
              <a:rPr lang="ru-RU" altLang="ru-RU"/>
              <a:t>тоже допустимо!</a:t>
            </a:r>
          </a:p>
          <a:p>
            <a:pPr>
              <a:lnSpc>
                <a:spcPct val="90000"/>
              </a:lnSpc>
            </a:pPr>
            <a:r>
              <a:rPr lang="en-US" altLang="ru-RU"/>
              <a:t>@s[1] - </a:t>
            </a:r>
            <a:r>
              <a:rPr lang="ru-RU" altLang="ru-RU"/>
              <a:t>так можно написать для любого формата строки, но для коротких строк нужно ЯВНО прописывать ноль в конце:</a:t>
            </a:r>
            <a:r>
              <a:rPr lang="en-US" altLang="ru-RU"/>
              <a:t>         </a:t>
            </a:r>
            <a:r>
              <a:rPr lang="en-US" altLang="ru-RU">
                <a:solidFill>
                  <a:schemeClr val="hlink"/>
                </a:solidFill>
              </a:rPr>
              <a:t>sShort := '</a:t>
            </a:r>
            <a:r>
              <a:rPr lang="ru-RU" altLang="ru-RU">
                <a:solidFill>
                  <a:schemeClr val="hlink"/>
                </a:solidFill>
              </a:rPr>
              <a:t>мама</a:t>
            </a:r>
            <a:r>
              <a:rPr lang="en-US" altLang="ru-RU">
                <a:solidFill>
                  <a:schemeClr val="hlink"/>
                </a:solidFill>
              </a:rPr>
              <a:t>'#0;</a:t>
            </a:r>
            <a:endParaRPr lang="ru-RU" altLang="ru-RU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Если нужно принять строковое значение из </a:t>
            </a:r>
            <a:r>
              <a:rPr lang="en-US" altLang="ru-RU"/>
              <a:t>Windows, </a:t>
            </a:r>
            <a:r>
              <a:rPr lang="ru-RU" altLang="ru-RU"/>
              <a:t>нужно обеспечить наличие буфера.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Короткая строка - это готовый буфер в 255 ячеек.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Для длинной строки нужно установить длину - </a:t>
            </a:r>
            <a:r>
              <a:rPr lang="en-US" altLang="ru-RU">
                <a:solidFill>
                  <a:schemeClr val="hlink"/>
                </a:solidFill>
              </a:rPr>
              <a:t>SetLength(s,len);</a:t>
            </a:r>
            <a:endParaRPr lang="ru-RU" altLang="ru-RU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ru-RU"/>
              <a:t>var p:PChar </a:t>
            </a:r>
            <a:r>
              <a:rPr lang="ru-RU" altLang="ru-RU"/>
              <a:t>указывает в никуда - нужно установить на буфер.</a:t>
            </a:r>
            <a:r>
              <a:rPr lang="en-US" altLang="ru-RU"/>
              <a:t>		</a:t>
            </a:r>
            <a:r>
              <a:rPr lang="en-US" altLang="ru-RU">
                <a:solidFill>
                  <a:schemeClr val="hlink"/>
                </a:solidFill>
              </a:rPr>
              <a:t>GetMem(p,size);</a:t>
            </a:r>
            <a:endParaRPr lang="ru-RU" altLang="ru-RU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DB5FC5-DFDD-4927-B2FB-F297DADCF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767CBF38-9C71-4D55-AD9D-CEB0CDAD1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908050"/>
            <a:ext cx="8229600" cy="4465638"/>
          </a:xfrm>
        </p:spPr>
        <p:txBody>
          <a:bodyPr/>
          <a:lstStyle/>
          <a:p>
            <a:r>
              <a:rPr lang="ru-RU" altLang="ru-RU"/>
              <a:t>Средства </a:t>
            </a:r>
            <a:r>
              <a:rPr lang="en-US" altLang="ru-RU"/>
              <a:t>Win API </a:t>
            </a:r>
            <a:r>
              <a:rPr lang="ru-RU" altLang="ru-RU"/>
              <a:t>для работы с устройствами ввода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1F323C-5B5D-4E95-8973-B590C9498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1788E65E-3C09-40A2-A459-F10534F06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Устройства ввода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809DB591-1147-493F-9177-4044AD677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Клавиатура</a:t>
            </a:r>
          </a:p>
          <a:p>
            <a:r>
              <a:rPr lang="ru-RU" altLang="ru-RU"/>
              <a:t>Мышь</a:t>
            </a:r>
          </a:p>
          <a:p>
            <a:r>
              <a:rPr lang="ru-RU" altLang="ru-RU"/>
              <a:t>Таймер</a:t>
            </a:r>
          </a:p>
          <a:p>
            <a:endParaRPr lang="ru-RU" altLang="ru-RU"/>
          </a:p>
          <a:p>
            <a:r>
              <a:rPr lang="ru-RU" altLang="ru-RU"/>
              <a:t>Любые другие устройства доступны через функции доступа к файлам, при этом псевдо-файлом является драйвер устройства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74B3CB-005B-4D37-8D90-FA08D60A3D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5C188AB0-575D-4D03-8C58-2F0C1F33E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Клавиатурный ввод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0DD89EE-61F0-453F-A85E-EC60D8CD1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См. </a:t>
            </a:r>
            <a:r>
              <a:rPr lang="en-US" altLang="ru-RU" b="1"/>
              <a:t>Keyboard input</a:t>
            </a:r>
          </a:p>
          <a:p>
            <a:r>
              <a:rPr lang="ru-RU" altLang="ru-RU"/>
              <a:t>Единственное окно в системе, имеющее фокус ввода, получает клавиатурные сообщения</a:t>
            </a:r>
          </a:p>
          <a:p>
            <a:r>
              <a:rPr lang="ru-RU" altLang="ru-RU"/>
              <a:t>Сообщения накапливаются в очереди, не теряются</a:t>
            </a:r>
          </a:p>
          <a:p>
            <a:r>
              <a:rPr lang="ru-RU" altLang="ru-RU"/>
              <a:t>Аппаратные сообщения - содержат виртуальный код клавиши, ее позицию в матрице виртуальной клавиатуры</a:t>
            </a:r>
          </a:p>
          <a:p>
            <a:r>
              <a:rPr lang="ru-RU" altLang="ru-RU"/>
              <a:t>Символьные сообщения содержат код набранного символа с учетом раскладки, языка, </a:t>
            </a:r>
            <a:r>
              <a:rPr lang="en-US" altLang="ru-RU"/>
              <a:t>Shift</a:t>
            </a:r>
            <a:endParaRPr lang="ru-RU" altLang="ru-RU"/>
          </a:p>
          <a:p>
            <a:r>
              <a:rPr lang="ru-RU" altLang="ru-RU"/>
              <a:t>Есть возможность опросить состояние клавиатуры (нажата или нет та или иная клавиша)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ижний колонтитул 47">
            <a:extLst>
              <a:ext uri="{FF2B5EF4-FFF2-40B4-BE49-F238E27FC236}">
                <a16:creationId xmlns:a16="http://schemas.microsoft.com/office/drawing/2014/main" id="{3171B526-7CA0-4609-A67F-DB88CE7A4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A6A21A3C-69D4-41AA-93FA-5B45C7B97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Прохождение сообщений </a:t>
            </a:r>
            <a:br>
              <a:rPr lang="ru-RU" altLang="ru-RU" sz="4000"/>
            </a:br>
            <a:r>
              <a:rPr lang="ru-RU" altLang="ru-RU" sz="4000"/>
              <a:t>от клавиатуры</a:t>
            </a:r>
          </a:p>
        </p:txBody>
      </p:sp>
      <p:pic>
        <p:nvPicPr>
          <p:cNvPr id="247812" name="Picture 4">
            <a:extLst>
              <a:ext uri="{FF2B5EF4-FFF2-40B4-BE49-F238E27FC236}">
                <a16:creationId xmlns:a16="http://schemas.microsoft.com/office/drawing/2014/main" id="{50FF7ACD-FB15-402D-9611-1511129A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276475"/>
            <a:ext cx="1655762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7813" name="Rectangle 5">
            <a:extLst>
              <a:ext uri="{FF2B5EF4-FFF2-40B4-BE49-F238E27FC236}">
                <a16:creationId xmlns:a16="http://schemas.microsoft.com/office/drawing/2014/main" id="{10F57575-E4F5-448E-884C-55BFEDE3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1773238"/>
            <a:ext cx="6119813" cy="29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38A4C511-A48F-4A18-A25C-0E0CF26F2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844675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600" b="1"/>
              <a:t>PC</a:t>
            </a:r>
            <a:endParaRPr lang="ru-RU" altLang="ru-RU" sz="1600" b="1"/>
          </a:p>
        </p:txBody>
      </p:sp>
      <p:sp>
        <p:nvSpPr>
          <p:cNvPr id="247815" name="Rectangle 7">
            <a:extLst>
              <a:ext uri="{FF2B5EF4-FFF2-40B4-BE49-F238E27FC236}">
                <a16:creationId xmlns:a16="http://schemas.microsoft.com/office/drawing/2014/main" id="{20A8A34A-545C-44B5-BA71-97B443A1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276476"/>
            <a:ext cx="11525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Драйвер</a:t>
            </a:r>
          </a:p>
        </p:txBody>
      </p:sp>
      <p:sp>
        <p:nvSpPr>
          <p:cNvPr id="247816" name="Line 8">
            <a:extLst>
              <a:ext uri="{FF2B5EF4-FFF2-40B4-BE49-F238E27FC236}">
                <a16:creationId xmlns:a16="http://schemas.microsoft.com/office/drawing/2014/main" id="{8CACA18D-23AD-4A86-A71B-2E1BF967F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0B2C3CEE-FE4B-4330-B483-7E8B09FC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997200"/>
            <a:ext cx="1081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скэн-код</a:t>
            </a:r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7E34722F-48AC-46AF-BA6F-3E54533A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2492375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D1F79D0F-20EA-4718-8202-4DA0A0BA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1" y="2492375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FDE2163C-D4A4-4333-8C21-8CD77225F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2492375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21" name="Rectangle 13">
            <a:extLst>
              <a:ext uri="{FF2B5EF4-FFF2-40B4-BE49-F238E27FC236}">
                <a16:creationId xmlns:a16="http://schemas.microsoft.com/office/drawing/2014/main" id="{255FFF14-2209-4CE4-90EF-8901CEBA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6" y="2492375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22" name="Rectangle 14">
            <a:extLst>
              <a:ext uri="{FF2B5EF4-FFF2-40B4-BE49-F238E27FC236}">
                <a16:creationId xmlns:a16="http://schemas.microsoft.com/office/drawing/2014/main" id="{0759A40B-A99A-4AED-9B60-1CEC0473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2492375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23" name="Rectangle 15">
            <a:extLst>
              <a:ext uri="{FF2B5EF4-FFF2-40B4-BE49-F238E27FC236}">
                <a16:creationId xmlns:a16="http://schemas.microsoft.com/office/drawing/2014/main" id="{3E74F98D-CB46-4F9E-98D2-6979F662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492375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24" name="Rectangle 16">
            <a:extLst>
              <a:ext uri="{FF2B5EF4-FFF2-40B4-BE49-F238E27FC236}">
                <a16:creationId xmlns:a16="http://schemas.microsoft.com/office/drawing/2014/main" id="{5F8BA6D9-E24E-4BC0-8799-AB873F51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2492375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25" name="Line 17">
            <a:extLst>
              <a:ext uri="{FF2B5EF4-FFF2-40B4-BE49-F238E27FC236}">
                <a16:creationId xmlns:a16="http://schemas.microsoft.com/office/drawing/2014/main" id="{F5676C80-C619-49EB-9CFD-443D878A0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24923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26" name="Line 18">
            <a:extLst>
              <a:ext uri="{FF2B5EF4-FFF2-40B4-BE49-F238E27FC236}">
                <a16:creationId xmlns:a16="http://schemas.microsoft.com/office/drawing/2014/main" id="{61F03FC6-DBA2-49FC-985C-D321D2D24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9" y="2708275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27" name="Line 19">
            <a:extLst>
              <a:ext uri="{FF2B5EF4-FFF2-40B4-BE49-F238E27FC236}">
                <a16:creationId xmlns:a16="http://schemas.microsoft.com/office/drawing/2014/main" id="{B80A879E-C63E-4F28-8BB7-847D9791C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6" y="26368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28" name="Text Box 20">
            <a:extLst>
              <a:ext uri="{FF2B5EF4-FFF2-40B4-BE49-F238E27FC236}">
                <a16:creationId xmlns:a16="http://schemas.microsoft.com/office/drawing/2014/main" id="{B7CACA0F-E6E0-45D2-BA40-62059023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2781301"/>
            <a:ext cx="25222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аппаратные сообщения</a:t>
            </a:r>
            <a:br>
              <a:rPr lang="ru-RU" altLang="ru-RU"/>
            </a:br>
            <a:r>
              <a:rPr lang="ru-RU" altLang="ru-RU"/>
              <a:t>виртуальные коды</a:t>
            </a:r>
          </a:p>
        </p:txBody>
      </p:sp>
      <p:sp>
        <p:nvSpPr>
          <p:cNvPr id="247829" name="Text Box 21">
            <a:extLst>
              <a:ext uri="{FF2B5EF4-FFF2-40B4-BE49-F238E27FC236}">
                <a16:creationId xmlns:a16="http://schemas.microsoft.com/office/drawing/2014/main" id="{AAC62ECD-96BB-4473-BEB8-B44AB50F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200275"/>
            <a:ext cx="20760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системная очередь</a:t>
            </a:r>
          </a:p>
        </p:txBody>
      </p:sp>
      <p:sp>
        <p:nvSpPr>
          <p:cNvPr id="247830" name="Rectangle 22">
            <a:extLst>
              <a:ext uri="{FF2B5EF4-FFF2-40B4-BE49-F238E27FC236}">
                <a16:creationId xmlns:a16="http://schemas.microsoft.com/office/drawing/2014/main" id="{1775A2C3-9F2A-4AD6-AAF8-5238748A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6" y="3860800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1" name="Rectangle 23">
            <a:extLst>
              <a:ext uri="{FF2B5EF4-FFF2-40B4-BE49-F238E27FC236}">
                <a16:creationId xmlns:a16="http://schemas.microsoft.com/office/drawing/2014/main" id="{F5C87892-2832-4F58-985D-49CC8ABA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3860800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2" name="Rectangle 24">
            <a:extLst>
              <a:ext uri="{FF2B5EF4-FFF2-40B4-BE49-F238E27FC236}">
                <a16:creationId xmlns:a16="http://schemas.microsoft.com/office/drawing/2014/main" id="{7B0E987D-BAB8-4024-A055-711996B7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1" y="3860800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3" name="Rectangle 25">
            <a:extLst>
              <a:ext uri="{FF2B5EF4-FFF2-40B4-BE49-F238E27FC236}">
                <a16:creationId xmlns:a16="http://schemas.microsoft.com/office/drawing/2014/main" id="{B290BAAD-F252-48A8-BCCB-7E1E3B61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3860800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4" name="Rectangle 26">
            <a:extLst>
              <a:ext uri="{FF2B5EF4-FFF2-40B4-BE49-F238E27FC236}">
                <a16:creationId xmlns:a16="http://schemas.microsoft.com/office/drawing/2014/main" id="{37F2A984-F5E4-49DE-A461-032860F3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6" y="3860800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5" name="Rectangle 27">
            <a:extLst>
              <a:ext uri="{FF2B5EF4-FFF2-40B4-BE49-F238E27FC236}">
                <a16:creationId xmlns:a16="http://schemas.microsoft.com/office/drawing/2014/main" id="{D9D1D008-79FE-42EB-9793-69AAFB05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860800"/>
            <a:ext cx="1444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6" name="Rectangle 28">
            <a:extLst>
              <a:ext uri="{FF2B5EF4-FFF2-40B4-BE49-F238E27FC236}">
                <a16:creationId xmlns:a16="http://schemas.microsoft.com/office/drawing/2014/main" id="{04AFF031-9E1C-49A7-ADE0-236331AF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860800"/>
            <a:ext cx="1444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37" name="Line 29">
            <a:extLst>
              <a:ext uri="{FF2B5EF4-FFF2-40B4-BE49-F238E27FC236}">
                <a16:creationId xmlns:a16="http://schemas.microsoft.com/office/drawing/2014/main" id="{F6A002C8-8687-4F85-BAC9-D14224AE8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38608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38" name="Line 30">
            <a:extLst>
              <a:ext uri="{FF2B5EF4-FFF2-40B4-BE49-F238E27FC236}">
                <a16:creationId xmlns:a16="http://schemas.microsoft.com/office/drawing/2014/main" id="{6997C2AA-7BFA-4469-AA6D-D4C2DD48D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40767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39" name="Line 31">
            <a:extLst>
              <a:ext uri="{FF2B5EF4-FFF2-40B4-BE49-F238E27FC236}">
                <a16:creationId xmlns:a16="http://schemas.microsoft.com/office/drawing/2014/main" id="{A0D07B8A-5FC1-452C-B0B0-3953F06FE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5654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40" name="Line 32">
            <a:extLst>
              <a:ext uri="{FF2B5EF4-FFF2-40B4-BE49-F238E27FC236}">
                <a16:creationId xmlns:a16="http://schemas.microsoft.com/office/drawing/2014/main" id="{F2569122-5A04-4443-960C-744207349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2565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41" name="Line 33">
            <a:extLst>
              <a:ext uri="{FF2B5EF4-FFF2-40B4-BE49-F238E27FC236}">
                <a16:creationId xmlns:a16="http://schemas.microsoft.com/office/drawing/2014/main" id="{C564550B-3C51-4282-8FA1-10CA918D69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14" y="3429000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42" name="Line 34">
            <a:extLst>
              <a:ext uri="{FF2B5EF4-FFF2-40B4-BE49-F238E27FC236}">
                <a16:creationId xmlns:a16="http://schemas.microsoft.com/office/drawing/2014/main" id="{0C466B88-C0A3-458E-8B40-C0EF62BFF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4290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43" name="Line 35">
            <a:extLst>
              <a:ext uri="{FF2B5EF4-FFF2-40B4-BE49-F238E27FC236}">
                <a16:creationId xmlns:a16="http://schemas.microsoft.com/office/drawing/2014/main" id="{0A95AF19-38A2-4275-AB93-EEF1BACC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9338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44" name="Text Box 36">
            <a:extLst>
              <a:ext uri="{FF2B5EF4-FFF2-40B4-BE49-F238E27FC236}">
                <a16:creationId xmlns:a16="http://schemas.microsoft.com/office/drawing/2014/main" id="{A38A78CD-9697-44F8-837D-F1C257A7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1" y="3556000"/>
            <a:ext cx="17191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очередь потока</a:t>
            </a:r>
          </a:p>
        </p:txBody>
      </p:sp>
      <p:sp>
        <p:nvSpPr>
          <p:cNvPr id="247845" name="AutoShape 37">
            <a:extLst>
              <a:ext uri="{FF2B5EF4-FFF2-40B4-BE49-F238E27FC236}">
                <a16:creationId xmlns:a16="http://schemas.microsoft.com/office/drawing/2014/main" id="{14584B04-1DFF-4E6A-9728-8EB5A4BA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3716338"/>
            <a:ext cx="504825" cy="647700"/>
          </a:xfrm>
          <a:prstGeom prst="curvedRightArrow">
            <a:avLst>
              <a:gd name="adj1" fmla="val 25660"/>
              <a:gd name="adj2" fmla="val 5132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46" name="AutoShape 38">
            <a:extLst>
              <a:ext uri="{FF2B5EF4-FFF2-40B4-BE49-F238E27FC236}">
                <a16:creationId xmlns:a16="http://schemas.microsoft.com/office/drawing/2014/main" id="{36FA19D6-BE30-4883-8F47-13A3CEF0EE4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48526" y="3716338"/>
            <a:ext cx="504825" cy="647700"/>
          </a:xfrm>
          <a:prstGeom prst="curvedRightArrow">
            <a:avLst>
              <a:gd name="adj1" fmla="val 25660"/>
              <a:gd name="adj2" fmla="val 5132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47" name="Line 39">
            <a:extLst>
              <a:ext uri="{FF2B5EF4-FFF2-40B4-BE49-F238E27FC236}">
                <a16:creationId xmlns:a16="http://schemas.microsoft.com/office/drawing/2014/main" id="{868A9B28-0F21-4B2F-8742-5A0E483AB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1" y="39338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49" name="Line 41">
            <a:extLst>
              <a:ext uri="{FF2B5EF4-FFF2-40B4-BE49-F238E27FC236}">
                <a16:creationId xmlns:a16="http://schemas.microsoft.com/office/drawing/2014/main" id="{E46B2E4E-1BD1-4CF9-8C34-66F61DF8C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0" y="4365625"/>
            <a:ext cx="0" cy="2159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50" name="Line 42">
            <a:extLst>
              <a:ext uri="{FF2B5EF4-FFF2-40B4-BE49-F238E27FC236}">
                <a16:creationId xmlns:a16="http://schemas.microsoft.com/office/drawing/2014/main" id="{4670C853-934A-4AE5-B159-F9BBD36FE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4581525"/>
            <a:ext cx="2303462" cy="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51" name="Line 43">
            <a:extLst>
              <a:ext uri="{FF2B5EF4-FFF2-40B4-BE49-F238E27FC236}">
                <a16:creationId xmlns:a16="http://schemas.microsoft.com/office/drawing/2014/main" id="{B5EDB8C5-CBD5-4412-A298-9FFFB00C2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8" y="4005263"/>
            <a:ext cx="0" cy="5762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52" name="Text Box 44">
            <a:extLst>
              <a:ext uri="{FF2B5EF4-FFF2-40B4-BE49-F238E27FC236}">
                <a16:creationId xmlns:a16="http://schemas.microsoft.com/office/drawing/2014/main" id="{9E5C27E6-AEF1-442F-AB64-C0349B4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4292601"/>
            <a:ext cx="2016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символьные сообщ.</a:t>
            </a:r>
          </a:p>
        </p:txBody>
      </p:sp>
      <p:sp>
        <p:nvSpPr>
          <p:cNvPr id="247853" name="Line 45">
            <a:extLst>
              <a:ext uri="{FF2B5EF4-FFF2-40B4-BE49-F238E27FC236}">
                <a16:creationId xmlns:a16="http://schemas.microsoft.com/office/drawing/2014/main" id="{DA0F3AAB-00B2-43AE-A705-CB44567E5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716339"/>
            <a:ext cx="10080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54" name="Line 46">
            <a:extLst>
              <a:ext uri="{FF2B5EF4-FFF2-40B4-BE49-F238E27FC236}">
                <a16:creationId xmlns:a16="http://schemas.microsoft.com/office/drawing/2014/main" id="{8BF92E87-E742-480B-B5A2-68D99086F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8" y="4149725"/>
            <a:ext cx="10080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7855" name="Rectangle 47">
            <a:extLst>
              <a:ext uri="{FF2B5EF4-FFF2-40B4-BE49-F238E27FC236}">
                <a16:creationId xmlns:a16="http://schemas.microsoft.com/office/drawing/2014/main" id="{256AFAC0-D4CE-4C28-8310-604577EE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6" y="3573463"/>
            <a:ext cx="7921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56" name="Rectangle 48">
            <a:extLst>
              <a:ext uri="{FF2B5EF4-FFF2-40B4-BE49-F238E27FC236}">
                <a16:creationId xmlns:a16="http://schemas.microsoft.com/office/drawing/2014/main" id="{EF81EDFE-A1E1-49C6-A573-D95982FD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9" y="4292601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7857" name="Text Box 49">
            <a:extLst>
              <a:ext uri="{FF2B5EF4-FFF2-40B4-BE49-F238E27FC236}">
                <a16:creationId xmlns:a16="http://schemas.microsoft.com/office/drawing/2014/main" id="{F1DC22CF-A56A-4BF8-9ED0-6F405865D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4941889"/>
            <a:ext cx="5832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/>
              <a:t>while </a:t>
            </a:r>
            <a:r>
              <a:rPr lang="ru-RU" altLang="ru-RU"/>
              <a:t>GetMessage(msg,0,0,0) </a:t>
            </a:r>
            <a:r>
              <a:rPr lang="ru-RU" altLang="ru-RU" b="1"/>
              <a:t>do begin </a:t>
            </a:r>
            <a:endParaRPr lang="en-US" altLang="ru-RU" b="1"/>
          </a:p>
          <a:p>
            <a:r>
              <a:rPr lang="en-US" altLang="ru-RU" b="1"/>
              <a:t>    </a:t>
            </a:r>
            <a:r>
              <a:rPr lang="ru-RU" altLang="ru-RU">
                <a:solidFill>
                  <a:srgbClr val="FF0000"/>
                </a:solidFill>
              </a:rPr>
              <a:t>TranslateMessage(msg); </a:t>
            </a:r>
            <a:endParaRPr lang="en-US" altLang="ru-RU">
              <a:solidFill>
                <a:srgbClr val="FF0000"/>
              </a:solidFill>
            </a:endParaRPr>
          </a:p>
          <a:p>
            <a:r>
              <a:rPr lang="en-US" altLang="ru-RU"/>
              <a:t>    </a:t>
            </a:r>
            <a:r>
              <a:rPr lang="ru-RU" altLang="ru-RU"/>
              <a:t>DispatchMessage(msg); </a:t>
            </a:r>
            <a:endParaRPr lang="en-US" altLang="ru-RU"/>
          </a:p>
          <a:p>
            <a:r>
              <a:rPr lang="ru-RU" altLang="ru-RU" b="1"/>
              <a:t>end</a:t>
            </a:r>
            <a:r>
              <a:rPr lang="ru-RU" altLang="ru-RU"/>
              <a:t>; 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605644-BF5C-47BC-B086-D1DBD97914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7B46D20B-066E-4BD2-A341-C0CC2F005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Аппаратные сообщения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C14C6F59-20BA-410B-901B-3D0896EE1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2592388"/>
          </a:xfrm>
        </p:spPr>
        <p:txBody>
          <a:bodyPr>
            <a:normAutofit lnSpcReduction="10000"/>
          </a:bodyPr>
          <a:lstStyle/>
          <a:p>
            <a:r>
              <a:rPr lang="en-US" altLang="ru-RU"/>
              <a:t>WM_KEYDOWN</a:t>
            </a:r>
          </a:p>
          <a:p>
            <a:r>
              <a:rPr lang="en-US" altLang="ru-RU"/>
              <a:t>WM_KEYUP</a:t>
            </a:r>
          </a:p>
          <a:p>
            <a:r>
              <a:rPr lang="en-US" altLang="ru-RU"/>
              <a:t>WM_SYSKEYDOWN</a:t>
            </a:r>
            <a:r>
              <a:rPr lang="ru-RU" altLang="ru-RU"/>
              <a:t>  </a:t>
            </a:r>
            <a:r>
              <a:rPr lang="en-US" altLang="ru-RU"/>
              <a:t>(</a:t>
            </a:r>
            <a:r>
              <a:rPr lang="ru-RU" altLang="ru-RU"/>
              <a:t>нажата </a:t>
            </a:r>
            <a:r>
              <a:rPr lang="en-US" altLang="ru-RU"/>
              <a:t>Alt </a:t>
            </a:r>
            <a:r>
              <a:rPr lang="ru-RU" altLang="ru-RU"/>
              <a:t>или окно свернуто)</a:t>
            </a:r>
            <a:endParaRPr lang="en-US" altLang="ru-RU"/>
          </a:p>
          <a:p>
            <a:r>
              <a:rPr lang="en-US" altLang="ru-RU"/>
              <a:t>WM_SYSKEYUP (</a:t>
            </a:r>
            <a:r>
              <a:rPr lang="ru-RU" altLang="ru-RU"/>
              <a:t>нажата </a:t>
            </a:r>
            <a:r>
              <a:rPr lang="en-US" altLang="ru-RU"/>
              <a:t>Alt </a:t>
            </a:r>
            <a:r>
              <a:rPr lang="ru-RU" altLang="ru-RU"/>
              <a:t>или окно свернуто) </a:t>
            </a:r>
            <a:br>
              <a:rPr lang="en-US" altLang="ru-RU"/>
            </a:br>
            <a:r>
              <a:rPr lang="en-US" altLang="ru-RU"/>
              <a:t>wparam = </a:t>
            </a:r>
            <a:r>
              <a:rPr lang="ru-RU" altLang="ru-RU"/>
              <a:t>виртуальный код</a:t>
            </a:r>
            <a:br>
              <a:rPr lang="ru-RU" altLang="ru-RU"/>
            </a:br>
            <a:r>
              <a:rPr lang="en-US" altLang="ru-RU"/>
              <a:t>lparam = </a:t>
            </a:r>
            <a:r>
              <a:rPr lang="ru-RU" altLang="ru-RU"/>
              <a:t>см. схему</a:t>
            </a: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E9D9C64D-5211-4091-8463-DCA4CB0A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437063"/>
            <a:ext cx="11525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24..31</a:t>
            </a:r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B90FC27C-D3BD-4AAC-A1A0-2F833CE0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4437063"/>
            <a:ext cx="11525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16..23 = </a:t>
            </a:r>
            <a:r>
              <a:rPr lang="en-US" altLang="ru-RU"/>
              <a:t>scan</a:t>
            </a:r>
            <a:endParaRPr lang="ru-RU" altLang="ru-RU"/>
          </a:p>
        </p:txBody>
      </p:sp>
      <p:sp>
        <p:nvSpPr>
          <p:cNvPr id="248838" name="Rectangle 6">
            <a:extLst>
              <a:ext uri="{FF2B5EF4-FFF2-40B4-BE49-F238E27FC236}">
                <a16:creationId xmlns:a16="http://schemas.microsoft.com/office/drawing/2014/main" id="{79B56017-9846-4418-9837-5AA99872C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4437063"/>
            <a:ext cx="23034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0..15 = счетчик повторений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7FCCBF59-FC9F-44C2-A6E9-A214E7B50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084764"/>
            <a:ext cx="72739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24: принадлежность расширенной клавиатуре ("серые стрелки" справа)</a:t>
            </a:r>
            <a:br>
              <a:rPr lang="ru-RU" altLang="ru-RU"/>
            </a:br>
            <a:r>
              <a:rPr lang="ru-RU" altLang="ru-RU"/>
              <a:t>29: флаг контекста, 1 для </a:t>
            </a:r>
            <a:r>
              <a:rPr lang="en-US" altLang="ru-RU"/>
              <a:t>SYS, 0 </a:t>
            </a:r>
            <a:r>
              <a:rPr lang="ru-RU" altLang="ru-RU"/>
              <a:t>для обычных</a:t>
            </a:r>
            <a:br>
              <a:rPr lang="ru-RU" altLang="ru-RU"/>
            </a:br>
            <a:r>
              <a:rPr lang="ru-RU" altLang="ru-RU"/>
              <a:t>30: предыдущее состояние клавиши, 1 = нажата</a:t>
            </a:r>
            <a:br>
              <a:rPr lang="ru-RU" altLang="ru-RU"/>
            </a:br>
            <a:r>
              <a:rPr lang="ru-RU" altLang="ru-RU"/>
              <a:t>31: текущее состояние, 1 = нажата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3A99D-A584-4CFD-B12C-2516AEC07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5BE5D01-B239-4B02-9EBD-7A5BCACAE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FB537C4-171C-494F-8893-B919EC781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Поддержка многозадачности:</a:t>
            </a:r>
          </a:p>
          <a:p>
            <a:pPr marL="0" indent="0"/>
            <a:r>
              <a:rPr lang="ru-RU" altLang="ru-RU"/>
              <a:t> Однозадачные</a:t>
            </a:r>
          </a:p>
          <a:p>
            <a:pPr marL="0" indent="0"/>
            <a:r>
              <a:rPr lang="ru-RU" altLang="ru-RU"/>
              <a:t> Многозадачные</a:t>
            </a:r>
          </a:p>
          <a:p>
            <a:pPr marL="820738" lvl="1"/>
            <a:r>
              <a:rPr lang="ru-RU" altLang="ru-RU"/>
              <a:t>Невытесняющие алгоритмы</a:t>
            </a:r>
            <a:r>
              <a:rPr lang="en-US" altLang="ru-RU"/>
              <a:t> (non-preemptive)</a:t>
            </a:r>
            <a:endParaRPr lang="ru-RU" altLang="ru-RU"/>
          </a:p>
          <a:p>
            <a:pPr marL="820738" lvl="1"/>
            <a:r>
              <a:rPr lang="ru-RU" altLang="ru-RU"/>
              <a:t>Вытесняющие алгоритмы</a:t>
            </a:r>
            <a:r>
              <a:rPr lang="en-US" altLang="ru-RU"/>
              <a:t> (preemptive)</a:t>
            </a:r>
            <a:r>
              <a:rPr lang="ru-RU" altLang="ru-RU"/>
              <a:t>:</a:t>
            </a:r>
            <a:r>
              <a:rPr lang="en-US" altLang="ru-RU"/>
              <a:t> </a:t>
            </a:r>
            <a:endParaRPr lang="ru-RU" altLang="ru-RU"/>
          </a:p>
          <a:p>
            <a:pPr marL="1228725" lvl="2"/>
            <a:r>
              <a:rPr lang="ru-RU" altLang="ru-RU"/>
              <a:t>Без многопоточности</a:t>
            </a:r>
          </a:p>
          <a:p>
            <a:pPr marL="1228725" lvl="2"/>
            <a:r>
              <a:rPr lang="ru-RU" altLang="ru-RU"/>
              <a:t>Многопоточные (</a:t>
            </a:r>
            <a:r>
              <a:rPr lang="en-US" altLang="ru-RU"/>
              <a:t>multithreading</a:t>
            </a:r>
            <a:r>
              <a:rPr lang="ru-RU" altLang="ru-RU"/>
              <a:t>)</a:t>
            </a:r>
          </a:p>
          <a:p>
            <a:pPr marL="820738" lvl="1"/>
            <a:endParaRPr lang="ru-RU" altLang="ru-RU"/>
          </a:p>
          <a:p>
            <a:pPr marL="0" indent="0">
              <a:buNone/>
            </a:pPr>
            <a:r>
              <a:rPr lang="ru-RU" altLang="ru-RU" b="1"/>
              <a:t>Потоки выполнения (</a:t>
            </a:r>
            <a:r>
              <a:rPr lang="en-US" altLang="ru-RU" b="1"/>
              <a:t>threads</a:t>
            </a:r>
            <a:r>
              <a:rPr lang="ru-RU" altLang="ru-RU" b="1"/>
              <a:t>)</a:t>
            </a:r>
            <a:r>
              <a:rPr lang="en-US" altLang="ru-RU"/>
              <a:t> – </a:t>
            </a:r>
            <a:r>
              <a:rPr lang="ru-RU" altLang="ru-RU"/>
              <a:t>процедуры/куски кода, выполняемые параллельно в рамках одного процесса.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4124D3-6E17-4E39-A3E3-6841410D6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D7CACB04-92B3-44B0-8B88-EBF4F208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Виртуальные коды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0E19BAA1-3316-4B9E-B70D-8F893B376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052514"/>
            <a:ext cx="8229600" cy="5102225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/>
              <a:t>16-</a:t>
            </a:r>
            <a:r>
              <a:rPr lang="ru-RU" altLang="ru-RU"/>
              <a:t>битные коды</a:t>
            </a:r>
            <a:endParaRPr lang="en-US" altLang="ru-RU"/>
          </a:p>
          <a:p>
            <a:r>
              <a:rPr lang="ru-RU" altLang="ru-RU"/>
              <a:t>константы </a:t>
            </a:r>
            <a:r>
              <a:rPr lang="en-US" altLang="ru-RU">
                <a:solidFill>
                  <a:schemeClr val="hlink"/>
                </a:solidFill>
              </a:rPr>
              <a:t>VK_</a:t>
            </a:r>
            <a:r>
              <a:rPr lang="ru-RU" altLang="ru-RU"/>
              <a:t> описаны в </a:t>
            </a:r>
            <a:r>
              <a:rPr lang="en-US" altLang="ru-RU"/>
              <a:t>windows.pas</a:t>
            </a:r>
            <a:endParaRPr lang="ru-RU" altLang="ru-RU"/>
          </a:p>
          <a:p>
            <a:r>
              <a:rPr lang="ru-RU" altLang="ru-RU"/>
              <a:t>не все коды есть на клавиатуре </a:t>
            </a:r>
            <a:r>
              <a:rPr lang="en-US" altLang="ru-RU"/>
              <a:t>PC</a:t>
            </a:r>
          </a:p>
          <a:p>
            <a:r>
              <a:rPr lang="en-US" altLang="ru-RU">
                <a:solidFill>
                  <a:schemeClr val="hlink"/>
                </a:solidFill>
              </a:rPr>
              <a:t>VK_F1, VK_ESCAPE,</a:t>
            </a:r>
            <a:br>
              <a:rPr lang="en-US" altLang="ru-RU">
                <a:solidFill>
                  <a:schemeClr val="hlink"/>
                </a:solidFill>
              </a:rPr>
            </a:br>
            <a:r>
              <a:rPr lang="en-US" altLang="ru-RU">
                <a:solidFill>
                  <a:schemeClr val="hlink"/>
                </a:solidFill>
              </a:rPr>
              <a:t>VK_NEXT, VK_PRIOR,</a:t>
            </a:r>
            <a:br>
              <a:rPr lang="en-US" altLang="ru-RU">
                <a:solidFill>
                  <a:schemeClr val="hlink"/>
                </a:solidFill>
              </a:rPr>
            </a:br>
            <a:r>
              <a:rPr lang="en-US" altLang="ru-RU">
                <a:solidFill>
                  <a:schemeClr val="hlink"/>
                </a:solidFill>
              </a:rPr>
              <a:t>VK_MENU</a:t>
            </a:r>
          </a:p>
          <a:p>
            <a:r>
              <a:rPr lang="ru-RU" altLang="ru-RU"/>
              <a:t>0..9 </a:t>
            </a:r>
            <a:r>
              <a:rPr lang="en-US" altLang="ru-RU">
                <a:sym typeface="Wingdings" panose="05000000000000000000" pitchFamily="2" charset="2"/>
              </a:rPr>
              <a:t> byte('0') .. byte('9')</a:t>
            </a:r>
          </a:p>
          <a:p>
            <a:r>
              <a:rPr lang="ru-RU" altLang="ru-RU">
                <a:sym typeface="Wingdings" panose="05000000000000000000" pitchFamily="2" charset="2"/>
              </a:rPr>
              <a:t>буквы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коды больших латинских символов,</a:t>
            </a:r>
            <a:br>
              <a:rPr lang="ru-RU" altLang="ru-RU">
                <a:sym typeface="Wingdings" panose="05000000000000000000" pitchFamily="2" charset="2"/>
              </a:rPr>
            </a:br>
            <a:r>
              <a:rPr lang="en-US" altLang="ru-RU">
                <a:sym typeface="Wingdings" panose="05000000000000000000" pitchFamily="2" charset="2"/>
              </a:rPr>
              <a:t>byte('A') .. byte('Z')</a:t>
            </a:r>
          </a:p>
          <a:p>
            <a:r>
              <a:rPr lang="en-US" altLang="ru-RU" b="1">
                <a:sym typeface="Wingdings" panose="05000000000000000000" pitchFamily="2" charset="2"/>
              </a:rPr>
              <a:t>if</a:t>
            </a:r>
            <a:r>
              <a:rPr lang="en-US" altLang="ru-RU">
                <a:sym typeface="Wingdings" panose="05000000000000000000" pitchFamily="2" charset="2"/>
              </a:rPr>
              <a:t> wparam = byte('Q') </a:t>
            </a:r>
            <a:r>
              <a:rPr lang="en-US" altLang="ru-RU" b="1">
                <a:sym typeface="Wingdings" panose="05000000000000000000" pitchFamily="2" charset="2"/>
              </a:rPr>
              <a:t>then</a:t>
            </a:r>
            <a:r>
              <a:rPr lang="en-US" altLang="ru-RU">
                <a:sym typeface="Wingdings" panose="05000000000000000000" pitchFamily="2" charset="2"/>
              </a:rPr>
              <a:t> ...</a:t>
            </a:r>
          </a:p>
          <a:p>
            <a:r>
              <a:rPr lang="ru-RU" altLang="ru-RU">
                <a:sym typeface="Wingdings" panose="05000000000000000000" pitchFamily="2" charset="2"/>
              </a:rPr>
              <a:t>Коды правых </a:t>
            </a:r>
            <a:r>
              <a:rPr lang="en-US" altLang="ru-RU">
                <a:sym typeface="Wingdings" panose="05000000000000000000" pitchFamily="2" charset="2"/>
              </a:rPr>
              <a:t>Shift, Ctrl, Alt </a:t>
            </a:r>
            <a:r>
              <a:rPr lang="ru-RU" altLang="ru-RU">
                <a:sym typeface="Wingdings" panose="05000000000000000000" pitchFamily="2" charset="2"/>
              </a:rPr>
              <a:t>не приходят в сообщении </a:t>
            </a:r>
            <a:br>
              <a:rPr lang="en-US" altLang="ru-RU">
                <a:sym typeface="Wingdings" panose="05000000000000000000" pitchFamily="2" charset="2"/>
              </a:rPr>
            </a:br>
            <a:r>
              <a:rPr lang="ru-RU" altLang="ru-RU">
                <a:sym typeface="Wingdings" panose="05000000000000000000" pitchFamily="2" charset="2"/>
              </a:rPr>
              <a:t>- существуют только для опроса состояния</a:t>
            </a:r>
            <a:endParaRPr lang="ru-RU" altLang="ru-RU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94FAD4-804D-48DE-97DF-05861D2CB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2D926446-202A-4708-A2A2-DB090C4F9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Символьные сообщения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B04FA369-6171-46BB-81A3-4F462319E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Посылаются потоком самому себе при прохождении принятых аппаратных через </a:t>
            </a:r>
            <a:r>
              <a:rPr lang="en-US" altLang="ru-RU" b="1">
                <a:solidFill>
                  <a:schemeClr val="hlink"/>
                </a:solidFill>
              </a:rPr>
              <a:t>TranslateMessage()</a:t>
            </a:r>
          </a:p>
          <a:p>
            <a:r>
              <a:rPr lang="en-US" altLang="ru-RU"/>
              <a:t>WM_CHAR</a:t>
            </a:r>
          </a:p>
          <a:p>
            <a:r>
              <a:rPr lang="en-US" altLang="ru-RU"/>
              <a:t>WM_SYSCHAR</a:t>
            </a:r>
          </a:p>
          <a:p>
            <a:r>
              <a:rPr lang="en-US" altLang="ru-RU"/>
              <a:t>WM_DEADCHAR</a:t>
            </a:r>
          </a:p>
          <a:p>
            <a:r>
              <a:rPr lang="en-US" altLang="ru-RU"/>
              <a:t>WM_SYSDEADCHAR</a:t>
            </a:r>
          </a:p>
          <a:p>
            <a:r>
              <a:rPr lang="en-US" altLang="ru-RU"/>
              <a:t>SYS </a:t>
            </a:r>
            <a:r>
              <a:rPr lang="ru-RU" altLang="ru-RU"/>
              <a:t>получаются</a:t>
            </a:r>
            <a:r>
              <a:rPr lang="en-US" altLang="ru-RU"/>
              <a:t> </a:t>
            </a:r>
            <a:r>
              <a:rPr lang="ru-RU" altLang="ru-RU"/>
              <a:t>из аппаратных </a:t>
            </a:r>
            <a:r>
              <a:rPr lang="en-US" altLang="ru-RU"/>
              <a:t>SYS</a:t>
            </a:r>
          </a:p>
          <a:p>
            <a:r>
              <a:rPr lang="en-US" altLang="ru-RU"/>
              <a:t>wparam = </a:t>
            </a:r>
            <a:r>
              <a:rPr lang="ru-RU" altLang="ru-RU"/>
              <a:t>код набранного символа</a:t>
            </a:r>
          </a:p>
          <a:p>
            <a:r>
              <a:rPr lang="en-US" altLang="ru-RU"/>
              <a:t>lparam - </a:t>
            </a:r>
            <a:r>
              <a:rPr lang="ru-RU" altLang="ru-RU"/>
              <a:t>из породившего аппаратного сообщения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5CF508E0-29A0-42F5-A553-641C6438D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5374A4B1-2BC5-46F4-AAF0-F6BFF0C53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"Мертвые символы"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225CEA47-E56B-470E-A842-63907FBE7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412875"/>
            <a:ext cx="8229600" cy="863600"/>
          </a:xfrm>
        </p:spPr>
        <p:txBody>
          <a:bodyPr/>
          <a:lstStyle/>
          <a:p>
            <a:r>
              <a:rPr lang="ru-RU" altLang="ru-RU"/>
              <a:t>В некоторых европейских языках диакритические знаки набираются отдельно, условно</a:t>
            </a:r>
          </a:p>
          <a:p>
            <a:pPr>
              <a:buFontTx/>
              <a:buNone/>
            </a:pPr>
            <a:endParaRPr lang="ru-RU" altLang="ru-RU"/>
          </a:p>
        </p:txBody>
      </p:sp>
      <p:sp>
        <p:nvSpPr>
          <p:cNvPr id="251908" name="Rectangle 4">
            <a:extLst>
              <a:ext uri="{FF2B5EF4-FFF2-40B4-BE49-F238E27FC236}">
                <a16:creationId xmlns:a16="http://schemas.microsoft.com/office/drawing/2014/main" id="{C1BF8CC9-621F-4249-B619-B11A10149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2732089"/>
            <a:ext cx="5048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'</a:t>
            </a:r>
            <a:endParaRPr lang="ru-RU" altLang="ru-RU" sz="2000"/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BE4E414D-FF42-4DC5-BB22-0EC02A2B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876550"/>
            <a:ext cx="57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+</a:t>
            </a:r>
            <a:endParaRPr lang="ru-RU" altLang="ru-RU"/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9FC11C34-1187-484B-B364-A913D06B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2732089"/>
            <a:ext cx="5048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e</a:t>
            </a:r>
            <a:endParaRPr lang="ru-RU" altLang="ru-RU" sz="2000"/>
          </a:p>
        </p:txBody>
      </p:sp>
      <p:sp>
        <p:nvSpPr>
          <p:cNvPr id="251911" name="Text Box 7">
            <a:extLst>
              <a:ext uri="{FF2B5EF4-FFF2-40B4-BE49-F238E27FC236}">
                <a16:creationId xmlns:a16="http://schemas.microsoft.com/office/drawing/2014/main" id="{3260416B-9381-49EF-84D5-645A2139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6" y="27320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= </a:t>
            </a:r>
            <a:r>
              <a:rPr lang="en-US" altLang="ru-RU" sz="2400"/>
              <a:t>é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39370194-8C49-4D93-82A4-51BCEEFC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2660650"/>
            <a:ext cx="41052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WM_DEADCHAR(')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WM_CHAR(é)</a:t>
            </a:r>
            <a:endParaRPr lang="ru-RU" altLang="ru-RU"/>
          </a:p>
        </p:txBody>
      </p:sp>
      <p:sp>
        <p:nvSpPr>
          <p:cNvPr id="251914" name="Rectangle 10">
            <a:extLst>
              <a:ext uri="{FF2B5EF4-FFF2-40B4-BE49-F238E27FC236}">
                <a16:creationId xmlns:a16="http://schemas.microsoft.com/office/drawing/2014/main" id="{09123F4C-868E-4E74-9C09-AA25E5B6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076701"/>
            <a:ext cx="5048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'</a:t>
            </a:r>
            <a:endParaRPr lang="ru-RU" altLang="ru-RU" sz="2000"/>
          </a:p>
        </p:txBody>
      </p:sp>
      <p:sp>
        <p:nvSpPr>
          <p:cNvPr id="251915" name="Text Box 11">
            <a:extLst>
              <a:ext uri="{FF2B5EF4-FFF2-40B4-BE49-F238E27FC236}">
                <a16:creationId xmlns:a16="http://schemas.microsoft.com/office/drawing/2014/main" id="{04EC3D96-D8B1-4C4C-9A3C-F6D617A2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4221163"/>
            <a:ext cx="57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+</a:t>
            </a:r>
            <a:endParaRPr lang="ru-RU" altLang="ru-RU"/>
          </a:p>
        </p:txBody>
      </p:sp>
      <p:sp>
        <p:nvSpPr>
          <p:cNvPr id="251916" name="Rectangle 12">
            <a:extLst>
              <a:ext uri="{FF2B5EF4-FFF2-40B4-BE49-F238E27FC236}">
                <a16:creationId xmlns:a16="http://schemas.microsoft.com/office/drawing/2014/main" id="{5020BA76-3998-4614-A3D6-FCA06A05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4076701"/>
            <a:ext cx="5048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m</a:t>
            </a:r>
            <a:endParaRPr lang="ru-RU" altLang="ru-RU" sz="2000"/>
          </a:p>
        </p:txBody>
      </p:sp>
      <p:sp>
        <p:nvSpPr>
          <p:cNvPr id="251917" name="Text Box 13">
            <a:extLst>
              <a:ext uri="{FF2B5EF4-FFF2-40B4-BE49-F238E27FC236}">
                <a16:creationId xmlns:a16="http://schemas.microsoft.com/office/drawing/2014/main" id="{F175587B-CE09-451E-92D5-9FC6720E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6" y="40767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= </a:t>
            </a:r>
            <a:r>
              <a:rPr lang="en-US" altLang="ru-RU" sz="2400"/>
              <a:t>'m</a:t>
            </a:r>
          </a:p>
        </p:txBody>
      </p:sp>
      <p:sp>
        <p:nvSpPr>
          <p:cNvPr id="251918" name="Text Box 14">
            <a:extLst>
              <a:ext uri="{FF2B5EF4-FFF2-40B4-BE49-F238E27FC236}">
                <a16:creationId xmlns:a16="http://schemas.microsoft.com/office/drawing/2014/main" id="{E702DD9B-FDE5-4987-9A9C-706D17639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4005264"/>
            <a:ext cx="4105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WM_DEADCHAR(')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WM_CHAR(')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WM_CHAR(m)</a:t>
            </a:r>
            <a:endParaRPr lang="ru-RU" altLang="ru-RU"/>
          </a:p>
        </p:txBody>
      </p:sp>
      <p:sp>
        <p:nvSpPr>
          <p:cNvPr id="251919" name="Text Box 15">
            <a:extLst>
              <a:ext uri="{FF2B5EF4-FFF2-40B4-BE49-F238E27FC236}">
                <a16:creationId xmlns:a16="http://schemas.microsoft.com/office/drawing/2014/main" id="{FE49E62A-8A1B-411C-8507-973EE4C7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157789"/>
            <a:ext cx="7435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81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ru-RU" altLang="ru-RU" sz="2400"/>
              <a:t>Обычно нет необходимости обрабатывать </a:t>
            </a:r>
            <a:r>
              <a:rPr lang="en-US" altLang="ru-RU" sz="2400"/>
              <a:t>WM_DEADCHAR</a:t>
            </a:r>
            <a:endParaRPr lang="ru-RU" altLang="ru-RU" sz="24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6CC112-6C70-4567-B61E-E07D2B924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0BD452E7-AB65-4A1D-9064-AAD3E4426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Опрос состояния клавиш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D48F76D-FE74-477B-975D-3D115511A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105275"/>
          </a:xfrm>
        </p:spPr>
        <p:txBody>
          <a:bodyPr/>
          <a:lstStyle/>
          <a:p>
            <a:r>
              <a:rPr lang="en-US" altLang="ru-RU" sz="2000"/>
              <a:t>GetKeyState(VirtCode): ShortInt;</a:t>
            </a:r>
          </a:p>
          <a:p>
            <a:r>
              <a:rPr lang="en-US" altLang="ru-RU" sz="2000"/>
              <a:t>16-</a:t>
            </a:r>
            <a:r>
              <a:rPr lang="ru-RU" altLang="ru-RU" sz="2000"/>
              <a:t>битный результат:</a:t>
            </a:r>
            <a:br>
              <a:rPr lang="ru-RU" altLang="ru-RU" sz="2000"/>
            </a:br>
            <a:br>
              <a:rPr lang="ru-RU" altLang="ru-RU" sz="2000"/>
            </a:br>
            <a:br>
              <a:rPr lang="ru-RU" altLang="ru-RU" sz="2000"/>
            </a:br>
            <a:r>
              <a:rPr lang="ru-RU" altLang="ru-RU" sz="2000"/>
              <a:t>				- младший бит - переключатель для 				</a:t>
            </a:r>
            <a:r>
              <a:rPr lang="en-US" altLang="ru-RU" sz="2000"/>
              <a:t>Num/CapsLock</a:t>
            </a:r>
            <a:r>
              <a:rPr lang="ru-RU" altLang="ru-RU" sz="2000"/>
              <a:t> </a:t>
            </a:r>
            <a:br>
              <a:rPr lang="ru-RU" altLang="ru-RU" sz="2000"/>
            </a:br>
            <a:r>
              <a:rPr lang="ru-RU" altLang="ru-RU" sz="2000"/>
              <a:t>- старший (знаковый) бит - нажата ли клавиша</a:t>
            </a:r>
            <a:br>
              <a:rPr lang="ru-RU" altLang="ru-RU" sz="2000"/>
            </a:br>
            <a:endParaRPr lang="ru-RU" altLang="ru-RU" sz="2000"/>
          </a:p>
          <a:p>
            <a:r>
              <a:rPr lang="en-US" altLang="ru-RU" sz="2000"/>
              <a:t>if GetKeyState(vk_escape)&lt;&gt;0  - </a:t>
            </a:r>
            <a:r>
              <a:rPr lang="ru-RU" altLang="ru-RU" sz="2000">
                <a:solidFill>
                  <a:srgbClr val="FF0000"/>
                </a:solidFill>
              </a:rPr>
              <a:t>неправильно</a:t>
            </a:r>
          </a:p>
          <a:p>
            <a:r>
              <a:rPr lang="en-US" altLang="ru-RU" sz="2000"/>
              <a:t>if GetKeyState(vk_escape)&lt;0 - </a:t>
            </a:r>
            <a:r>
              <a:rPr lang="ru-RU" altLang="ru-RU" sz="2000"/>
              <a:t>правильно</a:t>
            </a:r>
          </a:p>
          <a:p>
            <a:r>
              <a:rPr lang="en-US" altLang="ru-RU" sz="2000"/>
              <a:t>if GetKeyState(vk_escape)</a:t>
            </a:r>
            <a:r>
              <a:rPr lang="ru-RU" altLang="ru-RU" sz="2000"/>
              <a:t> </a:t>
            </a:r>
            <a:r>
              <a:rPr lang="en-US" altLang="ru-RU" sz="2000"/>
              <a:t>and $</a:t>
            </a:r>
            <a:r>
              <a:rPr lang="ru-RU" altLang="ru-RU" sz="2000"/>
              <a:t>8000</a:t>
            </a:r>
            <a:r>
              <a:rPr lang="en-US" altLang="ru-RU" sz="2000"/>
              <a:t> &lt;&gt;0 - </a:t>
            </a:r>
            <a:r>
              <a:rPr lang="ru-RU" altLang="ru-RU" sz="2000"/>
              <a:t>правильно</a:t>
            </a:r>
          </a:p>
          <a:p>
            <a:endParaRPr lang="ru-RU" altLang="ru-RU" sz="2000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8513345C-DF38-4365-BFB8-E446819F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2925764"/>
            <a:ext cx="2519363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E33DA3D9-C2D7-45E8-8114-52B60CED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927351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9A3639F4-67A4-45D2-B7EA-1E8806B7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924176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2935" name="Text Box 7">
            <a:extLst>
              <a:ext uri="{FF2B5EF4-FFF2-40B4-BE49-F238E27FC236}">
                <a16:creationId xmlns:a16="http://schemas.microsoft.com/office/drawing/2014/main" id="{E796D8C2-C025-4C3E-9ABB-E21AC702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565400"/>
            <a:ext cx="3889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15			    0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BD3D61-D35A-4622-BE9A-7250007AC8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702FA7B8-6D9C-4AFD-BA05-295D0A8FC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Важная тонкость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6A2783A4-9366-4A4B-8D95-E19B1A8EA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Опрашивается состояние клавиш на момент </a:t>
            </a:r>
            <a:r>
              <a:rPr lang="ru-RU" altLang="ru-RU">
                <a:solidFill>
                  <a:srgbClr val="FF0000"/>
                </a:solidFill>
              </a:rPr>
              <a:t>последнего обращения потока к очереди </a:t>
            </a:r>
            <a:r>
              <a:rPr lang="en-US" altLang="ru-RU">
                <a:solidFill>
                  <a:srgbClr val="FF0000"/>
                </a:solidFill>
              </a:rPr>
              <a:t>Get/PeekMessage</a:t>
            </a:r>
            <a:endParaRPr lang="ru-RU" altLang="ru-RU">
              <a:solidFill>
                <a:srgbClr val="FF0000"/>
              </a:solidFill>
            </a:endParaRPr>
          </a:p>
          <a:p>
            <a:r>
              <a:rPr lang="ru-RU" altLang="ru-RU"/>
              <a:t>Обычно именно так надо и удобно</a:t>
            </a:r>
          </a:p>
          <a:p>
            <a:r>
              <a:rPr lang="ru-RU" altLang="ru-RU"/>
              <a:t>Если написать</a:t>
            </a:r>
            <a:br>
              <a:rPr lang="ru-RU" altLang="ru-RU"/>
            </a:br>
            <a:br>
              <a:rPr lang="ru-RU" altLang="ru-RU"/>
            </a:br>
            <a:r>
              <a:rPr lang="en-US" altLang="ru-RU"/>
              <a:t>while GetKeyState(vk_escape)&gt;=0 do ;</a:t>
            </a:r>
            <a:br>
              <a:rPr lang="en-US" altLang="ru-RU"/>
            </a:br>
            <a:br>
              <a:rPr lang="ru-RU" altLang="ru-RU"/>
            </a:br>
            <a:r>
              <a:rPr lang="ru-RU" altLang="ru-RU"/>
              <a:t>то выхода из цикла не будет! - нет обработки очереди.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67D72109-EACD-45BF-AB68-5195E6ED2C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l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7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Опрос состояния клавиатуры. Мышь. Таймер.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B5CD3641-864A-4942-9FCB-FAC5200F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931C654C-2278-4238-9A64-5F1FFA85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1FA5634-524E-45E0-A588-E46E18603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F69EF824-7F21-44F0-8757-A17477118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3313113"/>
          </a:xfrm>
        </p:spPr>
        <p:txBody>
          <a:bodyPr>
            <a:normAutofit lnSpcReduction="10000"/>
          </a:bodyPr>
          <a:lstStyle/>
          <a:p>
            <a:r>
              <a:rPr lang="en-US" altLang="ru-RU" sz="2000"/>
              <a:t>GetKeyState(VirtCode): SmallInt;</a:t>
            </a:r>
          </a:p>
          <a:p>
            <a:r>
              <a:rPr lang="en-US" altLang="ru-RU" sz="2000"/>
              <a:t>16-</a:t>
            </a:r>
            <a:r>
              <a:rPr lang="ru-RU" altLang="ru-RU" sz="2000"/>
              <a:t>битный результат:</a:t>
            </a:r>
            <a:br>
              <a:rPr lang="ru-RU" altLang="ru-RU" sz="2000"/>
            </a:br>
            <a:r>
              <a:rPr lang="ru-RU" altLang="ru-RU" sz="2000"/>
              <a:t>- бит 15 (старший, знаковый) - нажата ли клавиша</a:t>
            </a:r>
            <a:br>
              <a:rPr lang="ru-RU" altLang="ru-RU" sz="2000"/>
            </a:br>
            <a:r>
              <a:rPr lang="ru-RU" altLang="ru-RU" sz="2000"/>
              <a:t>- бит 0 (младший) - переключатель для </a:t>
            </a:r>
            <a:r>
              <a:rPr lang="en-US" altLang="ru-RU" sz="2000"/>
              <a:t>Num/CapsLock</a:t>
            </a:r>
            <a:endParaRPr lang="ru-RU" altLang="ru-RU" sz="2000"/>
          </a:p>
          <a:p>
            <a:endParaRPr lang="ru-RU" altLang="ru-RU" sz="2000"/>
          </a:p>
          <a:p>
            <a:endParaRPr lang="en-US" altLang="ru-RU" sz="2000"/>
          </a:p>
          <a:p>
            <a:r>
              <a:rPr lang="en-US" altLang="ru-RU" sz="2000"/>
              <a:t>if GetKeyState(vk_escape)&lt;&gt;0  - </a:t>
            </a:r>
            <a:r>
              <a:rPr lang="ru-RU" altLang="ru-RU" sz="2000">
                <a:solidFill>
                  <a:srgbClr val="FF0000"/>
                </a:solidFill>
              </a:rPr>
              <a:t>неправильно</a:t>
            </a:r>
          </a:p>
          <a:p>
            <a:r>
              <a:rPr lang="en-US" altLang="ru-RU" sz="2000"/>
              <a:t>if GetKeyState(vk_escape)&lt;0 - </a:t>
            </a:r>
            <a:r>
              <a:rPr lang="ru-RU" altLang="ru-RU" sz="2000"/>
              <a:t>правильно</a:t>
            </a:r>
          </a:p>
          <a:p>
            <a:r>
              <a:rPr lang="en-US" altLang="ru-RU" sz="2000"/>
              <a:t>if GetKeyState(vk_escape)</a:t>
            </a:r>
            <a:r>
              <a:rPr lang="ru-RU" altLang="ru-RU" sz="2000"/>
              <a:t> </a:t>
            </a:r>
            <a:r>
              <a:rPr lang="en-US" altLang="ru-RU" sz="2000"/>
              <a:t>and $</a:t>
            </a:r>
            <a:r>
              <a:rPr lang="ru-RU" altLang="ru-RU" sz="2000"/>
              <a:t>8000</a:t>
            </a:r>
            <a:r>
              <a:rPr lang="en-US" altLang="ru-RU" sz="2000"/>
              <a:t> &lt;&gt;0 - </a:t>
            </a:r>
            <a:r>
              <a:rPr lang="ru-RU" altLang="ru-RU" sz="2000"/>
              <a:t>правильно</a:t>
            </a:r>
          </a:p>
          <a:p>
            <a:endParaRPr lang="ru-RU" altLang="ru-RU" sz="2000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30DBBE14-C614-4A83-B16C-02D459B5F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Опрос состояния клавиш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B3A54F98-74C4-4712-BDF2-F644C1E3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3068639"/>
            <a:ext cx="2447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.............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384E8E66-403D-4F5E-A3E6-31B997BF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068639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2299CBEA-09D0-44BA-9C0E-407737A2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068639"/>
            <a:ext cx="2159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15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25D44-EBD1-4250-B072-341222D998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0C9CF77-90B4-4365-9902-8DEEC9AF0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Важная тонкость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F5E33089-F006-40EB-9DF6-A73D684E8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Опрашивается состояние клавиш на момент </a:t>
            </a:r>
            <a:r>
              <a:rPr lang="ru-RU" altLang="ru-RU" u="sng"/>
              <a:t>последнего обращения потока к очереди</a:t>
            </a:r>
            <a:r>
              <a:rPr lang="ru-RU" altLang="ru-RU"/>
              <a:t> </a:t>
            </a:r>
            <a:r>
              <a:rPr lang="en-US" altLang="ru-RU"/>
              <a:t>GetMessage/PeekMessage</a:t>
            </a:r>
            <a:endParaRPr lang="ru-RU" altLang="ru-RU"/>
          </a:p>
          <a:p>
            <a:r>
              <a:rPr lang="ru-RU" altLang="ru-RU"/>
              <a:t>Обычно именно так надо и удобно</a:t>
            </a:r>
          </a:p>
          <a:p>
            <a:r>
              <a:rPr lang="ru-RU" altLang="ru-RU"/>
              <a:t>Если написать</a:t>
            </a:r>
            <a:br>
              <a:rPr lang="ru-RU" altLang="ru-RU"/>
            </a:br>
            <a:br>
              <a:rPr lang="ru-RU" altLang="ru-RU"/>
            </a:br>
            <a:r>
              <a:rPr lang="en-US" altLang="ru-RU" b="1"/>
              <a:t>while</a:t>
            </a:r>
            <a:r>
              <a:rPr lang="en-US" altLang="ru-RU"/>
              <a:t> GetKeyState(vk_escape)&gt;=0 </a:t>
            </a:r>
            <a:r>
              <a:rPr lang="en-US" altLang="ru-RU" b="1"/>
              <a:t>do</a:t>
            </a:r>
            <a:r>
              <a:rPr lang="en-US" altLang="ru-RU"/>
              <a:t> ;</a:t>
            </a:r>
            <a:br>
              <a:rPr lang="en-US" altLang="ru-RU"/>
            </a:br>
            <a:br>
              <a:rPr lang="ru-RU" altLang="ru-RU"/>
            </a:br>
            <a:r>
              <a:rPr lang="ru-RU" altLang="ru-RU"/>
              <a:t>то выхода из цикла не будет! - нет обработки очереди.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B2FDF27-78B0-4952-9547-802655E01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EB8BE20A-4C6F-4717-AC26-08E90CBE4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Состояние всей клавиатуры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F1968BB5-8524-4FBA-BBDA-63C2D5907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9"/>
            <a:ext cx="8229600" cy="4967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sz="2000" b="1"/>
              <a:t>type </a:t>
            </a:r>
            <a:r>
              <a:rPr lang="ru-RU" altLang="ru-RU" sz="2000"/>
              <a:t>TKeyboardState = </a:t>
            </a:r>
            <a:r>
              <a:rPr lang="ru-RU" altLang="ru-RU" sz="2000" b="1"/>
              <a:t>array</a:t>
            </a:r>
            <a:r>
              <a:rPr lang="ru-RU" altLang="ru-RU" sz="2000"/>
              <a:t>[0..255] </a:t>
            </a:r>
            <a:r>
              <a:rPr lang="ru-RU" altLang="ru-RU" sz="2000" b="1"/>
              <a:t>of </a:t>
            </a:r>
            <a:r>
              <a:rPr lang="ru-RU" altLang="ru-RU" sz="2000"/>
              <a:t>Byte;</a:t>
            </a:r>
          </a:p>
          <a:p>
            <a:pPr marL="0" indent="0">
              <a:buNone/>
            </a:pPr>
            <a:r>
              <a:rPr lang="ru-RU" altLang="ru-RU" sz="2000"/>
              <a:t>.....................</a:t>
            </a:r>
          </a:p>
          <a:p>
            <a:pPr marL="0" indent="0">
              <a:buNone/>
            </a:pPr>
            <a:r>
              <a:rPr lang="ru-RU" altLang="ru-RU" sz="2000" b="1"/>
              <a:t>function </a:t>
            </a:r>
            <a:r>
              <a:rPr lang="ru-RU" altLang="ru-RU" sz="2000"/>
              <a:t>GetKeyboardState(</a:t>
            </a:r>
            <a:r>
              <a:rPr lang="ru-RU" altLang="ru-RU" sz="2000" b="1"/>
              <a:t>var </a:t>
            </a:r>
            <a:r>
              <a:rPr lang="ru-RU" altLang="ru-RU" sz="2000"/>
              <a:t>KeyState: TKeyboardState): BOOL;</a:t>
            </a:r>
          </a:p>
          <a:p>
            <a:pPr marL="0" indent="0">
              <a:buNone/>
            </a:pPr>
            <a:r>
              <a:rPr lang="ru-RU" altLang="ru-RU" sz="2000" b="1"/>
              <a:t>function </a:t>
            </a:r>
            <a:r>
              <a:rPr lang="ru-RU" altLang="ru-RU" sz="2000"/>
              <a:t>SetKeyboardState(</a:t>
            </a:r>
            <a:r>
              <a:rPr lang="ru-RU" altLang="ru-RU" sz="2000" b="1"/>
              <a:t>var </a:t>
            </a:r>
            <a:r>
              <a:rPr lang="ru-RU" altLang="ru-RU" sz="2000"/>
              <a:t>KeyState: TKeyboardState): BOOL;</a:t>
            </a:r>
          </a:p>
          <a:p>
            <a:pPr marL="0" indent="0">
              <a:buNone/>
            </a:pPr>
            <a:endParaRPr lang="ru-RU" altLang="ru-RU" sz="2000"/>
          </a:p>
          <a:p>
            <a:pPr marL="0" indent="0">
              <a:buFontTx/>
              <a:buChar char="-"/>
            </a:pPr>
            <a:r>
              <a:rPr lang="ru-RU" altLang="ru-RU" sz="2000"/>
              <a:t>Так можно подменять состояние клавиатуры при использовании не совсем нужным образом работающих с клавиатурным вводом компонентов.</a:t>
            </a:r>
          </a:p>
          <a:p>
            <a:pPr marL="0" indent="0">
              <a:buFontTx/>
              <a:buChar char="-"/>
            </a:pPr>
            <a:r>
              <a:rPr lang="en-US" altLang="ru-RU" sz="2000"/>
              <a:t> </a:t>
            </a:r>
            <a:r>
              <a:rPr lang="ru-RU" altLang="ru-RU" sz="2000"/>
              <a:t>Значения в массиве - по аналогии с </a:t>
            </a:r>
            <a:r>
              <a:rPr lang="en-US" altLang="ru-RU" sz="2000"/>
              <a:t>GetKeyState, </a:t>
            </a:r>
            <a:r>
              <a:rPr lang="ru-RU" altLang="ru-RU" sz="2000"/>
              <a:t>только 8-битные</a:t>
            </a:r>
          </a:p>
          <a:p>
            <a:pPr marL="823913" lvl="1">
              <a:buFontTx/>
              <a:buChar char="-"/>
            </a:pPr>
            <a:r>
              <a:rPr lang="ru-RU" altLang="ru-RU" sz="2000"/>
              <a:t>бит 7 - нажата ли клавиша</a:t>
            </a:r>
          </a:p>
          <a:p>
            <a:pPr marL="823913" lvl="1">
              <a:buFontTx/>
              <a:buChar char="-"/>
            </a:pPr>
            <a:r>
              <a:rPr lang="ru-RU" altLang="ru-RU" sz="2000"/>
              <a:t>бит 0 - переключается при каждом нажатии</a:t>
            </a:r>
            <a:endParaRPr lang="en-US" altLang="ru-RU" sz="2000"/>
          </a:p>
          <a:p>
            <a:pPr marL="823913" lvl="1">
              <a:buFontTx/>
              <a:buChar char="-"/>
            </a:pPr>
            <a:endParaRPr lang="en-US" altLang="ru-RU" sz="2000"/>
          </a:p>
          <a:p>
            <a:pPr marL="823913" lvl="1">
              <a:buFontTx/>
              <a:buChar char="-"/>
            </a:pPr>
            <a:endParaRPr lang="en-US" altLang="ru-RU" sz="2000"/>
          </a:p>
          <a:p>
            <a:pPr marL="0" indent="0">
              <a:buFontTx/>
              <a:buChar char="-"/>
            </a:pPr>
            <a:r>
              <a:rPr lang="ru-RU" altLang="ru-RU" sz="2000"/>
              <a:t>Можно проверять</a:t>
            </a:r>
            <a:r>
              <a:rPr lang="en-US" altLang="ru-RU" sz="2000"/>
              <a:t>: </a:t>
            </a:r>
            <a:r>
              <a:rPr lang="en-US" altLang="ru-RU" sz="2000" b="1"/>
              <a:t>if</a:t>
            </a:r>
            <a:r>
              <a:rPr lang="ru-RU" altLang="ru-RU" sz="2000"/>
              <a:t> </a:t>
            </a:r>
            <a:r>
              <a:rPr lang="en-US" altLang="ru-RU" sz="2000"/>
              <a:t>KeyState[VK_F1]&gt;127 </a:t>
            </a:r>
            <a:r>
              <a:rPr lang="en-US" altLang="ru-RU" sz="2000" b="1"/>
              <a:t>then</a:t>
            </a:r>
            <a:r>
              <a:rPr lang="en-US" altLang="ru-RU" sz="2000"/>
              <a:t> ....</a:t>
            </a:r>
            <a:endParaRPr lang="ru-RU" altLang="ru-RU" sz="2000"/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A889E120-599D-406B-8737-638131B1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5013325"/>
            <a:ext cx="24479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.............</a:t>
            </a:r>
          </a:p>
        </p:txBody>
      </p:sp>
      <p:sp>
        <p:nvSpPr>
          <p:cNvPr id="254981" name="Rectangle 5">
            <a:extLst>
              <a:ext uri="{FF2B5EF4-FFF2-40B4-BE49-F238E27FC236}">
                <a16:creationId xmlns:a16="http://schemas.microsoft.com/office/drawing/2014/main" id="{A5766262-1AF5-4CFA-B2BF-ABF820BB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013325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0</a:t>
            </a:r>
          </a:p>
        </p:txBody>
      </p:sp>
      <p:sp>
        <p:nvSpPr>
          <p:cNvPr id="254982" name="Rectangle 6">
            <a:extLst>
              <a:ext uri="{FF2B5EF4-FFF2-40B4-BE49-F238E27FC236}">
                <a16:creationId xmlns:a16="http://schemas.microsoft.com/office/drawing/2014/main" id="{B45C6389-843E-4A5A-971E-E74010C0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013325"/>
            <a:ext cx="2159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7</a:t>
            </a:r>
            <a:endParaRPr lang="ru-RU" altLang="ru-RU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BC3AC1-DEDB-4219-96E7-F41139F25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89CC24CC-B27F-4121-AC99-2E05533F7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Асинхронный опрос клавиш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38D4AD47-7E6A-48C6-9813-464B18AB1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Есть возможность узнать состояние клавиши СЕЙЧАС, без привязки к обработке очереди сообщений.</a:t>
            </a:r>
          </a:p>
          <a:p>
            <a:pPr>
              <a:lnSpc>
                <a:spcPct val="90000"/>
              </a:lnSpc>
            </a:pPr>
            <a:r>
              <a:rPr lang="en-US" altLang="ru-RU"/>
              <a:t>GetAsyncKeyState(virtCode): SmallInt;</a:t>
            </a:r>
          </a:p>
          <a:p>
            <a:pPr>
              <a:lnSpc>
                <a:spcPct val="90000"/>
              </a:lnSpc>
            </a:pPr>
            <a:r>
              <a:rPr lang="ru-RU" altLang="ru-RU"/>
              <a:t>16-разрядный результат</a:t>
            </a:r>
          </a:p>
          <a:p>
            <a:pPr>
              <a:lnSpc>
                <a:spcPct val="90000"/>
              </a:lnSpc>
            </a:pPr>
            <a:r>
              <a:rPr lang="ru-RU" altLang="ru-RU"/>
              <a:t>Бит 15 (Старший, знаковый) - нажата ли клавиша сейчас</a:t>
            </a:r>
          </a:p>
          <a:p>
            <a:pPr>
              <a:lnSpc>
                <a:spcPct val="90000"/>
              </a:lnSpc>
            </a:pPr>
            <a:r>
              <a:rPr lang="ru-RU" altLang="ru-RU"/>
              <a:t>Младший бит - </a:t>
            </a:r>
            <a:r>
              <a:rPr lang="ru-RU" altLang="ru-RU" u="sng"/>
              <a:t>нажималась ли клавиша с последнего опроса ее состояния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Младший бит дает возможность поймать нажатие, начавшееся и закончившееся между редкими опросами состояния.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DDB8C-AA9D-4F2D-9B66-88FDD0820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AF4E254-DAA8-4229-BE89-20F1AD5E3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нам предстоит: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CEDBEAE-3A13-459E-B554-1562E4166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Лекции каждую неделю</a:t>
            </a:r>
          </a:p>
          <a:p>
            <a:r>
              <a:rPr lang="ru-RU" altLang="ru-RU"/>
              <a:t>Лабораторные работы (8 шт.)</a:t>
            </a:r>
          </a:p>
          <a:p>
            <a:r>
              <a:rPr lang="ru-RU" altLang="ru-RU"/>
              <a:t>Расчетное задание (по выбору вместо ЛР8)</a:t>
            </a:r>
          </a:p>
          <a:p>
            <a:r>
              <a:rPr lang="ru-RU" altLang="ru-RU"/>
              <a:t>Экзамен</a:t>
            </a:r>
          </a:p>
          <a:p>
            <a:pPr>
              <a:buFontTx/>
              <a:buNone/>
            </a:pPr>
            <a:endParaRPr lang="ru-RU" altLang="ru-RU"/>
          </a:p>
          <a:p>
            <a:pPr>
              <a:buFontTx/>
              <a:buNone/>
            </a:pPr>
            <a:r>
              <a:rPr lang="ru-RU" altLang="ru-RU"/>
              <a:t>Преподаватели:</a:t>
            </a:r>
          </a:p>
          <a:p>
            <a:pPr>
              <a:buFontTx/>
              <a:buNone/>
            </a:pPr>
            <a:r>
              <a:rPr lang="ru-RU" altLang="ru-RU"/>
              <a:t>Доц. Гольцов А.Г. (ЛК, ЛАБ в 2 гр.)</a:t>
            </a:r>
          </a:p>
          <a:p>
            <a:pPr>
              <a:buFontTx/>
              <a:buNone/>
            </a:pPr>
            <a:r>
              <a:rPr lang="ru-RU" altLang="ru-RU"/>
              <a:t>магистранты? (ЛАБ еще в 2 гр.)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419EA7-1863-4B02-8B71-157DDC10C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1044FB57-A1CB-4A31-80E4-CA2283C30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D1928DE-D9BC-4B0C-BC0E-96CB59F0A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420939"/>
            <a:ext cx="8229600" cy="2663825"/>
          </a:xfrm>
        </p:spPr>
        <p:txBody>
          <a:bodyPr/>
          <a:lstStyle/>
          <a:p>
            <a:pPr marL="0" indent="0">
              <a:buNone/>
            </a:pPr>
            <a:r>
              <a:rPr lang="ru-RU" altLang="ru-RU"/>
              <a:t>По количеству </a:t>
            </a:r>
            <a:r>
              <a:rPr lang="ru-RU" altLang="ru-RU" b="1"/>
              <a:t>одновременно</a:t>
            </a:r>
            <a:r>
              <a:rPr lang="ru-RU" altLang="ru-RU"/>
              <a:t> работающих пользователей:</a:t>
            </a:r>
          </a:p>
          <a:p>
            <a:pPr marL="0" indent="0">
              <a:buNone/>
            </a:pPr>
            <a:endParaRPr lang="ru-RU" altLang="ru-RU"/>
          </a:p>
          <a:p>
            <a:pPr marL="0" indent="0"/>
            <a:r>
              <a:rPr lang="ru-RU" altLang="ru-RU"/>
              <a:t> Однопользовательские</a:t>
            </a:r>
          </a:p>
          <a:p>
            <a:pPr marL="0" indent="0"/>
            <a:r>
              <a:rPr lang="ru-RU" altLang="ru-RU"/>
              <a:t> Многопользовательские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30D1DF-723F-467C-82FA-B3E6CE2846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39D82B53-D5B3-4DF3-BF70-D7024FBC1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en-US" altLang="ru-RU"/>
              <a:t>MapVirtualKey</a:t>
            </a:r>
            <a:endParaRPr lang="ru-RU" altLang="ru-RU"/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3A60A6E9-6B4A-4C02-9246-93BFABDB1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sz="2000"/>
              <a:t>Позволяет выполнять преобразования кодов:</a:t>
            </a:r>
            <a:br>
              <a:rPr lang="ru-RU" altLang="ru-RU" sz="2000"/>
            </a:br>
            <a:r>
              <a:rPr lang="en-US" altLang="ru-RU" sz="2000"/>
              <a:t>scan - virtual - character</a:t>
            </a:r>
          </a:p>
          <a:p>
            <a:pPr marL="0" indent="0">
              <a:buNone/>
            </a:pPr>
            <a:endParaRPr lang="en-US" altLang="ru-RU" sz="2000"/>
          </a:p>
          <a:p>
            <a:pPr marL="0" indent="0">
              <a:buNone/>
            </a:pPr>
            <a:r>
              <a:rPr lang="en-US" altLang="ru-RU" sz="2000"/>
              <a:t>function MapVirtualKey(code:integer; index: integer): integer;</a:t>
            </a:r>
          </a:p>
          <a:p>
            <a:pPr marL="0" indent="0">
              <a:buNone/>
            </a:pPr>
            <a:endParaRPr lang="en-US" altLang="ru-RU" sz="2000"/>
          </a:p>
          <a:p>
            <a:pPr marL="0" indent="0">
              <a:buNone/>
            </a:pPr>
            <a:r>
              <a:rPr lang="en-US" altLang="ru-RU" sz="2000"/>
              <a:t>index </a:t>
            </a:r>
            <a:r>
              <a:rPr lang="ru-RU" altLang="ru-RU" sz="2000"/>
              <a:t>задает тип преобразования </a:t>
            </a:r>
            <a:r>
              <a:rPr lang="en-US" altLang="ru-RU" sz="2000"/>
              <a:t>code </a:t>
            </a:r>
            <a:r>
              <a:rPr lang="en-US" altLang="ru-RU" sz="2000">
                <a:sym typeface="Wingdings" panose="05000000000000000000" pitchFamily="2" charset="2"/>
              </a:rPr>
              <a:t> </a:t>
            </a:r>
            <a:r>
              <a:rPr lang="ru-RU" altLang="ru-RU" sz="2000">
                <a:sym typeface="Wingdings" panose="05000000000000000000" pitchFamily="2" charset="2"/>
              </a:rPr>
              <a:t>результат:</a:t>
            </a:r>
          </a:p>
          <a:p>
            <a:pPr marL="0" indent="0">
              <a:buNone/>
            </a:pPr>
            <a:endParaRPr lang="ru-RU" altLang="ru-RU" sz="20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altLang="ru-RU" sz="2000">
                <a:sym typeface="Wingdings" panose="05000000000000000000" pitchFamily="2" charset="2"/>
              </a:rPr>
              <a:t>0: </a:t>
            </a:r>
            <a:r>
              <a:rPr lang="en-US" altLang="ru-RU" sz="2000">
                <a:sym typeface="Wingdings" panose="05000000000000000000" pitchFamily="2" charset="2"/>
              </a:rPr>
              <a:t>virtual code (VK_XXX)  scan code</a:t>
            </a:r>
          </a:p>
          <a:p>
            <a:pPr marL="0" indent="0">
              <a:buNone/>
            </a:pPr>
            <a:r>
              <a:rPr lang="en-US" altLang="ru-RU" sz="2000">
                <a:sym typeface="Wingdings" panose="05000000000000000000" pitchFamily="2" charset="2"/>
              </a:rPr>
              <a:t>1: scan code  virtual code</a:t>
            </a:r>
            <a:r>
              <a:rPr lang="ru-RU" altLang="ru-RU" sz="2000">
                <a:sym typeface="Wingdings" panose="05000000000000000000" pitchFamily="2" charset="2"/>
              </a:rPr>
              <a:t>, левые и правые клавиши неразличимы</a:t>
            </a:r>
            <a:endParaRPr lang="en-US" altLang="ru-RU" sz="20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ru-RU" sz="2000">
                <a:sym typeface="Wingdings" panose="05000000000000000000" pitchFamily="2" charset="2"/>
              </a:rPr>
              <a:t>2: virtual code  </a:t>
            </a:r>
            <a:r>
              <a:rPr lang="ru-RU" altLang="ru-RU" sz="2000">
                <a:sym typeface="Wingdings" panose="05000000000000000000" pitchFamily="2" charset="2"/>
              </a:rPr>
              <a:t>код малого символа</a:t>
            </a:r>
          </a:p>
          <a:p>
            <a:pPr marL="0" indent="0">
              <a:buNone/>
            </a:pPr>
            <a:r>
              <a:rPr lang="ru-RU" altLang="ru-RU" sz="2000">
                <a:sym typeface="Wingdings" panose="05000000000000000000" pitchFamily="2" charset="2"/>
              </a:rPr>
              <a:t>3: то же, что 1, но левые и правые клавиши различимы</a:t>
            </a:r>
          </a:p>
          <a:p>
            <a:pPr marL="0" indent="0">
              <a:buNone/>
            </a:pPr>
            <a:endParaRPr lang="ru-RU" altLang="ru-RU" sz="20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altLang="ru-RU" sz="2000">
                <a:sym typeface="Wingdings" panose="05000000000000000000" pitchFamily="2" charset="2"/>
              </a:rPr>
              <a:t>Возвращает 0, если требуемая трансляция невозможна.</a:t>
            </a:r>
            <a:endParaRPr lang="ru-RU" altLang="ru-RU" sz="200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51F3C-1B28-4CDE-BA4B-8D24DC960F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19DDDF6B-DE9F-4CD5-92C9-FDD845CC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5948363"/>
          </a:xfrm>
        </p:spPr>
        <p:txBody>
          <a:bodyPr/>
          <a:lstStyle/>
          <a:p>
            <a:r>
              <a:rPr lang="ru-RU" altLang="ru-RU" b="1"/>
              <a:t>МЫШЬ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430671F3-73B1-4B32-A4E9-F88A27D0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F6A92E-DEDF-4D01-A967-347FF11CC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3C753667-0120-4F82-8C14-87505DD8A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Мышь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55628C50-6346-44EB-A328-26A429FC9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/>
          <a:lstStyle/>
          <a:p>
            <a:r>
              <a:rPr lang="ru-RU" altLang="ru-RU"/>
              <a:t>См. </a:t>
            </a:r>
            <a:r>
              <a:rPr lang="en-US" altLang="ru-RU" b="1"/>
              <a:t>Mouse input</a:t>
            </a:r>
          </a:p>
          <a:p>
            <a:r>
              <a:rPr lang="ru-RU" altLang="ru-RU"/>
              <a:t>Мышь с 3 кнопками и колесиком</a:t>
            </a:r>
          </a:p>
          <a:p>
            <a:r>
              <a:rPr lang="ru-RU" altLang="ru-RU"/>
              <a:t>Кнопки </a:t>
            </a:r>
            <a:r>
              <a:rPr lang="en-US" altLang="ru-RU"/>
              <a:t>L M R</a:t>
            </a:r>
          </a:p>
          <a:p>
            <a:r>
              <a:rPr lang="en-US" altLang="ru-RU"/>
              <a:t>L </a:t>
            </a:r>
            <a:r>
              <a:rPr lang="ru-RU" altLang="ru-RU"/>
              <a:t>и </a:t>
            </a:r>
            <a:r>
              <a:rPr lang="en-US" altLang="ru-RU"/>
              <a:t>R </a:t>
            </a:r>
            <a:r>
              <a:rPr lang="ru-RU" altLang="ru-RU"/>
              <a:t>можно программно поменять местами под левшу в настройках системы</a:t>
            </a:r>
          </a:p>
          <a:p>
            <a:r>
              <a:rPr lang="ru-RU" altLang="ru-RU"/>
              <a:t>При манипуляциях с мышью приходят сообщения</a:t>
            </a:r>
          </a:p>
          <a:p>
            <a:r>
              <a:rPr lang="ru-RU" altLang="ru-RU"/>
              <a:t>Можно управлять видом курсора мыши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3A5466-F2FF-4D88-88E8-228F23CFCF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6E866076-60DA-4379-9E90-C79269E7D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Сообщения мыши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F62D220C-02C8-4D89-AAF3-FC4C47DF6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/>
              <a:t>Их много, 22 шт.</a:t>
            </a:r>
          </a:p>
          <a:p>
            <a:r>
              <a:rPr lang="ru-RU" altLang="ru-RU"/>
              <a:t>Сообщения рабочей области и не</a:t>
            </a:r>
            <a:r>
              <a:rPr lang="en-US" altLang="ru-RU"/>
              <a:t> </a:t>
            </a:r>
            <a:r>
              <a:rPr lang="ru-RU" altLang="ru-RU"/>
              <a:t>клиентские (</a:t>
            </a:r>
            <a:r>
              <a:rPr lang="en-US" altLang="ru-RU"/>
              <a:t>NC)</a:t>
            </a:r>
          </a:p>
          <a:p>
            <a:r>
              <a:rPr lang="ru-RU" altLang="ru-RU"/>
              <a:t>Доставляются через очередь</a:t>
            </a:r>
          </a:p>
          <a:p>
            <a:r>
              <a:rPr lang="ru-RU" altLang="ru-RU"/>
              <a:t>Адресованы окну, </a:t>
            </a:r>
            <a:r>
              <a:rPr lang="ru-RU" altLang="ru-RU" u="sng">
                <a:solidFill>
                  <a:schemeClr val="hlink"/>
                </a:solidFill>
              </a:rPr>
              <a:t>в поле которого находится курсор</a:t>
            </a:r>
          </a:p>
          <a:p>
            <a:r>
              <a:rPr lang="ru-RU" altLang="ru-RU"/>
              <a:t>Могут теряться: если нажатие кнопки не обработано, следующее не формируется (теряется)</a:t>
            </a:r>
          </a:p>
          <a:p>
            <a:r>
              <a:rPr lang="ru-RU" altLang="ru-RU"/>
              <a:t>Можно получить нажатие и не получить отпускание, если вывести мышь за пределы окна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E9D69-4B04-4469-9AC6-F6ED7859AC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B0969431-0DA2-49F9-B7E5-D3393A785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908050"/>
          </a:xfrm>
        </p:spPr>
        <p:txBody>
          <a:bodyPr/>
          <a:lstStyle/>
          <a:p>
            <a:r>
              <a:rPr lang="ru-RU" altLang="ru-RU"/>
              <a:t>Сообщения мыши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EB0FCDF3-322A-499B-9D9F-A938FA542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341438"/>
            <a:ext cx="8497887" cy="48133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ru-RU" sz="2000"/>
              <a:t>wm_LButtonDown	wm_MButtonDown	wm_RButtonDown</a:t>
            </a:r>
          </a:p>
          <a:p>
            <a:pPr>
              <a:buFontTx/>
              <a:buNone/>
            </a:pPr>
            <a:r>
              <a:rPr lang="en-US" altLang="ru-RU" sz="2000"/>
              <a:t>wm_LButtonUp		wm_MButtonUp		wm_RButtonUp</a:t>
            </a:r>
          </a:p>
          <a:p>
            <a:pPr>
              <a:buFontTx/>
              <a:buNone/>
            </a:pPr>
            <a:r>
              <a:rPr lang="en-US" altLang="ru-RU" sz="2000"/>
              <a:t>wm_LButtonDblClk	wm_MButtonDblClk	wm_RButtonDblClk</a:t>
            </a:r>
          </a:p>
          <a:p>
            <a:pPr>
              <a:buFontTx/>
              <a:buNone/>
            </a:pPr>
            <a:r>
              <a:rPr lang="en-US" altLang="ru-RU" sz="2000"/>
              <a:t>wm_MouseMove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wm_MouseWheel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wm_NCLButtonDown	wm_NCMButtonDown	wm_NCRButtonDown</a:t>
            </a:r>
          </a:p>
          <a:p>
            <a:pPr>
              <a:buFontTx/>
              <a:buNone/>
            </a:pPr>
            <a:r>
              <a:rPr lang="en-US" altLang="ru-RU" sz="2000"/>
              <a:t>wm_NCLButtonUp	wm_NCMButtonUp	wm_NCRButtonUp</a:t>
            </a:r>
          </a:p>
          <a:p>
            <a:pPr>
              <a:buFontTx/>
              <a:buNone/>
            </a:pPr>
            <a:r>
              <a:rPr lang="en-US" altLang="ru-RU" sz="2000"/>
              <a:t>wm_NCLButtonDblClk	wm_NCMButtonDblClk	wm_NCRButtonDblClk</a:t>
            </a:r>
          </a:p>
          <a:p>
            <a:pPr>
              <a:buFontTx/>
              <a:buNone/>
            </a:pPr>
            <a:r>
              <a:rPr lang="en-US" altLang="ru-RU" sz="2000"/>
              <a:t>wm_NCMouseMove</a:t>
            </a:r>
          </a:p>
          <a:p>
            <a:pPr>
              <a:buFontTx/>
              <a:buNone/>
            </a:pP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wm_NCHitTest</a:t>
            </a:r>
            <a:endParaRPr lang="ru-RU" altLang="ru-RU" sz="2000"/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C3367F85-8F05-4667-9EA2-4F6D4FB0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341439"/>
            <a:ext cx="8424862" cy="1582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r>
              <a:rPr lang="ru-RU" altLang="ru-RU"/>
              <a:t>клиентские</a:t>
            </a:r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93070836-920A-4793-9D82-109BEE8B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860800"/>
            <a:ext cx="8424862" cy="158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r>
              <a:rPr lang="ru-RU" altLang="ru-RU"/>
              <a:t>неклиентские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14308B-16E7-4FAD-8BAC-219EAD50C4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1E3A15C6-5CD3-4F1C-8DC1-FA594CEC1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49238"/>
            <a:ext cx="8229600" cy="1143000"/>
          </a:xfrm>
        </p:spPr>
        <p:txBody>
          <a:bodyPr/>
          <a:lstStyle/>
          <a:p>
            <a:r>
              <a:rPr lang="ru-RU" altLang="ru-RU"/>
              <a:t>Сообщения рабочей области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DAFDD4A8-FA45-4CDC-881C-924D99C49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484314"/>
            <a:ext cx="8480425" cy="48863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000" b="1"/>
              <a:t>WM_xBUTTONyyyy + WM_MOUSEMOVE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2000"/>
              <a:t>wParam = </a:t>
            </a:r>
            <a:r>
              <a:rPr lang="ru-RU" altLang="ru-RU" sz="2000"/>
              <a:t>флаги состояния кнопок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ru-RU" sz="2000"/>
              <a:t>lParam = 			</a:t>
            </a:r>
            <a:r>
              <a:rPr lang="ru-RU" altLang="ru-RU" sz="2000"/>
              <a:t>  относительно левого верхнего угла 						        	       </a:t>
            </a:r>
            <a:r>
              <a:rPr lang="ru-RU" altLang="ru-RU" sz="2000" u="sng"/>
              <a:t>рабочей области</a:t>
            </a:r>
            <a:endParaRPr lang="en-US" altLang="ru-RU" sz="2000" u="sng"/>
          </a:p>
          <a:p>
            <a:pPr>
              <a:lnSpc>
                <a:spcPct val="90000"/>
              </a:lnSpc>
              <a:buFontTx/>
              <a:buNone/>
            </a:pPr>
            <a:endParaRPr lang="en-US" altLang="ru-RU" sz="20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Флаги - комбинация констант </a:t>
            </a:r>
            <a:r>
              <a:rPr lang="en-US" altLang="ru-RU" sz="2000"/>
              <a:t>MK_LBUTTON, MK_RBUTTON, MK_SHIFT, MK_CONTROL...</a:t>
            </a:r>
            <a:endParaRPr lang="ru-RU" altLang="ru-RU" sz="2000"/>
          </a:p>
          <a:p>
            <a:pPr>
              <a:lnSpc>
                <a:spcPct val="90000"/>
              </a:lnSpc>
              <a:buFontTx/>
              <a:buNone/>
            </a:pPr>
            <a:endParaRPr lang="en-US" altLang="ru-RU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000" b="1"/>
              <a:t>if</a:t>
            </a:r>
            <a:r>
              <a:rPr lang="en-US" altLang="ru-RU" sz="2000"/>
              <a:t> (wParam </a:t>
            </a:r>
            <a:r>
              <a:rPr lang="en-US" altLang="ru-RU" sz="2000" b="1"/>
              <a:t>and</a:t>
            </a:r>
            <a:r>
              <a:rPr lang="en-US" altLang="ru-RU" sz="2000"/>
              <a:t> MK_LBUTTON &lt;&gt;0) </a:t>
            </a:r>
            <a:r>
              <a:rPr lang="en-US" altLang="ru-RU" sz="2000" b="1"/>
              <a:t>and</a:t>
            </a:r>
            <a:r>
              <a:rPr lang="en-US" altLang="ru-RU" sz="20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000"/>
              <a:t>   (wParam </a:t>
            </a:r>
            <a:r>
              <a:rPr lang="en-US" altLang="ru-RU" sz="2000" b="1"/>
              <a:t>and</a:t>
            </a:r>
            <a:r>
              <a:rPr lang="en-US" altLang="ru-RU" sz="2000"/>
              <a:t> MK_CONTROL &lt;&gt;0) </a:t>
            </a:r>
            <a:r>
              <a:rPr lang="en-US" altLang="ru-RU" sz="2000" b="1"/>
              <a:t>then</a:t>
            </a:r>
            <a:r>
              <a:rPr lang="en-US" altLang="ru-RU" sz="2000"/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20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Координаты </a:t>
            </a:r>
            <a:r>
              <a:rPr lang="ru-RU" altLang="ru-RU" sz="2000" u="sng">
                <a:solidFill>
                  <a:schemeClr val="hlink"/>
                </a:solidFill>
              </a:rPr>
              <a:t>могут быть отрицательными</a:t>
            </a:r>
            <a:r>
              <a:rPr lang="ru-RU" altLang="ru-RU" sz="2000"/>
              <a:t>, поэтому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  </a:t>
            </a:r>
            <a:r>
              <a:rPr lang="en-US" altLang="ru-RU" sz="2000"/>
              <a:t>x := </a:t>
            </a:r>
            <a:r>
              <a:rPr lang="en-US" altLang="ru-RU" sz="2000" u="sng"/>
              <a:t>SmallInt</a:t>
            </a:r>
            <a:r>
              <a:rPr lang="en-US" altLang="ru-RU" sz="2000"/>
              <a:t>(LoWord(wParam));</a:t>
            </a:r>
            <a:endParaRPr lang="ru-RU" altLang="ru-RU" sz="2000"/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4A0BD178-4717-43FC-AC47-91F26FE4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9" y="2165350"/>
            <a:ext cx="10810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y</a:t>
            </a:r>
            <a:endParaRPr lang="ru-RU" altLang="ru-RU"/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2B2202B4-8621-44A7-9EB7-D8074B1F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65350"/>
            <a:ext cx="1081088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</a:t>
            </a:r>
            <a:endParaRPr lang="ru-RU" altLang="ru-RU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FFEFAE-E677-4D63-B251-4EB647D14C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F12BCDA1-9975-4011-B349-5D0A701BE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 sz="4000"/>
              <a:t>Сообщения нерабочей области</a:t>
            </a:r>
          </a:p>
        </p:txBody>
      </p:sp>
      <p:sp>
        <p:nvSpPr>
          <p:cNvPr id="266244" name="Rectangle 4">
            <a:extLst>
              <a:ext uri="{FF2B5EF4-FFF2-40B4-BE49-F238E27FC236}">
                <a16:creationId xmlns:a16="http://schemas.microsoft.com/office/drawing/2014/main" id="{0A4A2860-7071-468E-8E4F-99029D7A6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412876"/>
            <a:ext cx="8480425" cy="48863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/>
              <a:t>WM_</a:t>
            </a:r>
            <a:r>
              <a:rPr lang="en-US" altLang="ru-RU" sz="2000" b="1"/>
              <a:t>NC</a:t>
            </a:r>
            <a:r>
              <a:rPr lang="en-US" altLang="ru-RU" sz="2000"/>
              <a:t>xBUTTONyyyy + WM_</a:t>
            </a:r>
            <a:r>
              <a:rPr lang="en-US" altLang="ru-RU" sz="2000" b="1"/>
              <a:t>NC</a:t>
            </a:r>
            <a:r>
              <a:rPr lang="en-US" altLang="ru-RU" sz="2000"/>
              <a:t>MOUSEMOVE</a:t>
            </a:r>
          </a:p>
          <a:p>
            <a:pPr lvl="1">
              <a:lnSpc>
                <a:spcPct val="90000"/>
              </a:lnSpc>
            </a:pPr>
            <a:r>
              <a:rPr lang="en-US" altLang="ru-RU" sz="2000"/>
              <a:t>wParam = </a:t>
            </a:r>
            <a:r>
              <a:rPr lang="ru-RU" altLang="ru-RU" sz="2000"/>
              <a:t>зона окна, см</a:t>
            </a:r>
            <a:r>
              <a:rPr lang="en-US" altLang="ru-RU" sz="2000"/>
              <a:t>. WM_NCHITTEST</a:t>
            </a:r>
            <a:endParaRPr lang="ru-RU" altLang="ru-RU" sz="2000"/>
          </a:p>
          <a:p>
            <a:pPr lvl="1">
              <a:lnSpc>
                <a:spcPct val="90000"/>
              </a:lnSpc>
            </a:pPr>
            <a:r>
              <a:rPr lang="en-US" altLang="ru-RU" sz="2000"/>
              <a:t>lParam = 		</a:t>
            </a:r>
            <a:r>
              <a:rPr lang="ru-RU" altLang="ru-RU" sz="2000"/>
              <a:t>	относительно левого верхнего 					угла  </a:t>
            </a:r>
            <a:r>
              <a:rPr lang="ru-RU" altLang="ru-RU" sz="2000" u="sng"/>
              <a:t>всего экрана</a:t>
            </a:r>
            <a:endParaRPr lang="en-US" altLang="ru-RU" sz="2000" u="sng"/>
          </a:p>
          <a:p>
            <a:pPr>
              <a:lnSpc>
                <a:spcPct val="90000"/>
              </a:lnSpc>
            </a:pP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Преобразование координат экран/рабочаяобласть:</a:t>
            </a:r>
          </a:p>
          <a:p>
            <a:pPr lvl="1">
              <a:lnSpc>
                <a:spcPct val="90000"/>
              </a:lnSpc>
            </a:pPr>
            <a:r>
              <a:rPr lang="en-US" altLang="ru-RU" sz="2000" b="1"/>
              <a:t>function</a:t>
            </a:r>
            <a:r>
              <a:rPr lang="en-US" altLang="ru-RU" sz="2000"/>
              <a:t> ClientToScreen(hWnd:THandle; </a:t>
            </a:r>
            <a:r>
              <a:rPr lang="en-US" altLang="ru-RU" sz="2000" b="1"/>
              <a:t>var</a:t>
            </a:r>
            <a:r>
              <a:rPr lang="en-US" altLang="ru-RU" sz="2000"/>
              <a:t> pt:TPoint):bool;</a:t>
            </a:r>
          </a:p>
          <a:p>
            <a:pPr lvl="1">
              <a:lnSpc>
                <a:spcPct val="90000"/>
              </a:lnSpc>
            </a:pPr>
            <a:r>
              <a:rPr lang="en-US" altLang="ru-RU" sz="2000" b="1"/>
              <a:t>function</a:t>
            </a:r>
            <a:r>
              <a:rPr lang="en-US" altLang="ru-RU" sz="2000"/>
              <a:t> ScreenToClient(hWnd:THandle; </a:t>
            </a:r>
            <a:r>
              <a:rPr lang="en-US" altLang="ru-RU" sz="2000" b="1"/>
              <a:t>var</a:t>
            </a:r>
            <a:r>
              <a:rPr lang="en-US" altLang="ru-RU" sz="2000"/>
              <a:t> pt:TPoint):bool;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позволяют пересчитать пару координат </a:t>
            </a:r>
            <a:r>
              <a:rPr lang="en-US" altLang="ru-RU" sz="2000"/>
              <a:t>pt.x </a:t>
            </a:r>
            <a:r>
              <a:rPr lang="ru-RU" altLang="ru-RU" sz="2000"/>
              <a:t>и </a:t>
            </a:r>
            <a:r>
              <a:rPr lang="en-US" altLang="ru-RU" sz="2000"/>
              <a:t>pt.y</a:t>
            </a:r>
          </a:p>
        </p:txBody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BCDFAD7C-030E-4B7B-A54A-E62B7B18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9" y="2165350"/>
            <a:ext cx="10810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y</a:t>
            </a:r>
            <a:endParaRPr lang="ru-RU" altLang="ru-RU"/>
          </a:p>
        </p:txBody>
      </p: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B459C4A0-23DB-49F2-8EEE-3068B6F2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65350"/>
            <a:ext cx="1081088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</a:t>
            </a:r>
            <a:endParaRPr lang="ru-RU" altLang="ru-RU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D2ADE9-CB31-421B-AC32-635D87760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BEE7FF1F-9AB0-48B3-B25E-6B7666BD4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Захват мыши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43CDA57-BB43-4875-843A-E23EE37D3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25538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000"/>
              <a:t>Часто хочется узнать, где и когда отпустят кнопку мыши, если она была нажата в окне.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кнопка нажата - можно установить захват мыши, и окно продолжит получать клиентские сообщения при уходе курсора за границу окна</a:t>
            </a:r>
          </a:p>
          <a:p>
            <a:pPr>
              <a:lnSpc>
                <a:spcPct val="90000"/>
              </a:lnSpc>
            </a:pPr>
            <a:r>
              <a:rPr lang="en-US" altLang="ru-RU" sz="2000" b="1"/>
              <a:t>SetCapture</a:t>
            </a:r>
            <a:r>
              <a:rPr lang="en-US" altLang="ru-RU" sz="2000"/>
              <a:t>(hWnd) - </a:t>
            </a:r>
            <a:r>
              <a:rPr lang="ru-RU" altLang="ru-RU" sz="2000"/>
              <a:t>установить захват (обычно в обработчике </a:t>
            </a:r>
            <a:r>
              <a:rPr lang="en-US" altLang="ru-RU" sz="2000"/>
              <a:t>wm_xButtonDown</a:t>
            </a:r>
            <a:r>
              <a:rPr lang="ru-RU" altLang="ru-RU" sz="2000"/>
              <a:t>)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 b="1"/>
              <a:t>ReleaseCapture</a:t>
            </a:r>
            <a:r>
              <a:rPr lang="ru-RU" altLang="ru-RU" sz="2000"/>
              <a:t>, без параметров</a:t>
            </a:r>
            <a:r>
              <a:rPr lang="en-US" altLang="ru-RU" sz="2000"/>
              <a:t> - </a:t>
            </a:r>
            <a:r>
              <a:rPr lang="ru-RU" altLang="ru-RU" sz="2000"/>
              <a:t>программно снять захват (обычно в обработчике </a:t>
            </a:r>
            <a:r>
              <a:rPr lang="en-US" altLang="ru-RU" sz="2000"/>
              <a:t>wm_xButtonUp</a:t>
            </a:r>
            <a:r>
              <a:rPr lang="ru-RU" altLang="ru-RU" sz="2000"/>
              <a:t>)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Если мышь </a:t>
            </a:r>
            <a:r>
              <a:rPr lang="ru-RU" altLang="ru-RU" sz="2000" u="sng"/>
              <a:t>в другом окне того же потока</a:t>
            </a:r>
            <a:r>
              <a:rPr lang="ru-RU" altLang="ru-RU" sz="2000"/>
              <a:t> - захватившее окно </a:t>
            </a:r>
            <a:r>
              <a:rPr lang="en-US" altLang="ru-RU" sz="2000"/>
              <a:t>hWnd</a:t>
            </a:r>
            <a:r>
              <a:rPr lang="ru-RU" altLang="ru-RU" sz="2000"/>
              <a:t> получает все сообщения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</a:t>
            </a:r>
            <a:r>
              <a:rPr lang="ru-RU" altLang="ru-RU" sz="2000" u="sng"/>
              <a:t>мышь в окне другого потока/процесса - должна быть зажата кнопка</a:t>
            </a:r>
            <a:r>
              <a:rPr lang="ru-RU" altLang="ru-RU" sz="2000"/>
              <a:t>, иначе сообщения получит то окно, где мышь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Щелчки в других окнах всегда попадут в те окна, где щелкаем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При захвате мыши координаты курсора часто получаются </a:t>
            </a:r>
            <a:r>
              <a:rPr lang="ru-RU" altLang="ru-RU" sz="2000" u="sng"/>
              <a:t>отрицательными</a:t>
            </a:r>
            <a:r>
              <a:rPr lang="ru-RU" altLang="ru-RU" sz="2000"/>
              <a:t> (курсор слева и/или выше окна)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5BA157-82B5-4306-AD72-3B2E41835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6A0C7AD3-1D7F-4246-B792-FF38F33F0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WM_NCHITTEST</a:t>
            </a:r>
            <a:endParaRPr lang="ru-RU" altLang="ru-RU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1585FD3-C0C8-4CA0-AA84-C6591C0C0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628776"/>
            <a:ext cx="8569325" cy="4525963"/>
          </a:xfrm>
        </p:spPr>
        <p:txBody>
          <a:bodyPr>
            <a:normAutofit lnSpcReduction="10000"/>
          </a:bodyPr>
          <a:lstStyle/>
          <a:p>
            <a:r>
              <a:rPr lang="ru-RU" altLang="ru-RU">
                <a:solidFill>
                  <a:schemeClr val="hlink"/>
                </a:solidFill>
              </a:rPr>
              <a:t>Не "нчиттест", а "эн-си-хит-тест"</a:t>
            </a:r>
          </a:p>
          <a:p>
            <a:r>
              <a:rPr lang="ru-RU" altLang="ru-RU"/>
              <a:t>Посылается перед посылкой любого другого мышиного сообщения.</a:t>
            </a:r>
          </a:p>
          <a:p>
            <a:r>
              <a:rPr lang="ru-RU" altLang="ru-RU"/>
              <a:t>Вопрос окну: "Скажи, в какой области у тебя находится курсор?"</a:t>
            </a:r>
          </a:p>
          <a:p>
            <a:r>
              <a:rPr lang="ru-RU" altLang="ru-RU"/>
              <a:t>Посылается </a:t>
            </a:r>
            <a:r>
              <a:rPr lang="ru-RU" altLang="ru-RU">
                <a:solidFill>
                  <a:schemeClr val="hlink"/>
                </a:solidFill>
              </a:rPr>
              <a:t>небуферизованным</a:t>
            </a:r>
            <a:r>
              <a:rPr lang="ru-RU" altLang="ru-RU"/>
              <a:t> образом</a:t>
            </a:r>
          </a:p>
          <a:p>
            <a:r>
              <a:rPr lang="ru-RU" altLang="ru-RU"/>
              <a:t>В ответ возвращается код области:</a:t>
            </a:r>
          </a:p>
          <a:p>
            <a:pPr lvl="1"/>
            <a:r>
              <a:rPr lang="en-US" altLang="ru-RU"/>
              <a:t>htCaption, htClient, htMenu, </a:t>
            </a:r>
            <a:r>
              <a:rPr lang="en-US" altLang="ru-RU" u="sng"/>
              <a:t>htNowhere</a:t>
            </a:r>
            <a:r>
              <a:rPr lang="en-US" altLang="ru-RU"/>
              <a:t>, htSysmenu...</a:t>
            </a:r>
            <a:endParaRPr lang="ru-RU" altLang="ru-RU"/>
          </a:p>
          <a:p>
            <a:r>
              <a:rPr lang="en-US" altLang="ru-RU"/>
              <a:t>wParam </a:t>
            </a:r>
            <a:r>
              <a:rPr lang="ru-RU" altLang="ru-RU"/>
              <a:t>не используется, </a:t>
            </a:r>
            <a:r>
              <a:rPr lang="en-US" altLang="ru-RU"/>
              <a:t>lParam = </a:t>
            </a:r>
            <a:r>
              <a:rPr lang="ru-RU" altLang="ru-RU"/>
              <a:t>координаты (экран)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399E75-ACF8-4BCA-BDA0-0BD7F21CC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93C23454-2F9A-4E1D-A37E-BDAEDEE5C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Таскать окно </a:t>
            </a:r>
            <a:br>
              <a:rPr lang="ru-RU" altLang="ru-RU" sz="4000"/>
            </a:br>
            <a:r>
              <a:rPr lang="ru-RU" altLang="ru-RU" sz="4000"/>
              <a:t>за клиентскую область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836AFC01-3A94-492F-8B3A-7CACA6B56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b="1"/>
              <a:t>case</a:t>
            </a:r>
            <a:r>
              <a:rPr lang="en-US" altLang="ru-RU"/>
              <a:t> msg </a:t>
            </a:r>
            <a:r>
              <a:rPr lang="en-US" altLang="ru-RU" b="1"/>
              <a:t>of</a:t>
            </a:r>
          </a:p>
          <a:p>
            <a:pPr>
              <a:buFontTx/>
              <a:buNone/>
            </a:pPr>
            <a:r>
              <a:rPr lang="en-US" altLang="ru-RU"/>
              <a:t>............................</a:t>
            </a:r>
          </a:p>
          <a:p>
            <a:pPr>
              <a:buFontTx/>
              <a:buNone/>
            </a:pPr>
            <a:r>
              <a:rPr lang="en-US" altLang="ru-RU"/>
              <a:t>  wm_nchittest: </a:t>
            </a:r>
          </a:p>
          <a:p>
            <a:pPr>
              <a:buFontTx/>
              <a:buNone/>
            </a:pPr>
            <a:r>
              <a:rPr lang="en-US" altLang="ru-RU"/>
              <a:t>    </a:t>
            </a:r>
            <a:r>
              <a:rPr lang="en-US" altLang="ru-RU" b="1"/>
              <a:t>begin</a:t>
            </a:r>
          </a:p>
          <a:p>
            <a:pPr>
              <a:buFontTx/>
              <a:buNone/>
            </a:pPr>
            <a:r>
              <a:rPr lang="en-US" altLang="ru-RU"/>
              <a:t>      result:=DefWindowProc(hWnd, msg, wParam, lParam);</a:t>
            </a:r>
          </a:p>
          <a:p>
            <a:pPr>
              <a:buFontTx/>
              <a:buNone/>
            </a:pPr>
            <a:r>
              <a:rPr lang="en-US" altLang="ru-RU"/>
              <a:t>      </a:t>
            </a:r>
            <a:r>
              <a:rPr lang="en-US" altLang="ru-RU" b="1"/>
              <a:t>if</a:t>
            </a:r>
            <a:r>
              <a:rPr lang="en-US" altLang="ru-RU"/>
              <a:t> result=htClient </a:t>
            </a:r>
            <a:r>
              <a:rPr lang="en-US" altLang="ru-RU" b="1"/>
              <a:t>then</a:t>
            </a:r>
          </a:p>
          <a:p>
            <a:pPr>
              <a:buFontTx/>
              <a:buNone/>
            </a:pPr>
            <a:r>
              <a:rPr lang="en-US" altLang="ru-RU"/>
              <a:t>        result:=htCaption;</a:t>
            </a:r>
          </a:p>
          <a:p>
            <a:pPr>
              <a:buFontTx/>
              <a:buNone/>
            </a:pPr>
            <a:r>
              <a:rPr lang="en-US" altLang="ru-RU"/>
              <a:t>    </a:t>
            </a:r>
            <a:r>
              <a:rPr lang="en-US" altLang="ru-RU" b="1"/>
              <a:t>end</a:t>
            </a:r>
            <a:r>
              <a:rPr lang="en-US" altLang="ru-RU"/>
              <a:t>;</a:t>
            </a:r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5CB462-71D1-412B-83C0-736CA577A5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2C5AF73-9CFD-40AE-B326-8EB3DE636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FE16D4-5F89-4B60-9A52-7606A0C4E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276476"/>
            <a:ext cx="8229600" cy="38782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Поддержка многопроцессорных ВС:</a:t>
            </a:r>
          </a:p>
          <a:p>
            <a:r>
              <a:rPr lang="ru-RU" altLang="ru-RU"/>
              <a:t>Однопроцессорные</a:t>
            </a:r>
          </a:p>
          <a:p>
            <a:r>
              <a:rPr lang="ru-RU" altLang="ru-RU"/>
              <a:t>Многопроцессорные:</a:t>
            </a:r>
          </a:p>
          <a:p>
            <a:pPr lvl="1"/>
            <a:r>
              <a:rPr lang="ru-RU" altLang="ru-RU"/>
              <a:t>Симметричные</a:t>
            </a:r>
          </a:p>
          <a:p>
            <a:pPr lvl="1"/>
            <a:r>
              <a:rPr lang="ru-RU" altLang="ru-RU"/>
              <a:t>Асимметричные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D66C23-9887-4DAC-80C5-9A2C5F180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FFCB41CD-E771-466A-ADB6-2ECEA4809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908050"/>
          </a:xfrm>
        </p:spPr>
        <p:txBody>
          <a:bodyPr/>
          <a:lstStyle/>
          <a:p>
            <a:r>
              <a:rPr lang="ru-RU" altLang="ru-RU"/>
              <a:t>Колесико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0476AD13-21B8-4981-A154-415402B8C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/>
          <a:lstStyle/>
          <a:p>
            <a:r>
              <a:rPr lang="en-US" altLang="ru-RU"/>
              <a:t>WM_MOUSEWHEEL</a:t>
            </a:r>
          </a:p>
          <a:p>
            <a:pPr lvl="1"/>
            <a:r>
              <a:rPr lang="en-US" altLang="ru-RU"/>
              <a:t>wParam =</a:t>
            </a:r>
          </a:p>
          <a:p>
            <a:pPr lvl="1"/>
            <a:r>
              <a:rPr lang="en-US" altLang="ru-RU"/>
              <a:t>lParam   =			(</a:t>
            </a:r>
            <a:r>
              <a:rPr lang="ru-RU" altLang="ru-RU"/>
              <a:t>экран</a:t>
            </a:r>
            <a:r>
              <a:rPr lang="en-US" altLang="ru-RU"/>
              <a:t>) </a:t>
            </a:r>
            <a:endParaRPr lang="ru-RU" altLang="ru-RU"/>
          </a:p>
          <a:p>
            <a:pPr lvl="1"/>
            <a:r>
              <a:rPr lang="en-US" altLang="ru-RU"/>
              <a:t>keys - </a:t>
            </a:r>
            <a:r>
              <a:rPr lang="ru-RU" altLang="ru-RU"/>
              <a:t>комбинация тех же флагов, что у других сообщений рабочей области, </a:t>
            </a:r>
            <a:r>
              <a:rPr lang="en-US" altLang="ru-RU"/>
              <a:t>MK_CONTROL, MK_SHIFT, MK_xBUTTON</a:t>
            </a:r>
          </a:p>
          <a:p>
            <a:pPr lvl="1"/>
            <a:r>
              <a:rPr lang="en-US" altLang="ru-RU"/>
              <a:t>zDelta = 120*clicks, </a:t>
            </a:r>
            <a:r>
              <a:rPr lang="ru-RU" altLang="ru-RU"/>
              <a:t>число со знаком</a:t>
            </a:r>
          </a:p>
          <a:p>
            <a:pPr lvl="1"/>
            <a:r>
              <a:rPr lang="ru-RU" altLang="ru-RU"/>
              <a:t>1 </a:t>
            </a:r>
            <a:r>
              <a:rPr lang="en-US" altLang="ru-RU"/>
              <a:t>click </a:t>
            </a:r>
            <a:r>
              <a:rPr lang="ru-RU" altLang="ru-RU"/>
              <a:t>можно узнать с помощью</a:t>
            </a:r>
            <a:r>
              <a:rPr lang="en-US" altLang="ru-RU"/>
              <a:t> SystemParametersInfo(SPI_GetWheelScrollLines,....)</a:t>
            </a:r>
          </a:p>
          <a:p>
            <a:pPr lvl="1"/>
            <a:r>
              <a:rPr lang="ru-RU" altLang="ru-RU"/>
              <a:t>обычно </a:t>
            </a:r>
            <a:r>
              <a:rPr lang="en-US" altLang="ru-RU"/>
              <a:t>1 click = 3 </a:t>
            </a:r>
            <a:r>
              <a:rPr lang="ru-RU" altLang="ru-RU"/>
              <a:t>строки</a:t>
            </a:r>
          </a:p>
          <a:p>
            <a:pPr lvl="1"/>
            <a:r>
              <a:rPr lang="ru-RU" altLang="ru-RU"/>
              <a:t>если 1 </a:t>
            </a:r>
            <a:r>
              <a:rPr lang="en-US" altLang="ru-RU"/>
              <a:t>click &lt; 0 - </a:t>
            </a:r>
            <a:r>
              <a:rPr lang="ru-RU" altLang="ru-RU"/>
              <a:t>прокрутка </a:t>
            </a:r>
            <a:r>
              <a:rPr lang="ru-RU" altLang="ru-RU" u="sng"/>
              <a:t>страницами</a:t>
            </a:r>
          </a:p>
        </p:txBody>
      </p:sp>
      <p:sp>
        <p:nvSpPr>
          <p:cNvPr id="269316" name="Rectangle 4">
            <a:extLst>
              <a:ext uri="{FF2B5EF4-FFF2-40B4-BE49-F238E27FC236}">
                <a16:creationId xmlns:a16="http://schemas.microsoft.com/office/drawing/2014/main" id="{3518E9CC-7676-4368-A6A9-601B898F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205039"/>
            <a:ext cx="10810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y</a:t>
            </a:r>
            <a:endParaRPr lang="ru-RU" altLang="ru-RU"/>
          </a:p>
        </p:txBody>
      </p:sp>
      <p:sp>
        <p:nvSpPr>
          <p:cNvPr id="269317" name="Rectangle 5">
            <a:extLst>
              <a:ext uri="{FF2B5EF4-FFF2-40B4-BE49-F238E27FC236}">
                <a16:creationId xmlns:a16="http://schemas.microsoft.com/office/drawing/2014/main" id="{0ED1EF5F-532E-48C4-AFFE-EB1CAA84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205039"/>
            <a:ext cx="10810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</a:t>
            </a:r>
            <a:endParaRPr lang="ru-RU" altLang="ru-RU"/>
          </a:p>
        </p:txBody>
      </p:sp>
      <p:sp>
        <p:nvSpPr>
          <p:cNvPr id="269318" name="Rectangle 6">
            <a:extLst>
              <a:ext uri="{FF2B5EF4-FFF2-40B4-BE49-F238E27FC236}">
                <a16:creationId xmlns:a16="http://schemas.microsoft.com/office/drawing/2014/main" id="{8EA72D07-A602-4B6F-8225-320A5391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773239"/>
            <a:ext cx="10810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zDelta</a:t>
            </a:r>
            <a:endParaRPr lang="ru-RU" altLang="ru-RU"/>
          </a:p>
        </p:txBody>
      </p:sp>
      <p:sp>
        <p:nvSpPr>
          <p:cNvPr id="269319" name="Rectangle 7">
            <a:extLst>
              <a:ext uri="{FF2B5EF4-FFF2-40B4-BE49-F238E27FC236}">
                <a16:creationId xmlns:a16="http://schemas.microsoft.com/office/drawing/2014/main" id="{055AEB9B-5769-42F2-B04D-FE2FA30B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773239"/>
            <a:ext cx="10810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keys</a:t>
            </a:r>
            <a:endParaRPr lang="ru-RU" altLang="ru-RU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E4882D-FBFB-4800-9785-C48898527B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61F9DB8D-9458-4C80-B2BE-BC6E2AADD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Обработка колесика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F2FEBBB2-7143-4015-8B5D-083A033F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1800" b="1"/>
              <a:t>var</a:t>
            </a:r>
            <a:r>
              <a:rPr lang="en-US" altLang="ru-RU" sz="1800"/>
              <a:t> ScrollLines, SL: integer;</a:t>
            </a:r>
          </a:p>
          <a:p>
            <a:pPr>
              <a:buFontTx/>
              <a:buNone/>
            </a:pPr>
            <a:r>
              <a:rPr lang="en-US" altLang="ru-RU" sz="1800"/>
              <a:t>......................</a:t>
            </a:r>
          </a:p>
          <a:p>
            <a:pPr>
              <a:buFontTx/>
              <a:buNone/>
            </a:pPr>
            <a:r>
              <a:rPr lang="en-US" altLang="ru-RU" sz="1800" b="1"/>
              <a:t>case</a:t>
            </a:r>
            <a:r>
              <a:rPr lang="en-US" altLang="ru-RU" sz="1800"/>
              <a:t> msg </a:t>
            </a:r>
            <a:r>
              <a:rPr lang="en-US" altLang="ru-RU" sz="1800" b="1"/>
              <a:t>of</a:t>
            </a:r>
          </a:p>
          <a:p>
            <a:pPr>
              <a:buFontTx/>
              <a:buNone/>
            </a:pPr>
            <a:r>
              <a:rPr lang="en-US" altLang="ru-RU" sz="1800"/>
              <a:t>  ...........................</a:t>
            </a:r>
          </a:p>
          <a:p>
            <a:pPr>
              <a:buFontTx/>
              <a:buNone/>
            </a:pPr>
            <a:r>
              <a:rPr lang="en-US" altLang="ru-RU" sz="1800"/>
              <a:t>  wm_mousewheel: </a:t>
            </a:r>
            <a:r>
              <a:rPr lang="en-US" altLang="ru-RU" sz="1800" b="1"/>
              <a:t>begin</a:t>
            </a:r>
          </a:p>
          <a:p>
            <a:pPr>
              <a:buFontTx/>
              <a:buNone/>
            </a:pPr>
            <a:r>
              <a:rPr lang="en-US" altLang="ru-RU" sz="1800"/>
              <a:t>     ScrollLines := smallint(hiword(wparam)) div 120;</a:t>
            </a:r>
          </a:p>
          <a:p>
            <a:pPr>
              <a:buFontTx/>
              <a:buNone/>
            </a:pPr>
            <a:r>
              <a:rPr lang="en-US" altLang="ru-RU" sz="1800"/>
              <a:t>     SystemParametersInfo(SPI_GetWheelScrollLines,0,@SL,0);</a:t>
            </a:r>
          </a:p>
          <a:p>
            <a:pPr>
              <a:buFontTx/>
              <a:buNone/>
            </a:pPr>
            <a:r>
              <a:rPr lang="en-US" altLang="ru-RU" sz="1800"/>
              <a:t>     </a:t>
            </a:r>
            <a:r>
              <a:rPr lang="en-US" altLang="ru-RU" sz="1800" b="1"/>
              <a:t>if</a:t>
            </a:r>
            <a:r>
              <a:rPr lang="en-US" altLang="ru-RU" sz="1800"/>
              <a:t> SL &gt; 0 </a:t>
            </a:r>
            <a:r>
              <a:rPr lang="en-US" altLang="ru-RU" sz="1800" b="1"/>
              <a:t>then</a:t>
            </a:r>
          </a:p>
          <a:p>
            <a:pPr>
              <a:buFontTx/>
              <a:buNone/>
            </a:pPr>
            <a:r>
              <a:rPr lang="en-US" altLang="ru-RU" sz="1800"/>
              <a:t>        ScrollLines := ScrollLines * SL</a:t>
            </a:r>
          </a:p>
          <a:p>
            <a:pPr>
              <a:buFontTx/>
              <a:buNone/>
            </a:pPr>
            <a:r>
              <a:rPr lang="en-US" altLang="ru-RU" sz="1800"/>
              <a:t>     </a:t>
            </a:r>
            <a:r>
              <a:rPr lang="en-US" altLang="ru-RU" sz="1800" b="1"/>
              <a:t>else</a:t>
            </a:r>
          </a:p>
          <a:p>
            <a:pPr>
              <a:buFontTx/>
              <a:buNone/>
            </a:pPr>
            <a:r>
              <a:rPr lang="en-US" altLang="ru-RU" sz="1800"/>
              <a:t>        ScrollLines := ScrollLines * </a:t>
            </a:r>
            <a:r>
              <a:rPr lang="en-US" altLang="ru-RU" sz="1800" i="1">
                <a:solidFill>
                  <a:schemeClr val="hlink"/>
                </a:solidFill>
              </a:rPr>
              <a:t>{</a:t>
            </a:r>
            <a:r>
              <a:rPr lang="ru-RU" altLang="ru-RU" sz="1800" i="1">
                <a:solidFill>
                  <a:schemeClr val="hlink"/>
                </a:solidFill>
              </a:rPr>
              <a:t>размер страницы</a:t>
            </a:r>
            <a:r>
              <a:rPr lang="en-US" altLang="ru-RU" sz="1800" i="1">
                <a:solidFill>
                  <a:schemeClr val="hlink"/>
                </a:solidFill>
              </a:rPr>
              <a:t>}</a:t>
            </a:r>
            <a:r>
              <a:rPr lang="ru-RU" altLang="ru-RU" sz="1800"/>
              <a:t>;</a:t>
            </a:r>
            <a:endParaRPr lang="en-US" altLang="ru-RU" sz="1800"/>
          </a:p>
          <a:p>
            <a:pPr>
              <a:buFontTx/>
              <a:buNone/>
            </a:pPr>
            <a:r>
              <a:rPr lang="en-US" altLang="ru-RU" sz="1800"/>
              <a:t>  </a:t>
            </a:r>
            <a:r>
              <a:rPr lang="en-US" altLang="ru-RU" sz="1800" b="1"/>
              <a:t>end</a:t>
            </a:r>
            <a:r>
              <a:rPr lang="en-US" altLang="ru-RU" sz="1800"/>
              <a:t>;</a:t>
            </a:r>
          </a:p>
          <a:p>
            <a:pPr>
              <a:buFontTx/>
              <a:buNone/>
            </a:pPr>
            <a:r>
              <a:rPr lang="en-US" altLang="ru-RU" sz="1800"/>
              <a:t>  ...........................</a:t>
            </a:r>
            <a:endParaRPr lang="ru-RU" altLang="ru-RU" sz="180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D13C2B-BADB-468C-BAAF-9718069858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AF427CF5-5AD9-44F9-90FB-CD2A34547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5876925"/>
          </a:xfrm>
        </p:spPr>
        <p:txBody>
          <a:bodyPr/>
          <a:lstStyle/>
          <a:p>
            <a:r>
              <a:rPr lang="ru-RU" altLang="ru-RU" b="1"/>
              <a:t>ЛОГИЧЕСКИЙ ТАЙМЕР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42363391-486A-4AFE-A0D7-5AD9D0EDF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510B2E-83FC-41A9-82D4-6F81BAB63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B0827546-C789-49EB-8F43-478ED44FB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Логический таймер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9C39FCF-98D3-4D47-AC20-BC8E56F69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Можно попросить ОС ставить программу в известность об истечении временнЫх промежутков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Нужно создать логический таймер и задать период</a:t>
            </a:r>
          </a:p>
          <a:p>
            <a:pPr>
              <a:lnSpc>
                <a:spcPct val="90000"/>
              </a:lnSpc>
            </a:pPr>
            <a:r>
              <a:rPr lang="ru-RU" altLang="ru-RU"/>
              <a:t>С заданным периодом будет приходить сообщение </a:t>
            </a:r>
            <a:r>
              <a:rPr lang="en-US" altLang="ru-RU"/>
              <a:t>WM_TIMER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Таймер создан - сообщения пошли, </a:t>
            </a:r>
            <a:br>
              <a:rPr lang="ru-RU" altLang="ru-RU"/>
            </a:br>
            <a:r>
              <a:rPr lang="ru-RU" altLang="ru-RU"/>
              <a:t>таймер уничтожен - сообщения прекратились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Изменить период - уничтожить один и создать другой таймер</a:t>
            </a:r>
          </a:p>
          <a:p>
            <a:pPr>
              <a:lnSpc>
                <a:spcPct val="90000"/>
              </a:lnSpc>
            </a:pPr>
            <a:r>
              <a:rPr lang="ru-RU" altLang="ru-RU"/>
              <a:t>Таймер имеет целый идентификатор, таймеров может быть много, но ограниченное количество (ранее - не более 32 на всю систему)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9CB51-1431-4434-A9A3-87D8967AF7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5EDA48D9-B6D3-41B0-AA28-A7A9495D6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Сообщение </a:t>
            </a:r>
            <a:r>
              <a:rPr lang="en-US" altLang="ru-RU"/>
              <a:t>WM_TIMER</a:t>
            </a:r>
            <a:endParaRPr lang="ru-RU" altLang="ru-RU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D4AB5016-59C6-462B-8864-EAEC14B36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/>
              <a:t>wParam - </a:t>
            </a:r>
            <a:r>
              <a:rPr lang="ru-RU" altLang="ru-RU"/>
              <a:t>номер таймера</a:t>
            </a:r>
          </a:p>
          <a:p>
            <a:pPr>
              <a:lnSpc>
                <a:spcPct val="90000"/>
              </a:lnSpc>
            </a:pPr>
            <a:r>
              <a:rPr lang="en-US" altLang="ru-RU"/>
              <a:t>lParam - </a:t>
            </a:r>
            <a:r>
              <a:rPr lang="ru-RU" altLang="ru-RU"/>
              <a:t>адрес функции обработки (если задана)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Получателем является окно </a:t>
            </a:r>
            <a:r>
              <a:rPr lang="ru-RU" altLang="ru-RU" u="sng"/>
              <a:t>или функция таймера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Период в миллисекундах, выдерживается нечетко: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округление до целого количества интервалов планирования (</a:t>
            </a:r>
            <a:r>
              <a:rPr lang="en-US" altLang="ru-RU"/>
              <a:t>~15 ms, </a:t>
            </a:r>
            <a:r>
              <a:rPr lang="ru-RU" altLang="ru-RU"/>
              <a:t>зависит от версии ОС)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не успели обработать - следующее не ставится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удобно для случаев, когда с </a:t>
            </a:r>
            <a:r>
              <a:rPr lang="ru-RU" altLang="ru-RU" u="sng"/>
              <a:t>примерно</a:t>
            </a:r>
            <a:r>
              <a:rPr lang="ru-RU" altLang="ru-RU"/>
              <a:t> заданной периодичностью надо что-то делать (обновлять экран, например)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низкий приоритет: извлекается из очереди, когда нет других сообщений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14BCE6-57DA-40C6-8FAD-7BEA79F02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30031D34-40BB-45B4-80E1-2BE0021B2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 на самом деле...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DF9B2F7-7076-4D42-8510-3A78B53DB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989138"/>
            <a:ext cx="8156575" cy="4165600"/>
          </a:xfrm>
        </p:spPr>
        <p:txBody>
          <a:bodyPr/>
          <a:lstStyle/>
          <a:p>
            <a:r>
              <a:rPr lang="ru-RU" altLang="ru-RU"/>
              <a:t>Если таймер привязан к окну, то сообщение </a:t>
            </a:r>
            <a:r>
              <a:rPr lang="en-US" altLang="ru-RU"/>
              <a:t>WM_TIMER </a:t>
            </a:r>
            <a:r>
              <a:rPr lang="ru-RU" altLang="ru-RU"/>
              <a:t>действительно помещается в очередь, </a:t>
            </a:r>
            <a:br>
              <a:rPr lang="ru-RU" altLang="ru-RU"/>
            </a:br>
            <a:r>
              <a:rPr lang="ru-RU" altLang="ru-RU"/>
              <a:t>в отличие от </a:t>
            </a:r>
            <a:r>
              <a:rPr lang="en-US" altLang="ru-RU"/>
              <a:t>WM_PAINT</a:t>
            </a:r>
          </a:p>
          <a:p>
            <a:r>
              <a:rPr lang="ru-RU" altLang="ru-RU"/>
              <a:t>Но помещает его </a:t>
            </a:r>
            <a:r>
              <a:rPr lang="en-US" altLang="ru-RU"/>
              <a:t>GetMessage()</a:t>
            </a:r>
            <a:r>
              <a:rPr lang="ru-RU" altLang="ru-RU"/>
              <a:t> или </a:t>
            </a:r>
            <a:r>
              <a:rPr lang="en-US" altLang="ru-RU"/>
              <a:t>PeekMessage(), </a:t>
            </a:r>
            <a:r>
              <a:rPr lang="ru-RU" altLang="ru-RU"/>
              <a:t>а не таймер!</a:t>
            </a:r>
            <a:r>
              <a:rPr lang="en-US" altLang="ru-RU"/>
              <a:t> </a:t>
            </a:r>
            <a:r>
              <a:rPr lang="ru-RU" altLang="ru-RU"/>
              <a:t>Отсюда "низкий приоритет".</a:t>
            </a:r>
            <a:endParaRPr lang="en-US" altLang="ru-RU"/>
          </a:p>
          <a:p>
            <a:endParaRPr lang="en-US" altLang="ru-RU"/>
          </a:p>
          <a:p>
            <a:r>
              <a:rPr lang="ru-RU" altLang="ru-RU"/>
              <a:t>При использовании таймерной процедуры она вызывается вместо оконной в </a:t>
            </a:r>
            <a:r>
              <a:rPr lang="en-US" altLang="ru-RU"/>
              <a:t>DispatchMessage()</a:t>
            </a:r>
            <a:endParaRPr lang="ru-RU" altLang="ru-RU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D176A-3C10-4C3A-A53C-E5D31B017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FC329687-661F-4497-8F1F-B89572AC7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Таймерная процедура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ADC2448-C57F-490C-A61C-82AB6A460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1728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Похожа на оконную, но другой прототип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procedure MyTimer(hWnd:THandle; msg, ID, time: integer); </a:t>
            </a:r>
            <a:r>
              <a:rPr lang="en-US" altLang="ru-RU" sz="2000" b="1" u="sng"/>
              <a:t>stdcall;</a:t>
            </a:r>
          </a:p>
          <a:p>
            <a:pPr lvl="1">
              <a:lnSpc>
                <a:spcPct val="90000"/>
              </a:lnSpc>
            </a:pPr>
            <a:r>
              <a:rPr lang="en-US" altLang="ru-RU" sz="2000"/>
              <a:t>msg = WM_TIMER </a:t>
            </a:r>
            <a:r>
              <a:rPr lang="ru-RU" altLang="ru-RU" sz="2000"/>
              <a:t>всегда</a:t>
            </a:r>
          </a:p>
          <a:p>
            <a:pPr lvl="1">
              <a:lnSpc>
                <a:spcPct val="90000"/>
              </a:lnSpc>
            </a:pPr>
            <a:r>
              <a:rPr lang="en-US" altLang="ru-RU" sz="2000"/>
              <a:t>time = GetTickCount() - </a:t>
            </a:r>
            <a:r>
              <a:rPr lang="ru-RU" altLang="ru-RU" sz="2000"/>
              <a:t>миллисекунд с момента старта </a:t>
            </a:r>
            <a:r>
              <a:rPr lang="en-US" altLang="ru-RU" sz="2000"/>
              <a:t>Windows</a:t>
            </a:r>
          </a:p>
          <a:p>
            <a:pPr lvl="1">
              <a:lnSpc>
                <a:spcPct val="90000"/>
              </a:lnSpc>
            </a:pPr>
            <a:endParaRPr lang="en-US" altLang="ru-RU" sz="2000"/>
          </a:p>
          <a:p>
            <a:pPr lvl="1">
              <a:lnSpc>
                <a:spcPct val="90000"/>
              </a:lnSpc>
            </a:pPr>
            <a:endParaRPr lang="en-US" altLang="ru-RU" sz="2000"/>
          </a:p>
          <a:p>
            <a:pPr lvl="1">
              <a:lnSpc>
                <a:spcPct val="90000"/>
              </a:lnSpc>
            </a:pPr>
            <a:endParaRPr lang="ru-RU" altLang="ru-RU" sz="2000"/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9CE398CA-DF34-4BD1-BFAE-85585CDC0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068638"/>
            <a:ext cx="7777163" cy="299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/>
              <a:t>Кстати.</a:t>
            </a:r>
            <a:r>
              <a:rPr lang="ru-RU" altLang="ru-RU" sz="2000"/>
              <a:t> Современные версии </a:t>
            </a:r>
            <a:r>
              <a:rPr lang="en-US" altLang="ru-RU" sz="2000"/>
              <a:t>Windows </a:t>
            </a:r>
            <a:r>
              <a:rPr lang="ru-RU" altLang="ru-RU" sz="2000"/>
              <a:t>имеют опцию быстрого старта, при этом система при выключении на самом деле сохраняет свое состояние, а при включении - восстанавливает вместо полной инициализации.</a:t>
            </a:r>
          </a:p>
          <a:p>
            <a:pPr>
              <a:spcBef>
                <a:spcPct val="50000"/>
              </a:spcBef>
            </a:pPr>
            <a:r>
              <a:rPr lang="ru-RU" altLang="ru-RU" sz="2000"/>
              <a:t>При этом отсчет времени с момента старта системы продолжается, и </a:t>
            </a:r>
            <a:r>
              <a:rPr lang="en-US" altLang="ru-RU" sz="2000"/>
              <a:t>GetTickCount: dword </a:t>
            </a:r>
            <a:r>
              <a:rPr lang="ru-RU" altLang="ru-RU" sz="2000"/>
              <a:t>легко и непринужденно возвращает значения</a:t>
            </a:r>
            <a:r>
              <a:rPr lang="en-US" altLang="ru-RU" sz="2000"/>
              <a:t> </a:t>
            </a:r>
            <a:r>
              <a:rPr lang="ru-RU" altLang="ru-RU" sz="2000"/>
              <a:t>больше чем </a:t>
            </a:r>
            <a:r>
              <a:rPr lang="en-US" altLang="ru-RU" sz="2000"/>
              <a:t>MaxInt=$7fffffff. </a:t>
            </a:r>
            <a:r>
              <a:rPr lang="ru-RU" altLang="ru-RU" sz="2000"/>
              <a:t>Старые программы неожиданно получают </a:t>
            </a:r>
            <a:r>
              <a:rPr lang="en-US" altLang="ru-RU" sz="2000"/>
              <a:t>Range check error, </a:t>
            </a:r>
            <a:r>
              <a:rPr lang="ru-RU" altLang="ru-RU" sz="2000"/>
              <a:t>если время пишется в переменную типа </a:t>
            </a:r>
            <a:r>
              <a:rPr lang="en-US" altLang="ru-RU" sz="2000"/>
              <a:t>Integer (</a:t>
            </a:r>
            <a:r>
              <a:rPr lang="ru-RU" altLang="ru-RU" sz="2000"/>
              <a:t>не </a:t>
            </a:r>
            <a:r>
              <a:rPr lang="en-US" altLang="ru-RU" sz="2000"/>
              <a:t>DWord).</a:t>
            </a:r>
            <a:endParaRPr lang="ru-RU" altLang="ru-RU" sz="200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6FE01D-A666-48BC-A020-4C753D078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90735F0E-2153-4622-9A6A-B820B150B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Функции управления таймером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A2DE7EB3-EDD6-4982-A75A-99477D9C3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function SetTimer(hWnd: THanldle; id, T: integer; lpfnTimerProc: pointer): integer;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надо задавать или </a:t>
            </a:r>
            <a:r>
              <a:rPr lang="en-US" altLang="ru-RU"/>
              <a:t>hWnd, </a:t>
            </a:r>
            <a:r>
              <a:rPr lang="ru-RU" altLang="ru-RU"/>
              <a:t>или адрес процедуры, можно и то, и то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T </a:t>
            </a:r>
            <a:r>
              <a:rPr lang="ru-RU" altLang="ru-RU"/>
              <a:t>= период в миллисекундах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id </a:t>
            </a:r>
            <a:r>
              <a:rPr lang="ru-RU" altLang="ru-RU"/>
              <a:t>или задается, или назначается системой при </a:t>
            </a:r>
            <a:r>
              <a:rPr lang="en-US" altLang="ru-RU"/>
              <a:t>hWnd=0</a:t>
            </a:r>
            <a:endParaRPr lang="ru-RU" altLang="ru-RU"/>
          </a:p>
          <a:p>
            <a:pPr lvl="1">
              <a:lnSpc>
                <a:spcPct val="90000"/>
              </a:lnSpc>
            </a:pPr>
            <a:r>
              <a:rPr lang="ru-RU" altLang="ru-RU"/>
              <a:t>результат = </a:t>
            </a:r>
            <a:r>
              <a:rPr lang="en-US" altLang="ru-RU"/>
              <a:t>id </a:t>
            </a:r>
            <a:r>
              <a:rPr lang="ru-RU" altLang="ru-RU"/>
              <a:t>созданного таймера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en-US" altLang="ru-RU"/>
              <a:t>function KillTimer(hWnd: THandle; id: integer):boolean;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hWnd </a:t>
            </a:r>
            <a:r>
              <a:rPr lang="ru-RU" altLang="ru-RU"/>
              <a:t>- как при создании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id - </a:t>
            </a:r>
            <a:r>
              <a:rPr lang="ru-RU" altLang="ru-RU"/>
              <a:t>заданный или назначенный при создании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721279-CBFC-44E1-A390-1F15C71A6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1A47D407-6071-4F87-AE90-E00E17C0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Таймер с привязкой к окну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113D1A64-2005-4E66-86F2-691541D37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Создание:</a:t>
            </a:r>
          </a:p>
          <a:p>
            <a:pPr marL="0" indent="0">
              <a:buNone/>
            </a:pPr>
            <a:r>
              <a:rPr lang="en-US" altLang="ru-RU"/>
              <a:t>    SetTimer(</a:t>
            </a:r>
            <a:r>
              <a:rPr lang="en-US" altLang="ru-RU">
                <a:solidFill>
                  <a:srgbClr val="0000FF"/>
                </a:solidFill>
              </a:rPr>
              <a:t>hwnd, 3</a:t>
            </a:r>
            <a:r>
              <a:rPr lang="en-US" altLang="ru-RU"/>
              <a:t>, 1000, nil);</a:t>
            </a:r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ru-RU"/>
              <a:t>Удаление:</a:t>
            </a:r>
          </a:p>
          <a:p>
            <a:pPr marL="0" indent="0">
              <a:buNone/>
            </a:pPr>
            <a:r>
              <a:rPr lang="en-US" altLang="ru-RU"/>
              <a:t>    KillTimer(</a:t>
            </a:r>
            <a:r>
              <a:rPr lang="en-US" altLang="ru-RU">
                <a:solidFill>
                  <a:srgbClr val="0000FF"/>
                </a:solidFill>
              </a:rPr>
              <a:t>hwnd, 3</a:t>
            </a:r>
            <a:r>
              <a:rPr lang="en-US" altLang="ru-RU"/>
              <a:t>);</a:t>
            </a:r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ru-RU"/>
              <a:t>Можно указать </a:t>
            </a:r>
            <a:r>
              <a:rPr lang="en-US" altLang="ru-RU"/>
              <a:t>TimerProc.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0 - это допустимый идентификатор таймера </a:t>
            </a:r>
            <a:br>
              <a:rPr lang="en-US" altLang="ru-RU"/>
            </a:br>
            <a:r>
              <a:rPr lang="ru-RU" altLang="ru-RU"/>
              <a:t>(в примере </a:t>
            </a:r>
            <a:r>
              <a:rPr lang="en-US" altLang="ru-RU"/>
              <a:t>id=3</a:t>
            </a:r>
            <a:r>
              <a:rPr lang="ru-RU" altLang="ru-RU"/>
              <a:t>)</a:t>
            </a:r>
            <a:r>
              <a:rPr lang="en-US" altLang="ru-RU"/>
              <a:t>.</a:t>
            </a:r>
            <a:endParaRPr lang="ru-RU" altLang="ru-RU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B6B6AB-8126-45D5-93D7-EF6934026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5E1D617A-9E63-4C44-80D6-253550F5B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Таймер без привязки к окну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2C211198-5814-47F6-BBDF-2F52955E0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Создание:</a:t>
            </a:r>
          </a:p>
          <a:p>
            <a:pPr>
              <a:buFontTx/>
              <a:buNone/>
            </a:pPr>
            <a:r>
              <a:rPr lang="en-US" altLang="ru-RU"/>
              <a:t>    id := SetTimer(</a:t>
            </a:r>
            <a:r>
              <a:rPr lang="ru-RU" altLang="ru-RU">
                <a:solidFill>
                  <a:srgbClr val="0000FF"/>
                </a:solidFill>
              </a:rPr>
              <a:t>0</a:t>
            </a:r>
            <a:r>
              <a:rPr lang="en-US" altLang="ru-RU"/>
              <a:t>, </a:t>
            </a:r>
            <a:r>
              <a:rPr lang="ru-RU" altLang="ru-RU"/>
              <a:t>0</a:t>
            </a:r>
            <a:r>
              <a:rPr lang="en-US" altLang="ru-RU"/>
              <a:t>, 1000, </a:t>
            </a:r>
            <a:r>
              <a:rPr lang="en-US" altLang="ru-RU">
                <a:solidFill>
                  <a:srgbClr val="0000FF"/>
                </a:solidFill>
              </a:rPr>
              <a:t>@TimerProc</a:t>
            </a:r>
            <a:r>
              <a:rPr lang="en-US" altLang="ru-RU"/>
              <a:t>);</a:t>
            </a:r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ru-RU" altLang="ru-RU"/>
              <a:t>Удаление:</a:t>
            </a:r>
          </a:p>
          <a:p>
            <a:pPr>
              <a:buFontTx/>
              <a:buNone/>
            </a:pPr>
            <a:r>
              <a:rPr lang="en-US" altLang="ru-RU"/>
              <a:t>    KillTimer(</a:t>
            </a:r>
            <a:r>
              <a:rPr lang="en-US" altLang="ru-RU">
                <a:solidFill>
                  <a:srgbClr val="0000FF"/>
                </a:solidFill>
              </a:rPr>
              <a:t>0, id</a:t>
            </a:r>
            <a:r>
              <a:rPr lang="en-US" altLang="ru-RU"/>
              <a:t>);</a:t>
            </a:r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ru-RU" altLang="ru-RU"/>
              <a:t>Обязательно указывается </a:t>
            </a:r>
            <a:r>
              <a:rPr lang="en-US" altLang="ru-RU"/>
              <a:t>TimerProc.</a:t>
            </a:r>
            <a:endParaRPr lang="ru-RU" alt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E2C072-1280-44E7-AC76-0F8168E766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7D020A9-39F2-4DF7-A9AA-B76D08DE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7F81386-8B33-496C-A5AA-BFBB2FFB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По особенностям аппаратных платформ:</a:t>
            </a:r>
          </a:p>
          <a:p>
            <a:pPr>
              <a:buFontTx/>
              <a:buNone/>
            </a:pPr>
            <a:endParaRPr lang="ru-RU" altLang="ru-RU"/>
          </a:p>
          <a:p>
            <a:r>
              <a:rPr lang="ru-RU" altLang="ru-RU"/>
              <a:t>Мобильных устройств</a:t>
            </a:r>
          </a:p>
          <a:p>
            <a:r>
              <a:rPr lang="ru-RU" altLang="ru-RU"/>
              <a:t>Персональных компьютеров</a:t>
            </a:r>
          </a:p>
          <a:p>
            <a:r>
              <a:rPr lang="ru-RU" altLang="ru-RU"/>
              <a:t>Мини-ЭВМ</a:t>
            </a:r>
          </a:p>
          <a:p>
            <a:r>
              <a:rPr lang="ru-RU" altLang="ru-RU"/>
              <a:t>Мейнфреймов</a:t>
            </a:r>
          </a:p>
          <a:p>
            <a:r>
              <a:rPr lang="ru-RU" altLang="ru-RU"/>
              <a:t>Кластеров</a:t>
            </a:r>
          </a:p>
          <a:p>
            <a:r>
              <a:rPr lang="ru-RU" altLang="ru-RU"/>
              <a:t>Сетей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7543F9-C574-4D32-9A0B-70758A8B7C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EEE75AB3-D686-40E3-8C08-9F0E9637D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Высокоточный таймер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494ABA0-13B6-4C43-A8F6-270E5269C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На материнской плате есть 64-разрядный счетчик, считающий импульсы с мегагерцовой частотой </a:t>
            </a:r>
            <a:br>
              <a:rPr lang="ru-RU" altLang="ru-RU"/>
            </a:br>
            <a:r>
              <a:rPr lang="ru-RU" altLang="ru-RU"/>
              <a:t>(1.19 </a:t>
            </a:r>
            <a:r>
              <a:rPr lang="en-US" altLang="ru-RU"/>
              <a:t>MHz </a:t>
            </a:r>
            <a:r>
              <a:rPr lang="ru-RU" altLang="ru-RU"/>
              <a:t>или выше)</a:t>
            </a:r>
          </a:p>
          <a:p>
            <a:r>
              <a:rPr lang="ru-RU" altLang="ru-RU"/>
              <a:t>Можно запросить его состояние до и после события и узнать длительность события (например, время отправки сетевого пакета)</a:t>
            </a:r>
          </a:p>
          <a:p>
            <a:r>
              <a:rPr lang="ru-RU" altLang="ru-RU"/>
              <a:t>Частоту счета нужно знать, и ее тоже можно запросить</a:t>
            </a:r>
          </a:p>
          <a:p>
            <a:r>
              <a:rPr lang="en-US" altLang="ru-RU"/>
              <a:t>QueryPerformanceFrequency(var F:</a:t>
            </a:r>
            <a:r>
              <a:rPr lang="en-US" altLang="ru-RU">
                <a:solidFill>
                  <a:schemeClr val="hlink"/>
                </a:solidFill>
              </a:rPr>
              <a:t>int64</a:t>
            </a:r>
            <a:r>
              <a:rPr lang="en-US" altLang="ru-RU"/>
              <a:t>):boolean;</a:t>
            </a:r>
          </a:p>
          <a:p>
            <a:r>
              <a:rPr lang="en-US" altLang="ru-RU"/>
              <a:t>QueryPerformanceCounter(var C:</a:t>
            </a:r>
            <a:r>
              <a:rPr lang="en-US" altLang="ru-RU">
                <a:solidFill>
                  <a:schemeClr val="hlink"/>
                </a:solidFill>
              </a:rPr>
              <a:t>int64</a:t>
            </a:r>
            <a:r>
              <a:rPr lang="en-US" altLang="ru-RU"/>
              <a:t>):boolean;</a:t>
            </a:r>
          </a:p>
          <a:p>
            <a:r>
              <a:rPr lang="en-US" altLang="ru-RU"/>
              <a:t>T = (C</a:t>
            </a:r>
            <a:r>
              <a:rPr lang="en-US" altLang="ru-RU" baseline="-25000"/>
              <a:t>2</a:t>
            </a:r>
            <a:r>
              <a:rPr lang="en-US" altLang="ru-RU"/>
              <a:t> – C</a:t>
            </a:r>
            <a:r>
              <a:rPr lang="en-US" altLang="ru-RU" baseline="-25000"/>
              <a:t>1</a:t>
            </a:r>
            <a:r>
              <a:rPr lang="en-US" altLang="ru-RU"/>
              <a:t>) / F</a:t>
            </a:r>
            <a:endParaRPr lang="ru-RU" altLang="ru-RU"/>
          </a:p>
          <a:p>
            <a:endParaRPr lang="ru-RU" altLang="ru-RU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038E6D-1E45-416A-BA3F-3FB76C259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CDB6E468-EAD9-4CAC-B662-F1528C39D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Способы отслеживания времени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99809158-D132-48E5-A3E2-7CB2BE167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Создать логический таймер и получать сообщения</a:t>
            </a:r>
          </a:p>
          <a:p>
            <a:r>
              <a:rPr lang="en-US" altLang="ru-RU"/>
              <a:t>GetTickCount - </a:t>
            </a:r>
            <a:r>
              <a:rPr lang="ru-RU" altLang="ru-RU"/>
              <a:t>время в миллисекундах с момента старта системы, меняется с дискретностью </a:t>
            </a:r>
            <a:r>
              <a:rPr lang="en-US" altLang="ru-RU"/>
              <a:t>~15 ms </a:t>
            </a:r>
            <a:r>
              <a:rPr lang="ru-RU" altLang="ru-RU"/>
              <a:t>в зависимости от версии </a:t>
            </a:r>
            <a:r>
              <a:rPr lang="en-US" altLang="ru-RU"/>
              <a:t>Windows</a:t>
            </a:r>
          </a:p>
          <a:p>
            <a:r>
              <a:rPr lang="ru-RU" altLang="ru-RU"/>
              <a:t>Высокоточный таймер</a:t>
            </a:r>
          </a:p>
          <a:p>
            <a:r>
              <a:rPr lang="en-US" altLang="ru-RU"/>
              <a:t>Sleep(t) - </a:t>
            </a:r>
            <a:r>
              <a:rPr lang="ru-RU" altLang="ru-RU"/>
              <a:t>перевести поток в состояние ожидания на указанное количество миллисекунд</a:t>
            </a:r>
          </a:p>
          <a:p>
            <a:r>
              <a:rPr lang="ru-RU" altLang="ru-RU"/>
              <a:t>Другие функции ожидания – будут в декабре.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3AA1C6-43F8-4DA0-8D46-6D4B9885C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6B029CEE-5769-4AA6-9182-AA1457C95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И еще способ, если очень надо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F261A8DE-FD75-44C9-B40B-323EABD0E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/>
              <a:t>Intel Pentium </a:t>
            </a:r>
            <a:r>
              <a:rPr lang="ru-RU" altLang="ru-RU" sz="2000"/>
              <a:t>и выше: машинная команда </a:t>
            </a:r>
            <a:r>
              <a:rPr lang="en-US" altLang="ru-RU" sz="2000" b="1"/>
              <a:t>RDTSC</a:t>
            </a:r>
            <a:r>
              <a:rPr lang="en-US" altLang="ru-RU" sz="2000"/>
              <a:t> </a:t>
            </a:r>
            <a:endParaRPr lang="ru-RU" altLang="ru-RU" sz="2000"/>
          </a:p>
          <a:p>
            <a:r>
              <a:rPr lang="ru-RU" altLang="ru-RU" sz="2000"/>
              <a:t>от </a:t>
            </a:r>
            <a:r>
              <a:rPr lang="en-US" altLang="ru-RU" sz="2000"/>
              <a:t>Read Time Stamp Counter</a:t>
            </a:r>
            <a:r>
              <a:rPr lang="ru-RU" altLang="ru-RU" sz="2000"/>
              <a:t> </a:t>
            </a:r>
          </a:p>
          <a:p>
            <a:r>
              <a:rPr lang="ru-RU" altLang="ru-RU" sz="2000"/>
              <a:t>машинный код </a:t>
            </a:r>
            <a:r>
              <a:rPr lang="en-US" altLang="ru-RU" sz="2000"/>
              <a:t>0F 31 </a:t>
            </a:r>
            <a:r>
              <a:rPr lang="en-US" altLang="ru-RU" sz="2000">
                <a:sym typeface="Wingdings" panose="05000000000000000000" pitchFamily="2" charset="2"/>
              </a:rPr>
              <a:t> db 0Fh, 31h</a:t>
            </a:r>
            <a:endParaRPr lang="en-US" altLang="ru-RU" sz="2000"/>
          </a:p>
          <a:p>
            <a:r>
              <a:rPr lang="ru-RU" altLang="ru-RU" sz="2000">
                <a:sym typeface="Wingdings" panose="05000000000000000000" pitchFamily="2" charset="2"/>
              </a:rPr>
              <a:t>количество тактов процессора с момента последнего сброса </a:t>
            </a:r>
            <a:r>
              <a:rPr lang="en-US" altLang="ru-RU" sz="2000">
                <a:sym typeface="Wingdings" panose="05000000000000000000" pitchFamily="2" charset="2"/>
              </a:rPr>
              <a:t> edx:eax (64</a:t>
            </a:r>
            <a:r>
              <a:rPr lang="ru-RU" altLang="ru-RU" sz="2000">
                <a:sym typeface="Wingdings" panose="05000000000000000000" pitchFamily="2" charset="2"/>
              </a:rPr>
              <a:t>-битный счетчик</a:t>
            </a:r>
            <a:r>
              <a:rPr lang="en-US" altLang="ru-RU" sz="2000">
                <a:sym typeface="Wingdings" panose="05000000000000000000" pitchFamily="2" charset="2"/>
              </a:rPr>
              <a:t>)</a:t>
            </a:r>
            <a:endParaRPr lang="ru-RU" altLang="ru-RU" sz="2000">
              <a:sym typeface="Wingdings" panose="05000000000000000000" pitchFamily="2" charset="2"/>
            </a:endParaRPr>
          </a:p>
          <a:p>
            <a:r>
              <a:rPr lang="ru-RU" altLang="ru-RU" sz="2000">
                <a:sym typeface="Wingdings" panose="05000000000000000000" pitchFamily="2" charset="2"/>
              </a:rPr>
              <a:t>зная тактовую частоту, можно оценивать гораздо  более короткие интервалы, чем при помощи </a:t>
            </a:r>
            <a:r>
              <a:rPr lang="en-US" altLang="ru-RU" sz="2000">
                <a:sym typeface="Wingdings" panose="05000000000000000000" pitchFamily="2" charset="2"/>
              </a:rPr>
              <a:t>QueryPerformanceCounter()</a:t>
            </a:r>
          </a:p>
          <a:p>
            <a:r>
              <a:rPr lang="ru-RU" altLang="ru-RU" sz="2000">
                <a:sym typeface="Wingdings" panose="05000000000000000000" pitchFamily="2" charset="2"/>
              </a:rPr>
              <a:t>в разных ОС</a:t>
            </a:r>
            <a:r>
              <a:rPr lang="en-US" altLang="ru-RU" sz="2000">
                <a:sym typeface="Wingdings" panose="05000000000000000000" pitchFamily="2" charset="2"/>
              </a:rPr>
              <a:t> </a:t>
            </a:r>
            <a:r>
              <a:rPr lang="ru-RU" altLang="ru-RU" sz="2000">
                <a:sym typeface="Wingdings" panose="05000000000000000000" pitchFamily="2" charset="2"/>
              </a:rPr>
              <a:t>может быть привилегированной или виртуализироваться (в </a:t>
            </a:r>
            <a:r>
              <a:rPr lang="en-US" altLang="ru-RU" sz="2000">
                <a:sym typeface="Wingdings" panose="05000000000000000000" pitchFamily="2" charset="2"/>
              </a:rPr>
              <a:t>Windows </a:t>
            </a:r>
            <a:r>
              <a:rPr lang="ru-RU" altLang="ru-RU" sz="2000">
                <a:sym typeface="Wingdings" panose="05000000000000000000" pitchFamily="2" charset="2"/>
              </a:rPr>
              <a:t>вроде нет)</a:t>
            </a:r>
          </a:p>
          <a:p>
            <a:r>
              <a:rPr lang="ru-RU" altLang="ru-RU" sz="2000">
                <a:sym typeface="Wingdings" panose="05000000000000000000" pitchFamily="2" charset="2"/>
              </a:rPr>
              <a:t>не на всех не-Интеловских процессорах команда есть</a:t>
            </a:r>
            <a:endParaRPr lang="en-US" altLang="ru-RU" sz="2000">
              <a:sym typeface="Wingdings" panose="05000000000000000000" pitchFamily="2" charset="2"/>
            </a:endParaRPr>
          </a:p>
          <a:p>
            <a:r>
              <a:rPr lang="en-US" altLang="ru-RU" sz="2000">
                <a:sym typeface="Wingdings" panose="05000000000000000000" pitchFamily="2" charset="2"/>
              </a:rPr>
              <a:t> </a:t>
            </a:r>
            <a:r>
              <a:rPr lang="ru-RU" altLang="ru-RU" sz="2000">
                <a:sym typeface="Wingdings" panose="05000000000000000000" pitchFamily="2" charset="2"/>
              </a:rPr>
              <a:t>правильнее не использовать в прикладных программах, только если ДЕЙСТВИТЕЛЬНО надо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EB082BF9-CC8A-416C-A0E4-F1D44B25F3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№8: </a:t>
            </a:r>
            <a:r>
              <a:rPr lang="ru-RU" altLang="ru-RU" sz="2800" dirty="0">
                <a:solidFill>
                  <a:srgbClr val="3366CC"/>
                </a:solidFill>
              </a:rPr>
              <a:t>Оконные органы управления </a:t>
            </a:r>
            <a:r>
              <a:rPr lang="en-US" altLang="ru-RU" sz="2800" dirty="0">
                <a:solidFill>
                  <a:srgbClr val="3366CC"/>
                </a:solidFill>
              </a:rPr>
              <a:t>		</a:t>
            </a:r>
            <a:r>
              <a:rPr lang="ru-RU" altLang="ru-RU" sz="2800" dirty="0">
                <a:solidFill>
                  <a:srgbClr val="3366CC"/>
                </a:solidFill>
              </a:rPr>
              <a:t>(</a:t>
            </a:r>
            <a:r>
              <a:rPr lang="en-US" altLang="ru-RU" sz="2800" dirty="0">
                <a:solidFill>
                  <a:srgbClr val="3366CC"/>
                </a:solidFill>
              </a:rPr>
              <a:t>Controls</a:t>
            </a:r>
            <a:r>
              <a:rPr lang="ru-RU" altLang="ru-RU" sz="2800" dirty="0">
                <a:solidFill>
                  <a:srgbClr val="3366CC"/>
                </a:solidFill>
              </a:rPr>
              <a:t>)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9EF23E00-CF66-4F89-BB50-0F420A49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A1C5B152-41CC-4720-8CA2-7C36B2A5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EB889F-3A88-4262-B195-A41599212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51AB41FA-363D-4A56-BC0F-7EEB8F2D3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Вдогонку про временные интервалы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795C3AF-AE37-423D-83F6-381D65DB3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/>
              <a:t>Intel Pentium </a:t>
            </a:r>
            <a:r>
              <a:rPr lang="ru-RU" altLang="ru-RU" sz="2000"/>
              <a:t>и выше: машинная команда </a:t>
            </a:r>
            <a:r>
              <a:rPr lang="en-US" altLang="ru-RU" sz="2000" b="1"/>
              <a:t>RDTSC</a:t>
            </a:r>
            <a:r>
              <a:rPr lang="en-US" altLang="ru-RU" sz="2000"/>
              <a:t> </a:t>
            </a:r>
            <a:endParaRPr lang="ru-RU" altLang="ru-RU" sz="2000"/>
          </a:p>
          <a:p>
            <a:r>
              <a:rPr lang="ru-RU" altLang="ru-RU" sz="2000"/>
              <a:t>от </a:t>
            </a:r>
            <a:r>
              <a:rPr lang="en-US" altLang="ru-RU" sz="2000"/>
              <a:t>Read Time Stamp Counter</a:t>
            </a:r>
            <a:r>
              <a:rPr lang="ru-RU" altLang="ru-RU" sz="2000"/>
              <a:t> </a:t>
            </a:r>
          </a:p>
          <a:p>
            <a:r>
              <a:rPr lang="ru-RU" altLang="ru-RU" sz="2000"/>
              <a:t>машинный код </a:t>
            </a:r>
            <a:r>
              <a:rPr lang="en-US" altLang="ru-RU" sz="2000"/>
              <a:t>0F 31 </a:t>
            </a:r>
            <a:r>
              <a:rPr lang="en-US" altLang="ru-RU" sz="2000">
                <a:sym typeface="Wingdings" panose="05000000000000000000" pitchFamily="2" charset="2"/>
              </a:rPr>
              <a:t> db 0Fh, 31h</a:t>
            </a:r>
            <a:endParaRPr lang="en-US" altLang="ru-RU" sz="2000"/>
          </a:p>
          <a:p>
            <a:r>
              <a:rPr lang="ru-RU" altLang="ru-RU" sz="2000">
                <a:sym typeface="Wingdings" panose="05000000000000000000" pitchFamily="2" charset="2"/>
              </a:rPr>
              <a:t>количество тактов процессора с момента последнего сброса </a:t>
            </a:r>
            <a:r>
              <a:rPr lang="en-US" altLang="ru-RU" sz="2000">
                <a:sym typeface="Wingdings" panose="05000000000000000000" pitchFamily="2" charset="2"/>
              </a:rPr>
              <a:t> edx:eax (64</a:t>
            </a:r>
            <a:r>
              <a:rPr lang="ru-RU" altLang="ru-RU" sz="2000">
                <a:sym typeface="Wingdings" panose="05000000000000000000" pitchFamily="2" charset="2"/>
              </a:rPr>
              <a:t>-битный счетчик</a:t>
            </a:r>
            <a:r>
              <a:rPr lang="en-US" altLang="ru-RU" sz="2000">
                <a:sym typeface="Wingdings" panose="05000000000000000000" pitchFamily="2" charset="2"/>
              </a:rPr>
              <a:t>)</a:t>
            </a:r>
            <a:endParaRPr lang="ru-RU" altLang="ru-RU" sz="2000">
              <a:sym typeface="Wingdings" panose="05000000000000000000" pitchFamily="2" charset="2"/>
            </a:endParaRPr>
          </a:p>
          <a:p>
            <a:r>
              <a:rPr lang="ru-RU" altLang="ru-RU" sz="2000">
                <a:sym typeface="Wingdings" panose="05000000000000000000" pitchFamily="2" charset="2"/>
              </a:rPr>
              <a:t>зная тактовую частоту, можно оценивать гораздо  более короткие интервалы, чем при помощи </a:t>
            </a:r>
            <a:r>
              <a:rPr lang="en-US" altLang="ru-RU" sz="2000">
                <a:sym typeface="Wingdings" panose="05000000000000000000" pitchFamily="2" charset="2"/>
              </a:rPr>
              <a:t>QueryPerformanceCounter()</a:t>
            </a:r>
          </a:p>
          <a:p>
            <a:r>
              <a:rPr lang="ru-RU" altLang="ru-RU" sz="2000">
                <a:sym typeface="Wingdings" panose="05000000000000000000" pitchFamily="2" charset="2"/>
              </a:rPr>
              <a:t>в разных ОС</a:t>
            </a:r>
            <a:r>
              <a:rPr lang="en-US" altLang="ru-RU" sz="2000">
                <a:sym typeface="Wingdings" panose="05000000000000000000" pitchFamily="2" charset="2"/>
              </a:rPr>
              <a:t> </a:t>
            </a:r>
            <a:r>
              <a:rPr lang="ru-RU" altLang="ru-RU" sz="2000">
                <a:sym typeface="Wingdings" panose="05000000000000000000" pitchFamily="2" charset="2"/>
              </a:rPr>
              <a:t>может быть привилегированной или виртуализироваться (в </a:t>
            </a:r>
            <a:r>
              <a:rPr lang="en-US" altLang="ru-RU" sz="2000">
                <a:sym typeface="Wingdings" panose="05000000000000000000" pitchFamily="2" charset="2"/>
              </a:rPr>
              <a:t>Windows </a:t>
            </a:r>
            <a:r>
              <a:rPr lang="ru-RU" altLang="ru-RU" sz="2000">
                <a:sym typeface="Wingdings" panose="05000000000000000000" pitchFamily="2" charset="2"/>
              </a:rPr>
              <a:t>вроде нет)</a:t>
            </a:r>
          </a:p>
          <a:p>
            <a:r>
              <a:rPr lang="ru-RU" altLang="ru-RU" sz="2000">
                <a:sym typeface="Wingdings" panose="05000000000000000000" pitchFamily="2" charset="2"/>
              </a:rPr>
              <a:t>не на всех не-Интеловских процессорах команда есть</a:t>
            </a:r>
            <a:endParaRPr lang="en-US" altLang="ru-RU" sz="2000">
              <a:sym typeface="Wingdings" panose="05000000000000000000" pitchFamily="2" charset="2"/>
            </a:endParaRPr>
          </a:p>
          <a:p>
            <a:r>
              <a:rPr lang="en-US" altLang="ru-RU" sz="2000">
                <a:sym typeface="Wingdings" panose="05000000000000000000" pitchFamily="2" charset="2"/>
              </a:rPr>
              <a:t> </a:t>
            </a:r>
            <a:r>
              <a:rPr lang="ru-RU" altLang="ru-RU" sz="2000">
                <a:sym typeface="Wingdings" panose="05000000000000000000" pitchFamily="2" charset="2"/>
              </a:rPr>
              <a:t>правильнее не использовать в прикладных программах, только если ДЕЙСТВИТЕЛЬНО надо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A3B516-DC8A-4A53-ADDA-9CD3C6542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229991D4-E5EA-4639-AE55-CB6F0771C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Оконные органы управления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2BBDBD30-712E-4C0E-A16D-71A947CC5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6"/>
            <a:ext cx="8424862" cy="47418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Кнопки, поля ввода строк и текста, списки строк и подобные органы управления поддерживаются на уровне </a:t>
            </a:r>
            <a:r>
              <a:rPr lang="en-US" altLang="ru-RU"/>
              <a:t>WinAPI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Все это - ОКНА готовых (системных) оконных классов</a:t>
            </a:r>
            <a:r>
              <a:rPr lang="en-US" altLang="ru-RU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chemeClr val="accent2"/>
                </a:solidFill>
              </a:rPr>
              <a:t>button</a:t>
            </a:r>
            <a:r>
              <a:rPr lang="ru-RU" altLang="ru-RU"/>
              <a:t> - кнопки и не только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chemeClr val="accent2"/>
                </a:solidFill>
              </a:rPr>
              <a:t>static</a:t>
            </a:r>
            <a:r>
              <a:rPr lang="ru-RU" altLang="ru-RU"/>
              <a:t> - статические области с надписями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chemeClr val="accent2"/>
                </a:solidFill>
              </a:rPr>
              <a:t>scrollbar</a:t>
            </a:r>
            <a:r>
              <a:rPr lang="ru-RU" altLang="ru-RU"/>
              <a:t> - отдельно живущие полосы прокрутки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chemeClr val="accent2"/>
                </a:solidFill>
              </a:rPr>
              <a:t>edit</a:t>
            </a:r>
            <a:r>
              <a:rPr lang="ru-RU" altLang="ru-RU"/>
              <a:t> - поля ввода строк и текста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chemeClr val="accent2"/>
                </a:solidFill>
              </a:rPr>
              <a:t>listbox</a:t>
            </a:r>
            <a:r>
              <a:rPr lang="ru-RU" altLang="ru-RU"/>
              <a:t> - списки строк</a:t>
            </a:r>
            <a:endParaRPr lang="en-US" altLang="ru-RU"/>
          </a:p>
          <a:p>
            <a:pPr lvl="1">
              <a:lnSpc>
                <a:spcPct val="90000"/>
              </a:lnSpc>
            </a:pPr>
            <a:r>
              <a:rPr lang="en-US" altLang="ru-RU">
                <a:solidFill>
                  <a:schemeClr val="accent2"/>
                </a:solidFill>
              </a:rPr>
              <a:t>combobox</a:t>
            </a:r>
            <a:r>
              <a:rPr lang="ru-RU" altLang="ru-RU"/>
              <a:t> - выпадающие списки (</a:t>
            </a:r>
            <a:r>
              <a:rPr lang="en-US" altLang="ru-RU"/>
              <a:t>edit+listbox</a:t>
            </a:r>
            <a:r>
              <a:rPr lang="ru-RU" altLang="ru-RU"/>
              <a:t>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Английский термин - "</a:t>
            </a:r>
            <a:r>
              <a:rPr lang="en-US" altLang="ru-RU"/>
              <a:t>control</a:t>
            </a:r>
            <a:r>
              <a:rPr lang="ru-RU" altLang="ru-RU"/>
              <a:t>"</a:t>
            </a:r>
            <a:r>
              <a:rPr lang="en-US" altLang="ru-RU"/>
              <a:t>, </a:t>
            </a:r>
            <a:r>
              <a:rPr lang="ru-RU" altLang="ru-RU"/>
              <a:t>русский - "оконный орган управления"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F1EFB-718B-4FF1-A8FF-663146A4E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5DB16CA3-3E06-4258-88DD-B4479D9C4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Создание контролов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3154168A-18E5-4C75-BBD7-899B39158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5040312"/>
          </a:xfrm>
        </p:spPr>
        <p:txBody>
          <a:bodyPr/>
          <a:lstStyle/>
          <a:p>
            <a:r>
              <a:rPr lang="en-US" altLang="ru-RU" sz="2000"/>
              <a:t>CreateWindow</a:t>
            </a:r>
            <a:r>
              <a:rPr lang="ru-RU" altLang="ru-RU" sz="2000"/>
              <a:t>(...)</a:t>
            </a:r>
            <a:r>
              <a:rPr lang="en-US" altLang="ru-RU" sz="2000"/>
              <a:t> </a:t>
            </a:r>
            <a:r>
              <a:rPr lang="ru-RU" altLang="ru-RU" sz="2000"/>
              <a:t>или </a:t>
            </a:r>
            <a:r>
              <a:rPr lang="en-US" altLang="ru-RU" sz="2000"/>
              <a:t>CreateWindowEx</a:t>
            </a:r>
            <a:r>
              <a:rPr lang="ru-RU" altLang="ru-RU" sz="2000"/>
              <a:t>(...)</a:t>
            </a:r>
            <a:endParaRPr lang="en-US" altLang="ru-RU" sz="2000"/>
          </a:p>
          <a:p>
            <a:r>
              <a:rPr lang="ru-RU" altLang="ru-RU" sz="2000"/>
              <a:t>имя класса - указывается системный класс</a:t>
            </a:r>
          </a:p>
          <a:p>
            <a:r>
              <a:rPr lang="ru-RU" altLang="ru-RU" sz="2000" b="1"/>
              <a:t>каждый контрол имеет ИДЕНТИФИКАТОР</a:t>
            </a:r>
            <a:r>
              <a:rPr lang="ru-RU" altLang="ru-RU" sz="2000"/>
              <a:t> - целое число, назначаемое программистом при создании</a:t>
            </a:r>
          </a:p>
          <a:p>
            <a:r>
              <a:rPr lang="en-US" altLang="ru-RU" sz="2000"/>
              <a:t>ID </a:t>
            </a:r>
            <a:r>
              <a:rPr lang="ru-RU" altLang="ru-RU" sz="2000"/>
              <a:t>передается в параметре </a:t>
            </a:r>
            <a:r>
              <a:rPr lang="en-US" altLang="ru-RU" sz="2000"/>
              <a:t>hMenu, </a:t>
            </a:r>
            <a:r>
              <a:rPr lang="ru-RU" altLang="ru-RU" sz="2000"/>
              <a:t>где для обычного окна передавался бы хэндл полосы меню, если бы оно использовалось</a:t>
            </a:r>
          </a:p>
          <a:p>
            <a:r>
              <a:rPr lang="ru-RU" altLang="ru-RU" sz="2000"/>
              <a:t>правильнее всего создавать контролы в обработчике события создания родительского окна (сообщения </a:t>
            </a:r>
            <a:r>
              <a:rPr lang="en-US" altLang="ru-RU" sz="2000"/>
              <a:t>WM_CREATE</a:t>
            </a:r>
            <a:r>
              <a:rPr lang="ru-RU" altLang="ru-RU" sz="2000"/>
              <a:t>)</a:t>
            </a:r>
            <a:endParaRPr lang="en-US" altLang="ru-RU" sz="2000"/>
          </a:p>
          <a:p>
            <a:r>
              <a:rPr lang="ru-RU" altLang="ru-RU" sz="2000"/>
              <a:t>надпись на кнопке - там, где у обычного окна передается заголовок</a:t>
            </a:r>
          </a:p>
          <a:p>
            <a:r>
              <a:rPr lang="ru-RU" altLang="ru-RU" sz="2000"/>
              <a:t>у контролов есть свои дополнительные стили, см. описание функции </a:t>
            </a:r>
            <a:r>
              <a:rPr lang="en-US" altLang="ru-RU" sz="2000"/>
              <a:t>CreateWindow()</a:t>
            </a:r>
          </a:p>
          <a:p>
            <a:r>
              <a:rPr lang="en-US" altLang="ru-RU" sz="2000"/>
              <a:t>WM_SETFONT - </a:t>
            </a:r>
            <a:r>
              <a:rPr lang="ru-RU" altLang="ru-RU" sz="2000"/>
              <a:t>установить шрифт контрола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F7611401-B6BB-4D45-A6DE-1E3D71B5FE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09BC97B4-B717-4EBB-A64D-0DE4A21D4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Создание кнопки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01C775EB-21E5-4EA5-8CBE-FB5126D33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b="1"/>
              <a:t>const</a:t>
            </a:r>
            <a:r>
              <a:rPr lang="en-US" altLang="ru-RU"/>
              <a:t> idButton1 = 100;</a:t>
            </a:r>
          </a:p>
          <a:p>
            <a:pPr>
              <a:buFontTx/>
              <a:buNone/>
            </a:pPr>
            <a:r>
              <a:rPr lang="ru-RU" altLang="ru-RU"/>
              <a:t>.................................</a:t>
            </a:r>
            <a:endParaRPr lang="en-US" altLang="ru-RU"/>
          </a:p>
          <a:p>
            <a:pPr>
              <a:buFontTx/>
              <a:buNone/>
            </a:pPr>
            <a:r>
              <a:rPr lang="en-US" altLang="ru-RU"/>
              <a:t>hBtn := CreateWindow('button', </a:t>
            </a:r>
            <a:r>
              <a:rPr lang="en-US" altLang="ru-RU" i="1"/>
              <a:t>'&amp;</a:t>
            </a:r>
            <a:r>
              <a:rPr lang="ru-RU" altLang="ru-RU" i="1"/>
              <a:t>Закрыть</a:t>
            </a:r>
            <a:r>
              <a:rPr lang="en-US" altLang="ru-RU" i="1"/>
              <a:t>'</a:t>
            </a:r>
            <a:r>
              <a:rPr lang="ru-RU" altLang="ru-RU"/>
              <a:t>,</a:t>
            </a:r>
            <a:br>
              <a:rPr lang="ru-RU" altLang="ru-RU"/>
            </a:br>
            <a:r>
              <a:rPr lang="en-US" altLang="ru-RU"/>
              <a:t>ws_visible </a:t>
            </a:r>
            <a:r>
              <a:rPr lang="en-US" altLang="ru-RU" b="1"/>
              <a:t>or</a:t>
            </a:r>
            <a:r>
              <a:rPr lang="en-US" altLang="ru-RU"/>
              <a:t> ws_child </a:t>
            </a:r>
            <a:r>
              <a:rPr lang="en-US" altLang="ru-RU" b="1"/>
              <a:t>or</a:t>
            </a:r>
            <a:r>
              <a:rPr lang="en-US" altLang="ru-RU"/>
              <a:t> bs_pushbuton </a:t>
            </a:r>
            <a:r>
              <a:rPr lang="en-US" altLang="ru-RU" b="1"/>
              <a:t>or</a:t>
            </a:r>
            <a:r>
              <a:rPr lang="en-US" altLang="ru-RU"/>
              <a:t> ........,</a:t>
            </a:r>
            <a:br>
              <a:rPr lang="en-US" altLang="ru-RU"/>
            </a:br>
            <a:r>
              <a:rPr lang="en-US" altLang="ru-RU"/>
              <a:t>10, 40, 100, 20,</a:t>
            </a:r>
            <a:br>
              <a:rPr lang="en-US" altLang="ru-RU"/>
            </a:br>
            <a:r>
              <a:rPr lang="en-US" altLang="ru-RU"/>
              <a:t>hParentWnd,</a:t>
            </a:r>
            <a:br>
              <a:rPr lang="en-US" altLang="ru-RU"/>
            </a:br>
            <a:r>
              <a:rPr lang="en-US" altLang="ru-RU">
                <a:solidFill>
                  <a:srgbClr val="0000FF"/>
                </a:solidFill>
              </a:rPr>
              <a:t>idButton1</a:t>
            </a:r>
            <a:r>
              <a:rPr lang="en-US" altLang="ru-RU"/>
              <a:t>,</a:t>
            </a:r>
            <a:br>
              <a:rPr lang="en-US" altLang="ru-RU"/>
            </a:br>
            <a:r>
              <a:rPr lang="en-US" altLang="ru-RU"/>
              <a:t>hInstance,</a:t>
            </a:r>
            <a:br>
              <a:rPr lang="en-US" altLang="ru-RU"/>
            </a:br>
            <a:r>
              <a:rPr lang="en-US" altLang="ru-RU"/>
              <a:t>nil);</a:t>
            </a:r>
            <a:endParaRPr lang="ru-RU" altLang="ru-RU"/>
          </a:p>
        </p:txBody>
      </p:sp>
      <p:pic>
        <p:nvPicPr>
          <p:cNvPr id="284677" name="Picture 5">
            <a:extLst>
              <a:ext uri="{FF2B5EF4-FFF2-40B4-BE49-F238E27FC236}">
                <a16:creationId xmlns:a16="http://schemas.microsoft.com/office/drawing/2014/main" id="{ECF6E16C-D0D3-41BA-86F9-87988719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005264"/>
            <a:ext cx="273526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78" name="AutoShape 6">
            <a:extLst>
              <a:ext uri="{FF2B5EF4-FFF2-40B4-BE49-F238E27FC236}">
                <a16:creationId xmlns:a16="http://schemas.microsoft.com/office/drawing/2014/main" id="{2279B58E-3BAF-4B01-A608-A667D4A8F3ED}"/>
              </a:ext>
            </a:extLst>
          </p:cNvPr>
          <p:cNvSpPr>
            <a:spLocks noChangeArrowheads="1"/>
          </p:cNvSpPr>
          <p:nvPr/>
        </p:nvSpPr>
        <p:spPr bwMode="auto">
          <a:xfrm rot="1189221">
            <a:off x="5087938" y="3716339"/>
            <a:ext cx="1008062" cy="503237"/>
          </a:xfrm>
          <a:prstGeom prst="rightArrow">
            <a:avLst>
              <a:gd name="adj1" fmla="val 50000"/>
              <a:gd name="adj2" fmla="val 500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4679" name="Line 7">
            <a:extLst>
              <a:ext uri="{FF2B5EF4-FFF2-40B4-BE49-F238E27FC236}">
                <a16:creationId xmlns:a16="http://schemas.microsoft.com/office/drawing/2014/main" id="{C608D46B-9AFC-4BB6-9BA4-233401D37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1" y="4941888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FCF5F986-6C57-4E6E-95A6-7DFC26F12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5805488"/>
            <a:ext cx="4464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"З" - горячая клавиша</a:t>
            </a:r>
          </a:p>
        </p:txBody>
      </p:sp>
      <p:sp>
        <p:nvSpPr>
          <p:cNvPr id="284681" name="Line 9">
            <a:extLst>
              <a:ext uri="{FF2B5EF4-FFF2-40B4-BE49-F238E27FC236}">
                <a16:creationId xmlns:a16="http://schemas.microsoft.com/office/drawing/2014/main" id="{071AB8C2-6B05-4695-BBB0-D1C3625E3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8" y="2852738"/>
            <a:ext cx="576262" cy="288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A0FEB-27EC-4BA8-B469-DCD0C9595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2CF201D8-3D2E-4825-80FF-6FD73171B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Сообщения</a:t>
            </a:r>
            <a:r>
              <a:rPr lang="en-US" altLang="ru-RU"/>
              <a:t> </a:t>
            </a:r>
            <a:r>
              <a:rPr lang="ru-RU" altLang="ru-RU"/>
              <a:t>и контролы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883F935A-4562-4202-9BFE-771DD9914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Поскольку контролы – окна, хоть и своеобразно выглядящие, они </a:t>
            </a:r>
            <a:r>
              <a:rPr lang="ru-RU" altLang="ru-RU" b="1"/>
              <a:t>на общих основаниях</a:t>
            </a:r>
            <a:r>
              <a:rPr lang="ru-RU" altLang="ru-RU"/>
              <a:t>: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получают сообщения мыши и клавиатуры и прочие </a:t>
            </a:r>
            <a:r>
              <a:rPr lang="en-US" altLang="ru-RU"/>
              <a:t>WM_xxx</a:t>
            </a:r>
            <a:endParaRPr lang="ru-RU" altLang="ru-RU"/>
          </a:p>
          <a:p>
            <a:pPr lvl="1">
              <a:lnSpc>
                <a:spcPct val="90000"/>
              </a:lnSpc>
            </a:pPr>
            <a:r>
              <a:rPr lang="ru-RU" altLang="ru-RU"/>
              <a:t>поддаются манипуляциям при помощи функций управления окнами:</a:t>
            </a:r>
            <a:br>
              <a:rPr lang="ru-RU" altLang="ru-RU"/>
            </a:br>
            <a:r>
              <a:rPr lang="en-US" altLang="ru-RU">
                <a:solidFill>
                  <a:schemeClr val="accent2"/>
                </a:solidFill>
              </a:rPr>
              <a:t>ShowWindow, EnableWindow, MoveWindow, SetWindowText, IsWindowVisible, IsWindowEnabled</a:t>
            </a:r>
            <a:endParaRPr lang="ru-RU" altLang="ru-RU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altLang="ru-RU"/>
              <a:t>автоматически уничтожаются при уничтожении родительского окна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Контролы посылают родительскому окну сообщение </a:t>
            </a:r>
            <a:r>
              <a:rPr lang="en-US" altLang="ru-RU" b="1"/>
              <a:t>WM_COMMAND</a:t>
            </a:r>
            <a:r>
              <a:rPr lang="en-US" altLang="ru-RU"/>
              <a:t> </a:t>
            </a:r>
            <a:r>
              <a:rPr lang="ru-RU" altLang="ru-RU"/>
              <a:t>при манипуляциях пользователя с ними</a:t>
            </a:r>
            <a:endParaRPr lang="en-US" altLang="ru-RU"/>
          </a:p>
          <a:p>
            <a:pPr>
              <a:lnSpc>
                <a:spcPct val="90000"/>
              </a:lnSpc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ED0164C-99CC-4043-A4A3-34E2D3BAB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grpSp>
        <p:nvGrpSpPr>
          <p:cNvPr id="282633" name="Group 9">
            <a:extLst>
              <a:ext uri="{FF2B5EF4-FFF2-40B4-BE49-F238E27FC236}">
                <a16:creationId xmlns:a16="http://schemas.microsoft.com/office/drawing/2014/main" id="{6997E5DE-940D-414C-AB26-8A049F2CEDE6}"/>
              </a:ext>
            </a:extLst>
          </p:cNvPr>
          <p:cNvGrpSpPr>
            <a:grpSpLocks/>
          </p:cNvGrpSpPr>
          <p:nvPr/>
        </p:nvGrpSpPr>
        <p:grpSpPr bwMode="auto">
          <a:xfrm>
            <a:off x="7319964" y="3068638"/>
            <a:ext cx="1944687" cy="1073150"/>
            <a:chOff x="748" y="2886"/>
            <a:chExt cx="1198" cy="812"/>
          </a:xfrm>
        </p:grpSpPr>
        <p:pic>
          <p:nvPicPr>
            <p:cNvPr id="282634" name="Picture 10">
              <a:extLst>
                <a:ext uri="{FF2B5EF4-FFF2-40B4-BE49-F238E27FC236}">
                  <a16:creationId xmlns:a16="http://schemas.microsoft.com/office/drawing/2014/main" id="{B8DD30B5-2089-478D-872A-161328C24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886"/>
              <a:ext cx="1198" cy="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2635" name="Text Box 11">
              <a:extLst>
                <a:ext uri="{FF2B5EF4-FFF2-40B4-BE49-F238E27FC236}">
                  <a16:creationId xmlns:a16="http://schemas.microsoft.com/office/drawing/2014/main" id="{C573468D-F01E-43B4-A5A7-B51FDCBC9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38"/>
              <a:ext cx="7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/>
                <a:t>WndProc</a:t>
              </a:r>
              <a:endParaRPr lang="ru-RU" altLang="ru-RU" sz="1200"/>
            </a:p>
          </p:txBody>
        </p:sp>
      </p:grp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2AD4F98F-DF72-418A-9635-E2C4A3BFB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Сообщение </a:t>
            </a:r>
            <a:r>
              <a:rPr lang="en-US" altLang="ru-RU"/>
              <a:t>WM_COMMAND</a:t>
            </a:r>
            <a:endParaRPr lang="ru-RU" altLang="ru-RU"/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55F2A344-97AA-4685-B846-2C5908A44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4221164"/>
            <a:ext cx="8229600" cy="1933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/>
              <a:t>wparam =</a:t>
            </a:r>
          </a:p>
          <a:p>
            <a:pPr>
              <a:buFontTx/>
              <a:buNone/>
            </a:pPr>
            <a:r>
              <a:rPr lang="en-US" altLang="ru-RU"/>
              <a:t>lparam = </a:t>
            </a:r>
            <a:r>
              <a:rPr lang="ru-RU" altLang="ru-RU"/>
              <a:t>    </a:t>
            </a:r>
            <a:r>
              <a:rPr lang="en-US" altLang="ru-RU"/>
              <a:t>hControl</a:t>
            </a:r>
            <a:endParaRPr lang="ru-RU" altLang="ru-RU"/>
          </a:p>
        </p:txBody>
      </p:sp>
      <p:sp>
        <p:nvSpPr>
          <p:cNvPr id="282628" name="Rectangle 4">
            <a:extLst>
              <a:ext uri="{FF2B5EF4-FFF2-40B4-BE49-F238E27FC236}">
                <a16:creationId xmlns:a16="http://schemas.microsoft.com/office/drawing/2014/main" id="{E1B64805-C2FD-43B0-898B-E272AC2E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1412876"/>
            <a:ext cx="4319588" cy="22320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2630" name="Group 6">
            <a:extLst>
              <a:ext uri="{FF2B5EF4-FFF2-40B4-BE49-F238E27FC236}">
                <a16:creationId xmlns:a16="http://schemas.microsoft.com/office/drawing/2014/main" id="{511A69D1-6BC8-424B-B277-4C1B1FE26E8D}"/>
              </a:ext>
            </a:extLst>
          </p:cNvPr>
          <p:cNvGrpSpPr>
            <a:grpSpLocks/>
          </p:cNvGrpSpPr>
          <p:nvPr/>
        </p:nvGrpSpPr>
        <p:grpSpPr bwMode="auto">
          <a:xfrm>
            <a:off x="4367214" y="2133600"/>
            <a:ext cx="1366837" cy="928688"/>
            <a:chOff x="748" y="2886"/>
            <a:chExt cx="1198" cy="812"/>
          </a:xfrm>
        </p:grpSpPr>
        <p:pic>
          <p:nvPicPr>
            <p:cNvPr id="282631" name="Picture 7">
              <a:extLst>
                <a:ext uri="{FF2B5EF4-FFF2-40B4-BE49-F238E27FC236}">
                  <a16:creationId xmlns:a16="http://schemas.microsoft.com/office/drawing/2014/main" id="{8BE01C10-2816-465F-8A4F-3AFE44E60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886"/>
              <a:ext cx="1198" cy="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2632" name="Text Box 8">
              <a:extLst>
                <a:ext uri="{FF2B5EF4-FFF2-40B4-BE49-F238E27FC236}">
                  <a16:creationId xmlns:a16="http://schemas.microsoft.com/office/drawing/2014/main" id="{60237DF2-1D8B-4EA9-BCD0-7B7973023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38"/>
              <a:ext cx="72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/>
                <a:t>BtnProc</a:t>
              </a:r>
              <a:endParaRPr lang="ru-RU" altLang="ru-RU" sz="1200"/>
            </a:p>
          </p:txBody>
        </p:sp>
      </p:grp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0761CE26-9CED-469D-8CFF-A418A11C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133601"/>
            <a:ext cx="1008062" cy="3587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Кнопка</a:t>
            </a:r>
          </a:p>
        </p:txBody>
      </p:sp>
      <p:sp>
        <p:nvSpPr>
          <p:cNvPr id="282636" name="AutoShape 12">
            <a:extLst>
              <a:ext uri="{FF2B5EF4-FFF2-40B4-BE49-F238E27FC236}">
                <a16:creationId xmlns:a16="http://schemas.microsoft.com/office/drawing/2014/main" id="{E01569F2-75F9-4897-AF02-C173145C8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133600"/>
            <a:ext cx="2232025" cy="503238"/>
          </a:xfrm>
          <a:prstGeom prst="rightArrow">
            <a:avLst>
              <a:gd name="adj1" fmla="val 50000"/>
              <a:gd name="adj2" fmla="val 1108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wm_keydown(vk_space)</a:t>
            </a:r>
            <a:endParaRPr lang="ru-RU" altLang="ru-RU"/>
          </a:p>
        </p:txBody>
      </p:sp>
      <p:sp>
        <p:nvSpPr>
          <p:cNvPr id="282638" name="AutoShape 14">
            <a:extLst>
              <a:ext uri="{FF2B5EF4-FFF2-40B4-BE49-F238E27FC236}">
                <a16:creationId xmlns:a16="http://schemas.microsoft.com/office/drawing/2014/main" id="{8860FC43-594C-452F-B945-BF6E70EC7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92376"/>
            <a:ext cx="2520950" cy="504825"/>
          </a:xfrm>
          <a:prstGeom prst="rightArrow">
            <a:avLst>
              <a:gd name="adj1" fmla="val 50000"/>
              <a:gd name="adj2" fmla="val 124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wm_command(bn_clicked)</a:t>
            </a:r>
            <a:endParaRPr lang="ru-RU" altLang="ru-RU"/>
          </a:p>
        </p:txBody>
      </p:sp>
      <p:sp>
        <p:nvSpPr>
          <p:cNvPr id="282639" name="Rectangle 15">
            <a:extLst>
              <a:ext uri="{FF2B5EF4-FFF2-40B4-BE49-F238E27FC236}">
                <a16:creationId xmlns:a16="http://schemas.microsoft.com/office/drawing/2014/main" id="{B768A599-3A53-4FD1-8C2D-0BAF84AF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4221164"/>
            <a:ext cx="2016125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код уведомления</a:t>
            </a:r>
          </a:p>
        </p:txBody>
      </p:sp>
      <p:sp>
        <p:nvSpPr>
          <p:cNvPr id="282640" name="Rectangle 16">
            <a:extLst>
              <a:ext uri="{FF2B5EF4-FFF2-40B4-BE49-F238E27FC236}">
                <a16:creationId xmlns:a16="http://schemas.microsoft.com/office/drawing/2014/main" id="{933F6EB5-BA65-452D-B0CB-3C0BF92A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4221164"/>
            <a:ext cx="2016125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ID</a:t>
            </a:r>
            <a:endParaRPr lang="ru-RU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872381-3EB4-45D3-AC13-11856B437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269D8DB-F190-4907-BCE1-53D9B9A49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Кластер и его ОС	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CD61F3E-B472-4092-A8DB-499F193A9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Кластер: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 физически это локальная сеть из многоядерных компьютеров</a:t>
            </a:r>
            <a:r>
              <a:rPr lang="en-US" altLang="ru-RU"/>
              <a:t>, </a:t>
            </a:r>
            <a:r>
              <a:rPr lang="ru-RU" altLang="ru-RU"/>
              <a:t>связанных быстрыми специализированными каналами связи,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логически – это единая ВС, выполняющая задачи и управляемая как единое целое</a:t>
            </a:r>
          </a:p>
          <a:p>
            <a:pPr>
              <a:lnSpc>
                <a:spcPct val="90000"/>
              </a:lnSpc>
            </a:pPr>
            <a:endParaRPr lang="ru-RU" altLang="ru-RU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ОС кластера имеет специфические функции: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Обнаружение отказов оборудования и динамическая реконфигурация кластера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Синхронизация доступа к ресурсам в сети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1646B-5075-4787-BD14-CD357F32F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6D969726-76EC-46E1-81AE-B2DCB9FBF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Чтобы работала клавиша </a:t>
            </a:r>
            <a:r>
              <a:rPr lang="en-US" altLang="ru-RU"/>
              <a:t>TAB</a:t>
            </a:r>
            <a:endParaRPr lang="ru-RU" altLang="ru-RU"/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824FA991-7E1F-47B6-8B7D-1EE305A40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Стиль </a:t>
            </a:r>
            <a:r>
              <a:rPr lang="en-US" altLang="ru-RU"/>
              <a:t>WS_TABSTOP </a:t>
            </a:r>
            <a:r>
              <a:rPr lang="ru-RU" altLang="ru-RU"/>
              <a:t>у перебираемых контролов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Перебор - в порядке </a:t>
            </a:r>
            <a:r>
              <a:rPr lang="ru-RU" altLang="ru-RU" u="sng"/>
              <a:t>создания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Цикл выборки и обработки сообщений:</a:t>
            </a: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Дополнительно</a:t>
            </a:r>
            <a:r>
              <a:rPr lang="en-US" altLang="ru-RU"/>
              <a:t>, </a:t>
            </a:r>
            <a:r>
              <a:rPr lang="ru-RU" altLang="ru-RU"/>
              <a:t>если есть окна класса </a:t>
            </a:r>
            <a:r>
              <a:rPr lang="en-US" altLang="ru-RU"/>
              <a:t>edit</a:t>
            </a:r>
            <a:r>
              <a:rPr lang="ru-RU" altLang="ru-RU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DefWindowProc() </a:t>
            </a:r>
            <a:r>
              <a:rPr lang="en-US" altLang="ru-RU">
                <a:sym typeface="Wingdings" panose="05000000000000000000" pitchFamily="2" charset="2"/>
              </a:rPr>
              <a:t> DefDlgProc()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ym typeface="Wingdings" panose="05000000000000000000" pitchFamily="2" charset="2"/>
              </a:rPr>
              <a:t></a:t>
            </a:r>
            <a:r>
              <a:rPr lang="ru-RU" altLang="ru-RU">
                <a:sym typeface="Wingdings" panose="05000000000000000000" pitchFamily="2" charset="2"/>
              </a:rPr>
              <a:t>Явно обрабатывать </a:t>
            </a:r>
            <a:r>
              <a:rPr lang="en-US" altLang="ru-RU">
                <a:sym typeface="Wingdings" panose="05000000000000000000" pitchFamily="2" charset="2"/>
              </a:rPr>
              <a:t>WM_CLOSE</a:t>
            </a:r>
          </a:p>
          <a:p>
            <a:pPr lvl="1">
              <a:lnSpc>
                <a:spcPct val="90000"/>
              </a:lnSpc>
            </a:pPr>
            <a:r>
              <a:rPr lang="en-US" altLang="ru-RU">
                <a:sym typeface="Wingdings" panose="05000000000000000000" pitchFamily="2" charset="2"/>
              </a:rPr>
              <a:t>class.cbWndExtra &gt;= 64 (DLGWINDOWEXTRA)</a:t>
            </a:r>
            <a:endParaRPr lang="ru-RU" altLang="ru-RU">
              <a:sym typeface="Wingdings" panose="05000000000000000000" pitchFamily="2" charset="2"/>
            </a:endParaRPr>
          </a:p>
        </p:txBody>
      </p:sp>
      <p:pic>
        <p:nvPicPr>
          <p:cNvPr id="286724" name="Picture 4">
            <a:extLst>
              <a:ext uri="{FF2B5EF4-FFF2-40B4-BE49-F238E27FC236}">
                <a16:creationId xmlns:a16="http://schemas.microsoft.com/office/drawing/2014/main" id="{C3E6D734-9CBF-4419-B42B-1C6C807D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20939"/>
            <a:ext cx="7200900" cy="2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3E0AC7-0A80-4D09-B579-E5B5873CE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9290C9BD-2B81-49A3-828F-1C2367BD3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Что делает </a:t>
            </a:r>
            <a:r>
              <a:rPr lang="en-US" altLang="ru-RU"/>
              <a:t>IsDialogMessage</a:t>
            </a:r>
            <a:endParaRPr lang="ru-RU" altLang="ru-RU"/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16D62C80-3110-47CE-B387-1E6961D97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052514"/>
            <a:ext cx="8229600" cy="5102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проверяет клавиатурные сообщения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они могут быть адресованы </a:t>
            </a:r>
            <a:r>
              <a:rPr lang="ru-RU" altLang="ru-RU" b="1"/>
              <a:t>контролу</a:t>
            </a:r>
            <a:r>
              <a:rPr lang="ru-RU" altLang="ru-RU"/>
              <a:t> - тому, </a:t>
            </a:r>
            <a:br>
              <a:rPr lang="ru-RU" altLang="ru-RU"/>
            </a:br>
            <a:r>
              <a:rPr lang="ru-RU" altLang="ru-RU"/>
              <a:t>у которого фокус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если сообщение от клавиш управления (</a:t>
            </a:r>
            <a:r>
              <a:rPr lang="en-US" altLang="ru-RU"/>
              <a:t>Tab, Shift+Tab, </a:t>
            </a:r>
            <a:r>
              <a:rPr lang="ru-RU" altLang="ru-RU"/>
              <a:t>стрелки) и адресованы контролу и текущий контрол не просит явно пересылать ему такие сообщения, то функция передает фокус другому контролу и возвращает </a:t>
            </a:r>
            <a:r>
              <a:rPr lang="en-US" altLang="ru-RU"/>
              <a:t>True - </a:t>
            </a:r>
            <a:r>
              <a:rPr lang="ru-RU" altLang="ru-RU"/>
              <a:t>сообщение уже обработано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 остальных случаях сообщение нужно отдать контролу (обработать стандартным образом)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 процессе смены фокуса контролы получают</a:t>
            </a:r>
            <a:br>
              <a:rPr lang="ru-RU" altLang="ru-RU"/>
            </a:br>
            <a:r>
              <a:rPr lang="en-US" altLang="ru-RU"/>
              <a:t>wm_activate, wm_setfocus / wm_killfocus, </a:t>
            </a:r>
            <a:r>
              <a:rPr lang="ru-RU" altLang="ru-RU"/>
              <a:t>а родитель -</a:t>
            </a:r>
            <a:br>
              <a:rPr lang="ru-RU" altLang="ru-RU"/>
            </a:br>
            <a:r>
              <a:rPr lang="en-US" altLang="ru-RU"/>
              <a:t>wm_command </a:t>
            </a:r>
            <a:r>
              <a:rPr lang="ru-RU" altLang="ru-RU"/>
              <a:t>с соответствующими уведомлениями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A85F54-EDF7-445F-B1BA-1A313AC34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5D695B82-ABF1-4629-94E2-AC0CCEDE0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WM_GETDLGCODE</a:t>
            </a:r>
            <a:endParaRPr lang="ru-RU" altLang="ru-RU"/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5CC4557A-0191-44FB-A512-4AFC918F2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Посылается контролу, имеющему фокус, в процессе работы </a:t>
            </a:r>
            <a:r>
              <a:rPr lang="en-US" altLang="ru-RU"/>
              <a:t>IsDialogMessage()</a:t>
            </a:r>
            <a:endParaRPr lang="ru-RU" altLang="ru-RU"/>
          </a:p>
          <a:p>
            <a:r>
              <a:rPr lang="ru-RU" altLang="ru-RU"/>
              <a:t>Параметров нет</a:t>
            </a:r>
          </a:p>
          <a:p>
            <a:r>
              <a:rPr lang="ru-RU" altLang="ru-RU"/>
              <a:t>Контрол должен вернуть комбинацию флагов - какие коды клавиш он желает получать и обрабатывать сам, например:</a:t>
            </a:r>
            <a:br>
              <a:rPr lang="ru-RU" altLang="ru-RU"/>
            </a:br>
            <a:r>
              <a:rPr lang="en-US" altLang="ru-RU"/>
              <a:t>dlgc_wanttab, dlgc_wantallkeys, dlgc_wantarrows...</a:t>
            </a:r>
          </a:p>
          <a:p>
            <a:r>
              <a:rPr lang="ru-RU" altLang="ru-RU"/>
              <a:t>Обработка сообщения актуальна, если мы создаем свои классы контролов на основе имеющихся оконных классов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6BCCFC-1F7B-4317-9830-A10688632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AD16F5C1-B59D-4757-BEB1-CF146BD98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Об использовании идентификаторов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A0BF08A7-2FFD-4D37-A3F9-40507B505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При создании контрола программа задает его </a:t>
            </a:r>
            <a:r>
              <a:rPr lang="en-US" altLang="ru-RU" sz="2000"/>
              <a:t>ID </a:t>
            </a:r>
            <a:r>
              <a:rPr lang="ru-RU" altLang="ru-RU" sz="2000"/>
              <a:t>и получает его хэндл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WM_COMMAND </a:t>
            </a:r>
            <a:r>
              <a:rPr lang="ru-RU" altLang="ru-RU" sz="2000"/>
              <a:t>содержит и то, и другое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Логику работы с контролами, например, определение, какая конкретно кнопка нажата для выбора реакции, рекомендуется строить, опираясь на </a:t>
            </a:r>
            <a:r>
              <a:rPr lang="en-US" altLang="ru-RU" sz="2000"/>
              <a:t>ID</a:t>
            </a:r>
            <a:r>
              <a:rPr lang="ru-RU" altLang="ru-RU" sz="2000"/>
              <a:t>, хэндлы контролов запоминать после их создания </a:t>
            </a:r>
            <a:r>
              <a:rPr lang="ru-RU" altLang="ru-RU" sz="2000" b="1"/>
              <a:t>не надо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См. функции: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SendDlgItemMessage(hParent, ID, msg, wparam, lparam)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GetDlgItem(hParent, ID) </a:t>
            </a:r>
            <a:r>
              <a:rPr lang="en-US" altLang="ru-RU" sz="2000">
                <a:sym typeface="Wingdings" panose="05000000000000000000" pitchFamily="2" charset="2"/>
              </a:rPr>
              <a:t> hControl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ym typeface="Wingdings" panose="05000000000000000000" pitchFamily="2" charset="2"/>
              </a:rPr>
              <a:t>SetDlgItemText(hParent, ID, pszString)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ym typeface="Wingdings" panose="05000000000000000000" pitchFamily="2" charset="2"/>
              </a:rPr>
              <a:t>GetDlgItemText(hParent, ID, pBuf, BufSize)  </a:t>
            </a:r>
            <a:r>
              <a:rPr lang="ru-RU" altLang="ru-RU" sz="2000">
                <a:sym typeface="Wingdings" panose="05000000000000000000" pitchFamily="2" charset="2"/>
              </a:rPr>
              <a:t>длина строки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GetDlgCtrlId(hControl) </a:t>
            </a:r>
            <a:r>
              <a:rPr lang="en-US" altLang="ru-RU" sz="2000">
                <a:sym typeface="Wingdings" panose="05000000000000000000" pitchFamily="2" charset="2"/>
              </a:rPr>
              <a:t> ID</a:t>
            </a:r>
            <a:r>
              <a:rPr lang="ru-RU" altLang="ru-RU" sz="2000">
                <a:sym typeface="Wingdings" panose="05000000000000000000" pitchFamily="2" charset="2"/>
              </a:rPr>
              <a:t> (актуально для полос прокрутки)</a:t>
            </a:r>
            <a:endParaRPr lang="ru-RU" altLang="ru-RU" sz="2000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7692B3-F553-47C9-A444-6A1453B35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5884044B-7FE1-4D98-869A-B958E2AEE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"</a:t>
            </a:r>
            <a:r>
              <a:rPr lang="en-US" altLang="ru-RU"/>
              <a:t>button</a:t>
            </a:r>
            <a:r>
              <a:rPr lang="ru-RU" altLang="ru-RU"/>
              <a:t>" - кнопки и др.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2D7F2AEA-CE8C-4457-A0F5-40C137195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Стили</a:t>
            </a:r>
            <a:r>
              <a:rPr lang="en-US" altLang="ru-RU"/>
              <a:t> "BS_" ("button style")</a:t>
            </a:r>
            <a:r>
              <a:rPr lang="ru-RU" altLang="ru-RU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BS_PUSHBUTTON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BS_DEFPUSHBUTTON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BS_CHECKBOX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BS_AUTOCHECKBOX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BS_3STATE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BS_AUTO3STATE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BS_RADIOBUTTON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BS_AUTORADIOBUTTON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BS_GROUPBOX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/>
              <a:t>BS_OWNERDRAW</a:t>
            </a:r>
            <a:endParaRPr lang="ru-RU" altLang="ru-RU"/>
          </a:p>
        </p:txBody>
      </p:sp>
      <p:pic>
        <p:nvPicPr>
          <p:cNvPr id="290821" name="Picture 5">
            <a:extLst>
              <a:ext uri="{FF2B5EF4-FFF2-40B4-BE49-F238E27FC236}">
                <a16:creationId xmlns:a16="http://schemas.microsoft.com/office/drawing/2014/main" id="{287B9F20-85B5-4579-B854-CBA72DB7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9" y="1916114"/>
            <a:ext cx="1368425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822" name="Picture 6">
            <a:extLst>
              <a:ext uri="{FF2B5EF4-FFF2-40B4-BE49-F238E27FC236}">
                <a16:creationId xmlns:a16="http://schemas.microsoft.com/office/drawing/2014/main" id="{6CBBE4AB-888F-4B75-9A4B-227C50CB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349501"/>
            <a:ext cx="1223962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823" name="Picture 7">
            <a:extLst>
              <a:ext uri="{FF2B5EF4-FFF2-40B4-BE49-F238E27FC236}">
                <a16:creationId xmlns:a16="http://schemas.microsoft.com/office/drawing/2014/main" id="{9D5BF4A3-E506-4B8E-95F9-0AA092ACA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141664"/>
            <a:ext cx="158432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824" name="Picture 8">
            <a:extLst>
              <a:ext uri="{FF2B5EF4-FFF2-40B4-BE49-F238E27FC236}">
                <a16:creationId xmlns:a16="http://schemas.microsoft.com/office/drawing/2014/main" id="{95C25E20-8C16-4CDE-851C-6BF904FD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4149726"/>
            <a:ext cx="1511300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825" name="Picture 9">
            <a:extLst>
              <a:ext uri="{FF2B5EF4-FFF2-40B4-BE49-F238E27FC236}">
                <a16:creationId xmlns:a16="http://schemas.microsoft.com/office/drawing/2014/main" id="{5401885B-6E52-4F06-A2F0-53BDDA70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4868864"/>
            <a:ext cx="2303462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17489-2B5F-43D3-8B56-73D3CF7CB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8F60F20C-C2DE-4AA9-A619-0934C3CB7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Еще про типы кнопок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AB1E334A-C330-4B7A-8FAD-FB9246803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AUTO </a:t>
            </a:r>
            <a:r>
              <a:rPr lang="ru-RU" altLang="ru-RU"/>
              <a:t>в названии стиля означает, что флажок или вариант сами меняются при щелчке пользователя, иначе нужно ловить клики и </a:t>
            </a:r>
            <a:r>
              <a:rPr lang="ru-RU" altLang="ru-RU" u="sng"/>
              <a:t>программно</a:t>
            </a:r>
            <a:r>
              <a:rPr lang="ru-RU" altLang="ru-RU"/>
              <a:t> ("руками") менять состояние контрола</a:t>
            </a:r>
          </a:p>
          <a:p>
            <a:r>
              <a:rPr lang="ru-RU" altLang="ru-RU"/>
              <a:t>Управлять цветом невозможно</a:t>
            </a:r>
          </a:p>
          <a:p>
            <a:r>
              <a:rPr lang="ru-RU" altLang="ru-RU"/>
              <a:t>Можно полностью отрисовывать кнопку</a:t>
            </a:r>
          </a:p>
          <a:p>
            <a:r>
              <a:rPr lang="ru-RU" altLang="ru-RU"/>
              <a:t>Если стиль </a:t>
            </a:r>
            <a:r>
              <a:rPr lang="en-US" altLang="ru-RU"/>
              <a:t>BS_OWNERDRAW, </a:t>
            </a:r>
            <a:r>
              <a:rPr lang="ru-RU" altLang="ru-RU"/>
              <a:t>то </a:t>
            </a:r>
            <a:r>
              <a:rPr lang="ru-RU" altLang="ru-RU" u="sng"/>
              <a:t>родительскому</a:t>
            </a:r>
            <a:r>
              <a:rPr lang="ru-RU" altLang="ru-RU"/>
              <a:t> окну приходит </a:t>
            </a:r>
            <a:r>
              <a:rPr lang="en-US" altLang="ru-RU"/>
              <a:t>WM_DRAWITEM</a:t>
            </a:r>
            <a:br>
              <a:rPr lang="en-US" altLang="ru-RU"/>
            </a:br>
            <a:r>
              <a:rPr lang="en-US" altLang="ru-RU"/>
              <a:t>wparam = ID </a:t>
            </a:r>
            <a:r>
              <a:rPr lang="ru-RU" altLang="ru-RU"/>
              <a:t>контрола</a:t>
            </a:r>
            <a:br>
              <a:rPr lang="ru-RU" altLang="ru-RU"/>
            </a:br>
            <a:r>
              <a:rPr lang="en-US" altLang="ru-RU"/>
              <a:t>lparam = </a:t>
            </a:r>
            <a:r>
              <a:rPr lang="ru-RU" altLang="ru-RU"/>
              <a:t>указатель на </a:t>
            </a:r>
            <a:r>
              <a:rPr lang="en-US" altLang="ru-RU"/>
              <a:t>TDrawItemStruct, </a:t>
            </a:r>
            <a:br>
              <a:rPr lang="ru-RU" altLang="ru-RU"/>
            </a:br>
            <a:r>
              <a:rPr lang="ru-RU" altLang="ru-RU"/>
              <a:t>внутри лежит готовый хэндл контекста для рисования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1D7C5-D9B5-48F0-8D07-00D6A14D50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7DE64CDF-4108-4BF2-A261-465E810D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Группировка радио-кнопок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FB33E470-ED31-44E1-87AD-9591C3AFC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/>
          <a:lstStyle/>
          <a:p>
            <a:r>
              <a:rPr lang="ru-RU" altLang="ru-RU"/>
              <a:t>Выбор радио-кнопки должен быть уникален в пределах группы радио-кнопок (особенно актуально для автоматических)</a:t>
            </a:r>
          </a:p>
          <a:p>
            <a:r>
              <a:rPr lang="ru-RU" altLang="ru-RU"/>
              <a:t>Групп может быть несколько</a:t>
            </a:r>
          </a:p>
          <a:p>
            <a:r>
              <a:rPr lang="ru-RU" altLang="ru-RU"/>
              <a:t>Для других контролов группировка не важна</a:t>
            </a:r>
          </a:p>
          <a:p>
            <a:r>
              <a:rPr lang="ru-RU" altLang="ru-RU"/>
              <a:t>Начало очередной группы - любой контрол со стилем </a:t>
            </a:r>
            <a:r>
              <a:rPr lang="en-US" altLang="ru-RU"/>
              <a:t>WS_GROUP (</a:t>
            </a:r>
            <a:r>
              <a:rPr lang="ru-RU" altLang="ru-RU"/>
              <a:t>по порядку создания</a:t>
            </a:r>
            <a:r>
              <a:rPr lang="en-US" altLang="ru-RU"/>
              <a:t>)</a:t>
            </a:r>
            <a:endParaRPr lang="ru-RU" altLang="ru-RU"/>
          </a:p>
          <a:p>
            <a:r>
              <a:rPr lang="en-US" altLang="ru-RU"/>
              <a:t>WS_TABSTOP </a:t>
            </a:r>
            <a:r>
              <a:rPr lang="ru-RU" altLang="ru-RU"/>
              <a:t>должна иметь только </a:t>
            </a:r>
            <a:r>
              <a:rPr lang="ru-RU" altLang="ru-RU" u="sng"/>
              <a:t>отмеченная</a:t>
            </a:r>
            <a:r>
              <a:rPr lang="ru-RU" altLang="ru-RU"/>
              <a:t> радиокнопка, </a:t>
            </a:r>
            <a:r>
              <a:rPr lang="en-US" altLang="ru-RU"/>
              <a:t>Tab </a:t>
            </a:r>
            <a:r>
              <a:rPr lang="ru-RU" altLang="ru-RU"/>
              <a:t>входит в группу в целом и выходит из группы сразу, внутри группы - стрелки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99D7C-3456-480D-8815-ADB218648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783C3A80-A8B1-43FB-B712-A04A44255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Пример окна с кнопками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5E80FD82-2E7E-4C09-A72F-3207B042B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3860801"/>
            <a:ext cx="8229600" cy="244792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ru-RU" sz="1400"/>
              <a:t>CreateWindow('button','</a:t>
            </a:r>
            <a:r>
              <a:rPr lang="ru-RU" altLang="ru-RU" sz="1400"/>
              <a:t>Красное</a:t>
            </a:r>
            <a:r>
              <a:rPr lang="en-US" altLang="ru-RU" sz="1400"/>
              <a:t>', bs_autoradiobutton or</a:t>
            </a:r>
            <a:r>
              <a:rPr lang="en-US" altLang="ru-RU" sz="1400">
                <a:solidFill>
                  <a:schemeClr val="accent2"/>
                </a:solidFill>
              </a:rPr>
              <a:t> </a:t>
            </a:r>
            <a:r>
              <a:rPr lang="en-US" altLang="ru-RU" sz="1400" u="sng">
                <a:solidFill>
                  <a:schemeClr val="accent2"/>
                </a:solidFill>
              </a:rPr>
              <a:t>ws_tabstop</a:t>
            </a:r>
            <a:r>
              <a:rPr lang="en-US" altLang="ru-RU" sz="1400"/>
              <a:t> or ws_child or ws_visible .....);</a:t>
            </a:r>
          </a:p>
          <a:p>
            <a:pPr>
              <a:buFontTx/>
              <a:buNone/>
            </a:pPr>
            <a:r>
              <a:rPr lang="en-US" altLang="ru-RU" sz="1400"/>
              <a:t>CreateWindow('button','</a:t>
            </a:r>
            <a:r>
              <a:rPr lang="ru-RU" altLang="ru-RU" sz="1400"/>
              <a:t>Желтое</a:t>
            </a:r>
            <a:r>
              <a:rPr lang="en-US" altLang="ru-RU" sz="1400"/>
              <a:t>', bs_autoradiobutton or ws_child or ws_visible .....);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CreateWindow('button','</a:t>
            </a:r>
            <a:r>
              <a:rPr lang="ru-RU" altLang="ru-RU" sz="1400"/>
              <a:t>Зеленое</a:t>
            </a:r>
            <a:r>
              <a:rPr lang="en-US" altLang="ru-RU" sz="1400"/>
              <a:t>', bs_autoradiobutton or ws_child or ws_visible .....);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CreateWindow('button','</a:t>
            </a:r>
            <a:r>
              <a:rPr lang="ru-RU" altLang="ru-RU" sz="1400"/>
              <a:t>Яблоко</a:t>
            </a:r>
            <a:r>
              <a:rPr lang="en-US" altLang="ru-RU" sz="1400"/>
              <a:t>', bs_autoradiobutton or </a:t>
            </a:r>
            <a:r>
              <a:rPr lang="en-US" altLang="ru-RU" sz="1400" u="sng">
                <a:solidFill>
                  <a:schemeClr val="accent2"/>
                </a:solidFill>
              </a:rPr>
              <a:t>ws_tabstop</a:t>
            </a:r>
            <a:r>
              <a:rPr lang="en-US" altLang="ru-RU" sz="1400"/>
              <a:t> or </a:t>
            </a:r>
            <a:r>
              <a:rPr lang="en-US" altLang="ru-RU" sz="1400" u="sng">
                <a:solidFill>
                  <a:schemeClr val="accent2"/>
                </a:solidFill>
              </a:rPr>
              <a:t>ws_group</a:t>
            </a:r>
            <a:r>
              <a:rPr lang="en-US" altLang="ru-RU" sz="1400"/>
              <a:t> or ws_child or.....);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CreateWindow('button','</a:t>
            </a:r>
            <a:r>
              <a:rPr lang="ru-RU" altLang="ru-RU" sz="1400"/>
              <a:t>Груша</a:t>
            </a:r>
            <a:r>
              <a:rPr lang="en-US" altLang="ru-RU" sz="1400"/>
              <a:t>', bs_autoradiobutton or ws_child or ws_visible .....);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CreateWindow('button','&amp;</a:t>
            </a:r>
            <a:r>
              <a:rPr lang="ru-RU" altLang="ru-RU" sz="1400"/>
              <a:t>Купить</a:t>
            </a:r>
            <a:r>
              <a:rPr lang="en-US" altLang="ru-RU" sz="1400"/>
              <a:t>',</a:t>
            </a:r>
            <a:r>
              <a:rPr lang="en-US" altLang="ru-RU" sz="1400">
                <a:solidFill>
                  <a:schemeClr val="accent2"/>
                </a:solidFill>
              </a:rPr>
              <a:t> </a:t>
            </a:r>
            <a:r>
              <a:rPr lang="en-US" altLang="ru-RU" sz="1400" u="sng">
                <a:solidFill>
                  <a:schemeClr val="accent2"/>
                </a:solidFill>
              </a:rPr>
              <a:t>bs_defpushbutton</a:t>
            </a:r>
            <a:r>
              <a:rPr lang="en-US" altLang="ru-RU" sz="1400"/>
              <a:t> or </a:t>
            </a:r>
            <a:r>
              <a:rPr lang="en-US" altLang="ru-RU" sz="1400" u="sng">
                <a:solidFill>
                  <a:schemeClr val="accent2"/>
                </a:solidFill>
              </a:rPr>
              <a:t>ws_tabstop</a:t>
            </a:r>
            <a:r>
              <a:rPr lang="en-US" altLang="ru-RU" sz="1400"/>
              <a:t> or ws_child or ws_visible .....);</a:t>
            </a:r>
          </a:p>
          <a:p>
            <a:pPr>
              <a:buFontTx/>
              <a:buNone/>
            </a:pPr>
            <a:endParaRPr lang="en-US" altLang="ru-RU" sz="1400"/>
          </a:p>
          <a:p>
            <a:pPr>
              <a:buFontTx/>
              <a:buNone/>
            </a:pPr>
            <a:r>
              <a:rPr lang="en-US" altLang="ru-RU" sz="1400"/>
              <a:t>CheckDlgButton(hwnd, idRed, bst_checked);</a:t>
            </a:r>
          </a:p>
          <a:p>
            <a:pPr>
              <a:buFontTx/>
              <a:buNone/>
            </a:pPr>
            <a:r>
              <a:rPr lang="en-US" altLang="ru-RU" sz="1400"/>
              <a:t>CheckDlgButton(hwnd, idApple, bst_checked);</a:t>
            </a:r>
            <a:endParaRPr lang="ru-RU" altLang="ru-RU" sz="1400"/>
          </a:p>
        </p:txBody>
      </p:sp>
      <p:pic>
        <p:nvPicPr>
          <p:cNvPr id="293892" name="Picture 4">
            <a:extLst>
              <a:ext uri="{FF2B5EF4-FFF2-40B4-BE49-F238E27FC236}">
                <a16:creationId xmlns:a16="http://schemas.microsoft.com/office/drawing/2014/main" id="{06C80942-D91B-48C5-B340-4B9C84AA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196975"/>
            <a:ext cx="53721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C516C2-0F43-43E4-B1C7-A64C8FB72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64B3CE3B-3995-452D-91DF-26E93AC67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WM_COMMAND </a:t>
            </a:r>
            <a:r>
              <a:rPr lang="ru-RU" altLang="ru-RU"/>
              <a:t>от кнопок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D79B906E-947A-47E3-BD8D-058B012F1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Коды уведомления начинаются с "</a:t>
            </a:r>
            <a:r>
              <a:rPr lang="en-US" altLang="ru-RU"/>
              <a:t>BN_</a:t>
            </a:r>
            <a:r>
              <a:rPr lang="ru-RU" altLang="ru-RU"/>
              <a:t>" = "</a:t>
            </a:r>
            <a:r>
              <a:rPr lang="en-US" altLang="ru-RU"/>
              <a:t>Button Notification</a:t>
            </a:r>
            <a:r>
              <a:rPr lang="ru-RU" altLang="ru-RU"/>
              <a:t>"</a:t>
            </a:r>
            <a:r>
              <a:rPr lang="en-US" altLang="ru-RU"/>
              <a:t> </a:t>
            </a:r>
            <a:br>
              <a:rPr lang="ru-RU" altLang="ru-RU"/>
            </a:br>
            <a:r>
              <a:rPr lang="en-US" altLang="ru-RU"/>
              <a:t>(</a:t>
            </a:r>
            <a:r>
              <a:rPr lang="ru-RU" altLang="ru-RU"/>
              <a:t>приведены прямо в оглавлении справки</a:t>
            </a:r>
            <a:r>
              <a:rPr lang="en-US" altLang="ru-RU"/>
              <a:t>)</a:t>
            </a:r>
          </a:p>
          <a:p>
            <a:pPr>
              <a:lnSpc>
                <a:spcPct val="90000"/>
              </a:lnSpc>
            </a:pPr>
            <a:r>
              <a:rPr lang="ru-RU" altLang="ru-RU"/>
              <a:t>Самые популярные:</a:t>
            </a:r>
            <a:br>
              <a:rPr lang="ru-RU" altLang="ru-RU"/>
            </a:br>
            <a:r>
              <a:rPr lang="en-US" altLang="ru-RU" b="1"/>
              <a:t>BN_CLICKED</a:t>
            </a:r>
            <a:r>
              <a:rPr lang="en-US" altLang="ru-RU"/>
              <a:t> </a:t>
            </a:r>
            <a:br>
              <a:rPr lang="en-US" altLang="ru-RU"/>
            </a:br>
            <a:r>
              <a:rPr lang="en-US" altLang="ru-RU"/>
              <a:t>BN_PUSHED</a:t>
            </a:r>
            <a:br>
              <a:rPr lang="en-US" altLang="ru-RU"/>
            </a:br>
            <a:r>
              <a:rPr lang="en-US" altLang="ru-RU"/>
              <a:t>BN_SETFOCUS (</a:t>
            </a:r>
            <a:r>
              <a:rPr lang="ru-RU" altLang="ru-RU"/>
              <a:t>стиль </a:t>
            </a:r>
            <a:r>
              <a:rPr lang="en-US" altLang="ru-RU"/>
              <a:t>BS_NOTIFY)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Полезно помнить, что </a:t>
            </a:r>
            <a:r>
              <a:rPr lang="en-US" altLang="ru-RU"/>
              <a:t>BN_CLICKED=0, </a:t>
            </a:r>
            <a:r>
              <a:rPr lang="ru-RU" altLang="ru-RU"/>
              <a:t>и ТОЛЬКО по коду опознать, что сообщение именно от кнопки, невозможно, нужно анализировать </a:t>
            </a:r>
            <a:r>
              <a:rPr lang="en-US" altLang="ru-RU"/>
              <a:t>ID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Если </a:t>
            </a:r>
            <a:r>
              <a:rPr lang="en-US" altLang="ru-RU"/>
              <a:t>ID&lt;10</a:t>
            </a:r>
            <a:r>
              <a:rPr lang="ru-RU" altLang="ru-RU"/>
              <a:t>, то надо помнить, что</a:t>
            </a:r>
            <a:br>
              <a:rPr lang="en-US" altLang="ru-RU"/>
            </a:br>
            <a:r>
              <a:rPr lang="en-US" altLang="ru-RU"/>
              <a:t>idOk=1, idCancel=2 </a:t>
            </a:r>
            <a:r>
              <a:rPr lang="ru-RU" altLang="ru-RU"/>
              <a:t>и т.д., и соответствующие кнопки неожиданно сработают от </a:t>
            </a:r>
            <a:r>
              <a:rPr lang="en-US" altLang="ru-RU"/>
              <a:t>Enter </a:t>
            </a:r>
            <a:r>
              <a:rPr lang="ru-RU" altLang="ru-RU"/>
              <a:t>или </a:t>
            </a:r>
            <a:r>
              <a:rPr lang="en-US" altLang="ru-RU"/>
              <a:t>Escape</a:t>
            </a:r>
            <a:endParaRPr lang="ru-RU" altLang="ru-RU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18D77-4BEB-4BBE-A6FB-09C2379B3D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2F29516F-C302-407A-B6EF-4955158F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Управление кнопками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A33F0124-DFC3-4298-AD89-1423C3B21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Есть дополнительные управляющие сообщения, их коды начинаются с </a:t>
            </a:r>
            <a:r>
              <a:rPr lang="en-US" altLang="ru-RU"/>
              <a:t>"BM_" = "Button Message", </a:t>
            </a:r>
            <a:r>
              <a:rPr lang="ru-RU" altLang="ru-RU"/>
              <a:t>их можно посылать кнопкам (</a:t>
            </a:r>
            <a:r>
              <a:rPr lang="en-US" altLang="ru-RU"/>
              <a:t>SendDlgItemMessage </a:t>
            </a:r>
            <a:r>
              <a:rPr lang="ru-RU" altLang="ru-RU"/>
              <a:t>или </a:t>
            </a:r>
            <a:r>
              <a:rPr lang="en-US" altLang="ru-RU"/>
              <a:t>SendMessage</a:t>
            </a:r>
            <a:r>
              <a:rPr lang="ru-RU" altLang="ru-RU"/>
              <a:t>)</a:t>
            </a:r>
            <a:br>
              <a:rPr lang="en-US" altLang="ru-RU"/>
            </a:br>
            <a:r>
              <a:rPr lang="en-US" altLang="ru-RU"/>
              <a:t>BM_SETCHECK, BM_GETCHECK, BM_GETSTATE, BM_SETSTATE...</a:t>
            </a:r>
          </a:p>
          <a:p>
            <a:r>
              <a:rPr lang="en-US" altLang="ru-RU"/>
              <a:t>CheckDlgButton(hParent, id, state), </a:t>
            </a:r>
            <a:r>
              <a:rPr lang="ru-RU" altLang="ru-RU"/>
              <a:t>где</a:t>
            </a:r>
            <a:br>
              <a:rPr lang="ru-RU" altLang="ru-RU"/>
            </a:br>
            <a:r>
              <a:rPr lang="en-US" altLang="ru-RU"/>
              <a:t>state = bst_checked, bst_unchecked, bst_indeterminate</a:t>
            </a:r>
          </a:p>
          <a:p>
            <a:r>
              <a:rPr lang="en-US" altLang="ru-RU"/>
              <a:t>CheckRadioButton(hParent, idFirst, idLast, idCheck)</a:t>
            </a:r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E59D44-E65D-4CF6-A265-E81947EC3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3334091-15E1-42EB-B8F8-E507DC503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0A915E8-39E5-493F-B49A-F6CFB58C5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913" y="2133600"/>
            <a:ext cx="7561262" cy="2159000"/>
          </a:xfrm>
        </p:spPr>
        <p:txBody>
          <a:bodyPr/>
          <a:lstStyle/>
          <a:p>
            <a:r>
              <a:rPr lang="ru-RU" altLang="ru-RU"/>
              <a:t>ОС для конкретной платформы</a:t>
            </a:r>
          </a:p>
          <a:p>
            <a:r>
              <a:rPr lang="ru-RU" altLang="ru-RU"/>
              <a:t>Мобильные ОС</a:t>
            </a:r>
          </a:p>
          <a:p>
            <a:endParaRPr lang="ru-RU" altLang="ru-RU"/>
          </a:p>
          <a:p>
            <a:pPr>
              <a:buFontTx/>
              <a:buNone/>
            </a:pPr>
            <a:r>
              <a:rPr lang="ru-RU" altLang="ru-RU">
                <a:solidFill>
                  <a:srgbClr val="800000"/>
                </a:solidFill>
              </a:rPr>
              <a:t>Не путать с ОС для мобильных устройств!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AA8135-6DA8-4351-A035-B00467848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120617BE-941B-423C-A828-9D74A65B4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</a:t>
            </a:r>
            <a:r>
              <a:rPr lang="en-US" altLang="ru-RU"/>
              <a:t>"static"</a:t>
            </a:r>
            <a:endParaRPr lang="ru-RU" altLang="ru-RU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CE083BB4-1A62-4D27-8BB2-50682AA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Статичные прямоугольные области, содержащие текст или картинки (</a:t>
            </a:r>
            <a:r>
              <a:rPr lang="en-US" altLang="ru-RU"/>
              <a:t>BMP </a:t>
            </a:r>
            <a:r>
              <a:rPr lang="ru-RU" altLang="ru-RU"/>
              <a:t>или иконки)</a:t>
            </a:r>
          </a:p>
          <a:p>
            <a:r>
              <a:rPr lang="ru-RU" altLang="ru-RU"/>
              <a:t>Не формируют </a:t>
            </a:r>
            <a:r>
              <a:rPr lang="en-US" altLang="ru-RU"/>
              <a:t>WM_COMMAND (</a:t>
            </a:r>
            <a:r>
              <a:rPr lang="ru-RU" altLang="ru-RU"/>
              <a:t>пассивны</a:t>
            </a:r>
            <a:r>
              <a:rPr lang="en-US" altLang="ru-RU"/>
              <a:t>)</a:t>
            </a:r>
            <a:endParaRPr lang="ru-RU" altLang="ru-RU"/>
          </a:p>
          <a:p>
            <a:r>
              <a:rPr lang="ru-RU" altLang="ru-RU"/>
              <a:t>Удобно задать отображение картинок из ресурса </a:t>
            </a:r>
            <a:br>
              <a:rPr lang="ru-RU" altLang="ru-RU"/>
            </a:br>
            <a:r>
              <a:rPr lang="ru-RU" altLang="ru-RU"/>
              <a:t>(не из файла)</a:t>
            </a:r>
          </a:p>
          <a:p>
            <a:r>
              <a:rPr lang="ru-RU" altLang="ru-RU"/>
              <a:t>Можно использовать как контейнеры для других контролов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B30C0-6276-4A20-8591-CB8B0BC76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893A776D-EB12-4324-AC97-186D42580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Полосы прокрутки (</a:t>
            </a:r>
            <a:r>
              <a:rPr lang="en-US" altLang="ru-RU"/>
              <a:t>scrollbar)</a:t>
            </a:r>
            <a:endParaRPr lang="ru-RU" altLang="ru-RU"/>
          </a:p>
        </p:txBody>
      </p:sp>
      <p:pic>
        <p:nvPicPr>
          <p:cNvPr id="297988" name="Picture 4">
            <a:extLst>
              <a:ext uri="{FF2B5EF4-FFF2-40B4-BE49-F238E27FC236}">
                <a16:creationId xmlns:a16="http://schemas.microsoft.com/office/drawing/2014/main" id="{F041A43D-62E8-4281-8ECB-DCEFDAEF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41439"/>
            <a:ext cx="36385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989" name="Rectangle 5">
            <a:extLst>
              <a:ext uri="{FF2B5EF4-FFF2-40B4-BE49-F238E27FC236}">
                <a16:creationId xmlns:a16="http://schemas.microsoft.com/office/drawing/2014/main" id="{614621A6-3FCB-4E86-8AF6-124255E4E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3213100"/>
            <a:ext cx="8229600" cy="2941638"/>
          </a:xfrm>
          <a:noFill/>
          <a:ln/>
        </p:spPr>
        <p:txBody>
          <a:bodyPr>
            <a:normAutofit fontScale="92500"/>
          </a:bodyPr>
          <a:lstStyle/>
          <a:p>
            <a:r>
              <a:rPr lang="ru-RU" altLang="ru-RU"/>
              <a:t>У окна есть полосы прокрутки - составные части окна</a:t>
            </a:r>
          </a:p>
          <a:p>
            <a:r>
              <a:rPr lang="ru-RU" altLang="ru-RU"/>
              <a:t>"В чистом поле" - контролы класса </a:t>
            </a:r>
            <a:r>
              <a:rPr lang="en-US" altLang="ru-RU"/>
              <a:t>scrollbar</a:t>
            </a:r>
          </a:p>
          <a:p>
            <a:r>
              <a:rPr lang="ru-RU" altLang="ru-RU"/>
              <a:t>Не посылают </a:t>
            </a:r>
            <a:r>
              <a:rPr lang="en-US" altLang="ru-RU"/>
              <a:t>WM_COMMAND</a:t>
            </a:r>
            <a:endParaRPr lang="ru-RU" altLang="ru-RU"/>
          </a:p>
          <a:p>
            <a:r>
              <a:rPr lang="ru-RU" altLang="ru-RU"/>
              <a:t>И те, и другие посылают</a:t>
            </a:r>
            <a:br>
              <a:rPr lang="ru-RU" altLang="ru-RU"/>
            </a:br>
            <a:r>
              <a:rPr lang="en-US" altLang="ru-RU"/>
              <a:t>WM_VSCROLL </a:t>
            </a:r>
            <a:r>
              <a:rPr lang="ru-RU" altLang="ru-RU"/>
              <a:t>или </a:t>
            </a:r>
            <a:r>
              <a:rPr lang="en-US" altLang="ru-RU"/>
              <a:t>WM_HSCROLL</a:t>
            </a:r>
            <a:br>
              <a:rPr lang="en-US" altLang="ru-RU"/>
            </a:br>
            <a:r>
              <a:rPr lang="ru-RU" altLang="ru-RU"/>
              <a:t>в зависимости от вертикальности-горизонтальности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64A6E0-CB40-4C05-BDD9-6C32A0B53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702A4C54-1DF2-451E-ABB5-98809CF6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Сообщение </a:t>
            </a:r>
            <a:r>
              <a:rPr lang="en-US" altLang="ru-RU"/>
              <a:t>WM_xSCROLL</a:t>
            </a:r>
            <a:endParaRPr lang="ru-RU" altLang="ru-RU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C1A4EA63-672F-4F62-A0ED-ADF71B658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/>
              <a:t>WM_VSCROLL /</a:t>
            </a:r>
            <a:r>
              <a:rPr lang="ru-RU" altLang="ru-RU"/>
              <a:t> </a:t>
            </a:r>
            <a:r>
              <a:rPr lang="en-US" altLang="ru-RU"/>
              <a:t>WM_HSCROLL</a:t>
            </a:r>
          </a:p>
          <a:p>
            <a:r>
              <a:rPr lang="en-US" altLang="ru-RU"/>
              <a:t>wparam = </a:t>
            </a:r>
          </a:p>
          <a:p>
            <a:r>
              <a:rPr lang="en-US" altLang="ru-RU"/>
              <a:t>lparam = hScrollBar</a:t>
            </a:r>
            <a:r>
              <a:rPr lang="ru-RU" altLang="ru-RU"/>
              <a:t> (или 0 от оконных полос)</a:t>
            </a:r>
            <a:endParaRPr lang="en-US" altLang="ru-RU"/>
          </a:p>
          <a:p>
            <a:r>
              <a:rPr lang="en-US" altLang="ru-RU"/>
              <a:t>position </a:t>
            </a:r>
            <a:r>
              <a:rPr lang="ru-RU" altLang="ru-RU"/>
              <a:t>- положение ползунка, оно теоретически </a:t>
            </a:r>
            <a:br>
              <a:rPr lang="ru-RU" altLang="ru-RU"/>
            </a:br>
            <a:r>
              <a:rPr lang="ru-RU" altLang="ru-RU"/>
              <a:t>32-разрядное, но тогда в сообщении передается младшее слово</a:t>
            </a:r>
          </a:p>
          <a:p>
            <a:r>
              <a:rPr lang="ru-RU" altLang="ru-RU"/>
              <a:t>код прокрутки - требуется ли прокрутить на один шаг вверх/вниз, на страницу вверх/вниз, в начало/в конец, или - сейчас тащат ползунок (</a:t>
            </a:r>
            <a:r>
              <a:rPr lang="en-US" altLang="ru-RU"/>
              <a:t>thumb</a:t>
            </a:r>
            <a:r>
              <a:rPr lang="ru-RU" altLang="ru-RU"/>
              <a:t>)</a:t>
            </a:r>
            <a:endParaRPr lang="en-US" altLang="ru-RU"/>
          </a:p>
          <a:p>
            <a:r>
              <a:rPr lang="en-US" altLang="ru-RU"/>
              <a:t>ID </a:t>
            </a:r>
            <a:r>
              <a:rPr lang="ru-RU" altLang="ru-RU"/>
              <a:t>не передается </a:t>
            </a:r>
            <a:r>
              <a:rPr lang="ru-RU" altLang="ru-RU">
                <a:sym typeface="Wingdings" panose="05000000000000000000" pitchFamily="2" charset="2"/>
              </a:rPr>
              <a:t></a:t>
            </a:r>
            <a:r>
              <a:rPr lang="en-US" altLang="ru-RU">
                <a:sym typeface="Wingdings" panose="05000000000000000000" pitchFamily="2" charset="2"/>
              </a:rPr>
              <a:t> GetDlgCtrlId(hScrollBar)</a:t>
            </a:r>
            <a:endParaRPr lang="ru-RU" altLang="ru-RU"/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70A13F78-7339-47DF-862F-A325840E4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2133601"/>
            <a:ext cx="20161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position</a:t>
            </a:r>
            <a:endParaRPr lang="ru-RU" altLang="ru-RU"/>
          </a:p>
        </p:txBody>
      </p:sp>
      <p:sp>
        <p:nvSpPr>
          <p:cNvPr id="299013" name="Rectangle 5">
            <a:extLst>
              <a:ext uri="{FF2B5EF4-FFF2-40B4-BE49-F238E27FC236}">
                <a16:creationId xmlns:a16="http://schemas.microsoft.com/office/drawing/2014/main" id="{A8CCD4D4-B42E-4E8B-AF04-0A24F3D6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2133601"/>
            <a:ext cx="20161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код прокрутки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FD0382-69DD-4ADA-9CF3-0F57DD8961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46AB0908-43CA-46D8-AA8D-051C04092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Особенности полос прокрутки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350CA59C-6559-40DC-8424-2EFB0EC9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/>
              <a:t>Диапазон - 32 разрядный, но в сообщениях передается 16-разрядное положение ползунка</a:t>
            </a:r>
          </a:p>
          <a:p>
            <a:r>
              <a:rPr lang="ru-RU" altLang="ru-RU"/>
              <a:t>После создания контролы имеют диапазон от 0 до 0, и его нужно явно задать</a:t>
            </a:r>
          </a:p>
          <a:p>
            <a:r>
              <a:rPr lang="ru-RU" altLang="ru-RU"/>
              <a:t>Ползунок сам не перемещается, нужно обрабатывать сообщения и перемещать его программно</a:t>
            </a:r>
          </a:p>
          <a:p>
            <a:r>
              <a:rPr lang="en-US" altLang="ru-RU"/>
              <a:t>GetScrollPos(hScroll,SB_CTL)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позиция, 32 бита</a:t>
            </a:r>
          </a:p>
          <a:p>
            <a:r>
              <a:rPr lang="en-US" altLang="ru-RU">
                <a:sym typeface="Wingdings" panose="05000000000000000000" pitchFamily="2" charset="2"/>
              </a:rPr>
              <a:t>SetScrollPos(hScroll, SB_CTL, newpos, bRedraw)</a:t>
            </a:r>
          </a:p>
          <a:p>
            <a:r>
              <a:rPr lang="en-US" altLang="ru-RU">
                <a:sym typeface="Wingdings" panose="05000000000000000000" pitchFamily="2" charset="2"/>
              </a:rPr>
              <a:t>SetScrollRange(hScroll, SB_CTL, min, max, bRedraw)</a:t>
            </a:r>
          </a:p>
          <a:p>
            <a:r>
              <a:rPr lang="en-US" altLang="ru-RU">
                <a:sym typeface="Wingdings" panose="05000000000000000000" pitchFamily="2" charset="2"/>
              </a:rPr>
              <a:t>GetScrollRange(hScroll, SB_CTL, </a:t>
            </a:r>
            <a:r>
              <a:rPr lang="en-US" altLang="ru-RU" b="1">
                <a:sym typeface="Wingdings" panose="05000000000000000000" pitchFamily="2" charset="2"/>
              </a:rPr>
              <a:t>var</a:t>
            </a:r>
            <a:r>
              <a:rPr lang="en-US" altLang="ru-RU">
                <a:sym typeface="Wingdings" panose="05000000000000000000" pitchFamily="2" charset="2"/>
              </a:rPr>
              <a:t> min, max)</a:t>
            </a:r>
            <a:endParaRPr lang="ru-RU" altLang="ru-RU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1103E6-1479-4D13-8CC6-767D42B1EF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1801D87B-EAD3-4D8C-90F9-6E33D57DB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Еще про полосы прокрутки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F37A8B40-0566-421A-9C8F-746933547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Стиль скроллбаров - </a:t>
            </a:r>
            <a:r>
              <a:rPr lang="en-US" altLang="ru-RU"/>
              <a:t>SBS_HORZ </a:t>
            </a:r>
            <a:r>
              <a:rPr lang="ru-RU" altLang="ru-RU"/>
              <a:t>и </a:t>
            </a:r>
            <a:r>
              <a:rPr lang="en-US" altLang="ru-RU"/>
              <a:t>SBS_VERT</a:t>
            </a:r>
          </a:p>
          <a:p>
            <a:r>
              <a:rPr lang="ru-RU" altLang="ru-RU"/>
              <a:t>Управляющие сообщения "</a:t>
            </a:r>
            <a:r>
              <a:rPr lang="en-US" altLang="ru-RU"/>
              <a:t>SBM_</a:t>
            </a:r>
            <a:r>
              <a:rPr lang="ru-RU" altLang="ru-RU"/>
              <a:t>"</a:t>
            </a:r>
            <a:r>
              <a:rPr lang="en-US" altLang="ru-RU"/>
              <a:t> = "Scrollbar message", </a:t>
            </a:r>
            <a:r>
              <a:rPr lang="ru-RU" altLang="ru-RU"/>
              <a:t>главное - </a:t>
            </a:r>
            <a:r>
              <a:rPr lang="en-US" altLang="ru-RU"/>
              <a:t>SBM_SETPOS</a:t>
            </a:r>
          </a:p>
          <a:p>
            <a:r>
              <a:rPr lang="ru-RU" altLang="ru-RU"/>
              <a:t>Коды прокрутки - константы </a:t>
            </a:r>
            <a:r>
              <a:rPr lang="en-US" altLang="ru-RU"/>
              <a:t>"SB_":</a:t>
            </a:r>
            <a:br>
              <a:rPr lang="en-US" altLang="ru-RU"/>
            </a:br>
            <a:r>
              <a:rPr lang="en-US" altLang="ru-RU"/>
              <a:t>SB_TOP, SB_BOTTOM, SB_PAGEUP, SB_PAGEDOWN, SB_LINEUP, SB_LINEDOWN,</a:t>
            </a:r>
            <a:br>
              <a:rPr lang="en-US" altLang="ru-RU"/>
            </a:br>
            <a:r>
              <a:rPr lang="en-US" altLang="ru-RU"/>
              <a:t>SB_THUMBTRACK</a:t>
            </a:r>
          </a:p>
          <a:p>
            <a:r>
              <a:rPr lang="ru-RU" altLang="ru-RU"/>
              <a:t>Для управления собственными полосами прокрутки окна действует тот же механизм, но вместо </a:t>
            </a:r>
            <a:r>
              <a:rPr lang="en-US" altLang="ru-RU"/>
              <a:t>SB_CTL </a:t>
            </a:r>
            <a:r>
              <a:rPr lang="ru-RU" altLang="ru-RU"/>
              <a:t>нужно использовать </a:t>
            </a:r>
            <a:r>
              <a:rPr lang="en-US" altLang="ru-RU"/>
              <a:t>SB_HORZ </a:t>
            </a:r>
            <a:r>
              <a:rPr lang="ru-RU" altLang="ru-RU"/>
              <a:t>или </a:t>
            </a:r>
            <a:r>
              <a:rPr lang="en-US" altLang="ru-RU"/>
              <a:t>SB_VERT</a:t>
            </a:r>
          </a:p>
          <a:p>
            <a:r>
              <a:rPr lang="en-US" altLang="ru-RU"/>
              <a:t>GetSystemMetrix(SM_CXVSCROLL) </a:t>
            </a:r>
          </a:p>
          <a:p>
            <a:r>
              <a:rPr lang="en-US" altLang="ru-RU"/>
              <a:t>GetSystemMetrix(SM_CYHSCROLL)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0FF8D1-B03E-4B30-A73F-4F5F95CC16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B2D794CD-D688-417D-96C9-A1170230A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Окна редактирования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77B932C0-9175-40B4-A64A-1E640E2E6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Класс </a:t>
            </a:r>
            <a:r>
              <a:rPr lang="en-US" altLang="ru-RU"/>
              <a:t>edit</a:t>
            </a:r>
          </a:p>
          <a:p>
            <a:r>
              <a:rPr lang="ru-RU" altLang="ru-RU"/>
              <a:t>Однострочные и многострочные</a:t>
            </a:r>
            <a:endParaRPr lang="en-US" altLang="ru-RU"/>
          </a:p>
          <a:p>
            <a:r>
              <a:rPr lang="ru-RU" altLang="ru-RU"/>
              <a:t>(Размер текста ограничен в </a:t>
            </a:r>
            <a:r>
              <a:rPr lang="en-US" altLang="ru-RU"/>
              <a:t>XP </a:t>
            </a:r>
            <a:r>
              <a:rPr lang="ru-RU" altLang="ru-RU"/>
              <a:t>32 кбайт)</a:t>
            </a:r>
          </a:p>
          <a:p>
            <a:r>
              <a:rPr lang="ru-RU" altLang="ru-RU"/>
              <a:t>Текст - </a:t>
            </a:r>
            <a:r>
              <a:rPr lang="en-US" altLang="ru-RU"/>
              <a:t>Set/GetWindowText()    </a:t>
            </a:r>
            <a:r>
              <a:rPr lang="ru-RU" altLang="ru-RU"/>
              <a:t>или </a:t>
            </a:r>
            <a:br>
              <a:rPr lang="en-US" altLang="ru-RU"/>
            </a:br>
            <a:r>
              <a:rPr lang="en-US" altLang="ru-RU"/>
              <a:t>WM_SETTEXT / WM_GETTEXT</a:t>
            </a:r>
          </a:p>
          <a:p>
            <a:r>
              <a:rPr lang="ru-RU" altLang="ru-RU"/>
              <a:t>Стили "</a:t>
            </a:r>
            <a:r>
              <a:rPr lang="en-US" altLang="ru-RU"/>
              <a:t>ES_</a:t>
            </a:r>
            <a:r>
              <a:rPr lang="ru-RU" altLang="ru-RU"/>
              <a:t>"</a:t>
            </a:r>
            <a:r>
              <a:rPr lang="en-US" altLang="ru-RU"/>
              <a:t> = "Editor Style":</a:t>
            </a:r>
            <a:br>
              <a:rPr lang="en-US" altLang="ru-RU"/>
            </a:br>
            <a:r>
              <a:rPr lang="en-US" altLang="ru-RU"/>
              <a:t>ES_MULTILINE</a:t>
            </a:r>
            <a:br>
              <a:rPr lang="en-US" altLang="ru-RU"/>
            </a:br>
            <a:r>
              <a:rPr lang="en-US" altLang="ru-RU"/>
              <a:t>ES_AUTOHSCROLL, ES_AUTOVSCROLL</a:t>
            </a:r>
            <a:br>
              <a:rPr lang="en-US" altLang="ru-RU"/>
            </a:br>
            <a:r>
              <a:rPr lang="en-US" altLang="ru-RU"/>
              <a:t>ES_NOHIDESEL</a:t>
            </a:r>
            <a:endParaRPr lang="ru-RU" altLang="ru-RU"/>
          </a:p>
          <a:p>
            <a:r>
              <a:rPr lang="ru-RU" altLang="ru-RU"/>
              <a:t>Работает буфер обмена (копирование - вставка)</a:t>
            </a:r>
          </a:p>
          <a:p>
            <a:r>
              <a:rPr lang="ru-RU" altLang="ru-RU"/>
              <a:t>Можно (но не нужно в серьезной программе!!!) делать парольный ввод (звездочки вместо букв)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B41D1F-AC1A-4BA0-99B3-E98DD475F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F2BBF1C9-848D-425C-9519-13840C809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Если в лабе попались </a:t>
            </a:r>
            <a:br>
              <a:rPr lang="ru-RU" altLang="ru-RU" sz="4000"/>
            </a:br>
            <a:r>
              <a:rPr lang="ru-RU" altLang="ru-RU" sz="4000"/>
              <a:t>полосы проктрутки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D98A028A-A3C7-4530-8579-06FFC444E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Задавать интервал прокрутки явно</a:t>
            </a:r>
          </a:p>
          <a:p>
            <a:r>
              <a:rPr lang="ru-RU" altLang="ru-RU"/>
              <a:t>Обрабатывать все коды прокрутки явно, чтобы работали клавиши на клавиатуре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F535E1-F61C-4887-A7C3-E76726C84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47CF62BB-18E9-4C2C-AB54-93D85B588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Уведомления редактора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EBA0A36F-E177-4300-A001-B1175EF4D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Приходят в </a:t>
            </a:r>
            <a:r>
              <a:rPr lang="en-US" altLang="ru-RU"/>
              <a:t>WM_COMMAND, "EN_" = "Editor Notification"</a:t>
            </a:r>
          </a:p>
          <a:p>
            <a:pPr>
              <a:lnSpc>
                <a:spcPct val="90000"/>
              </a:lnSpc>
            </a:pPr>
            <a:r>
              <a:rPr lang="ru-RU" altLang="ru-RU"/>
              <a:t>EN_SETFOCUS Редактор получил фокус ввода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EN_KILLFOCUS Редактор потерял фокус ввода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EN_UPDATE Содержимое изменилось, посылается перед обновлением экрана 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EN_CHANGE Содержимое изменилось, посылается после вывода на экран</a:t>
            </a:r>
          </a:p>
          <a:p>
            <a:pPr>
              <a:lnSpc>
                <a:spcPct val="90000"/>
              </a:lnSpc>
            </a:pPr>
            <a:r>
              <a:rPr lang="ru-RU" altLang="ru-RU"/>
              <a:t>EN_ERRSPACE Буфер редактирования переполнился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EN_MAXTEXT Буфер редактирования переполнился при вставке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B59D98-F369-43C9-9100-FFAEFEBF0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48FC6322-7ED2-43F7-8806-E3CBD44F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Сообщения редактора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0A44AF57-B5CE-4987-B6B3-49D9E66E2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25538"/>
            <a:ext cx="8229600" cy="5029200"/>
          </a:xfrm>
        </p:spPr>
        <p:txBody>
          <a:bodyPr/>
          <a:lstStyle/>
          <a:p>
            <a:r>
              <a:rPr lang="ru-RU" altLang="ru-RU" sz="2000"/>
              <a:t>"</a:t>
            </a:r>
            <a:r>
              <a:rPr lang="en-US" altLang="ru-RU" sz="2000"/>
              <a:t>EM_</a:t>
            </a:r>
            <a:r>
              <a:rPr lang="ru-RU" altLang="ru-RU" sz="2000"/>
              <a:t>"</a:t>
            </a:r>
            <a:r>
              <a:rPr lang="en-US" altLang="ru-RU" sz="2000"/>
              <a:t> = "Editor Message"</a:t>
            </a:r>
          </a:p>
          <a:p>
            <a:r>
              <a:rPr lang="en-US" altLang="ru-RU" sz="2000"/>
              <a:t>EM_GETLINECOUNT — возвращает число строк в многострочном редакторе.</a:t>
            </a:r>
          </a:p>
          <a:p>
            <a:r>
              <a:rPr lang="en-US" altLang="ru-RU" sz="2000"/>
              <a:t>EM_LINEINDEX, wParam = номер строки — возвращает смещение начала строки относительно начала буфера редактирования. Строки нумеруются с нуля. wParam=-1 позволяет узнать смещение строки, содержащей курсор.</a:t>
            </a:r>
          </a:p>
          <a:p>
            <a:r>
              <a:rPr lang="en-US" altLang="ru-RU" sz="2000"/>
              <a:t>EM_LINELENGTH, wParam = номер строки — возвращает длину указанной строки.</a:t>
            </a:r>
          </a:p>
          <a:p>
            <a:r>
              <a:rPr lang="en-US" altLang="ru-RU" sz="2000"/>
              <a:t>EM_GETLINE, wParam = номер строки, lParam = указатель на буфер — копирует указанную строку в заданный буфер, заканчивая ее нулем.</a:t>
            </a:r>
          </a:p>
          <a:p>
            <a:r>
              <a:rPr lang="en-US" altLang="ru-RU" sz="2000"/>
              <a:t>См. также сообщения WM_CUT, WM_COPY, WM_PASTE, EM_GETSEL, EM_SETSEL, EM_REPLACESEL, с помощью которых реализуются операции с буфером обмена.</a:t>
            </a:r>
            <a:endParaRPr lang="ru-RU" altLang="ru-RU" sz="2000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555A4A-FC58-443B-98EB-A7C765504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F6DA6EF-1193-436F-96E5-E78ED77C7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Каретка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5D9F4BA4-DDCC-4CC1-9573-1C203F5F3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844676"/>
            <a:ext cx="8229600" cy="4310063"/>
          </a:xfrm>
        </p:spPr>
        <p:txBody>
          <a:bodyPr/>
          <a:lstStyle/>
          <a:p>
            <a:r>
              <a:rPr lang="ru-RU" altLang="ru-RU"/>
              <a:t>Каретка (</a:t>
            </a:r>
            <a:r>
              <a:rPr lang="en-US" altLang="ru-RU"/>
              <a:t>caret) = </a:t>
            </a:r>
            <a:r>
              <a:rPr lang="ru-RU" altLang="ru-RU"/>
              <a:t>текстовый курсор, мигающая вертикальная черточка и т.п.</a:t>
            </a:r>
          </a:p>
          <a:p>
            <a:r>
              <a:rPr lang="ru-RU" altLang="ru-RU"/>
              <a:t>Единственное окно в системе его имеет !!!</a:t>
            </a:r>
          </a:p>
          <a:p>
            <a:r>
              <a:rPr lang="ru-RU" altLang="ru-RU"/>
              <a:t>Каретка находится в конце выделения</a:t>
            </a:r>
          </a:p>
          <a:p>
            <a:r>
              <a:rPr lang="ru-RU" altLang="ru-RU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ru-RU" altLang="ru-RU">
                <a:solidFill>
                  <a:schemeClr val="accent2"/>
                </a:solidFill>
              </a:rPr>
              <a:t> чтобы задать положение программно, нужно установить начало и конец выделения в одно и то же место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217D13-2E50-418F-BF20-F34AAF771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9BF749AC-B9B4-42F3-9E94-63CF485D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0937AAB-D51C-4850-9D60-73830FD5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628776"/>
            <a:ext cx="8497887" cy="45259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По особенностям областей использования:</a:t>
            </a:r>
          </a:p>
          <a:p>
            <a:pPr lvl="1"/>
            <a:r>
              <a:rPr lang="ru-RU" altLang="ru-RU"/>
              <a:t>Системы пакетной обработки</a:t>
            </a:r>
          </a:p>
          <a:p>
            <a:pPr lvl="1"/>
            <a:r>
              <a:rPr lang="ru-RU" altLang="ru-RU"/>
              <a:t>Системы разделения времени</a:t>
            </a:r>
          </a:p>
          <a:p>
            <a:pPr lvl="1"/>
            <a:r>
              <a:rPr lang="ru-RU" altLang="ru-RU"/>
              <a:t>Системы реального времени</a:t>
            </a:r>
          </a:p>
          <a:p>
            <a:endParaRPr lang="ru-RU" altLang="ru-RU"/>
          </a:p>
          <a:p>
            <a:pPr>
              <a:buFontTx/>
              <a:buNone/>
            </a:pPr>
            <a:r>
              <a:rPr lang="ru-RU" altLang="ru-RU"/>
              <a:t>    Различаются по главному </a:t>
            </a:r>
            <a:r>
              <a:rPr lang="ru-RU" altLang="ru-RU" b="1"/>
              <a:t>критерию эффективности</a:t>
            </a:r>
            <a:r>
              <a:rPr lang="ru-RU" altLang="ru-RU"/>
              <a:t>, принимаемому при разработке.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B90EE-2635-4319-9D4C-9506834CB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D8A1864F-B71A-4AAE-ADDE-C9D196433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Списки строк </a:t>
            </a:r>
            <a:r>
              <a:rPr lang="en-US" altLang="ru-RU"/>
              <a:t>listbox</a:t>
            </a:r>
            <a:endParaRPr lang="ru-RU" altLang="ru-RU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3EAC259F-6AB4-46E6-87F5-333AFA62D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6"/>
            <a:ext cx="6140450" cy="4525963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Списки строк</a:t>
            </a:r>
          </a:p>
          <a:p>
            <a:r>
              <a:rPr lang="ru-RU" altLang="ru-RU"/>
              <a:t>Стили </a:t>
            </a:r>
            <a:r>
              <a:rPr lang="en-US" altLang="ru-RU"/>
              <a:t>"LBS_", </a:t>
            </a:r>
            <a:r>
              <a:rPr lang="ru-RU" altLang="ru-RU"/>
              <a:t>сообщения </a:t>
            </a:r>
            <a:r>
              <a:rPr lang="en-US" altLang="ru-RU"/>
              <a:t>"LBM_"</a:t>
            </a:r>
          </a:p>
          <a:p>
            <a:r>
              <a:rPr lang="ru-RU" altLang="ru-RU"/>
              <a:t>Одиночный или множественный выбор</a:t>
            </a:r>
            <a:br>
              <a:rPr lang="en-US" altLang="ru-RU"/>
            </a:br>
            <a:r>
              <a:rPr lang="en-US" altLang="ru-RU"/>
              <a:t>LBS_MULTIPLESEL</a:t>
            </a:r>
            <a:endParaRPr lang="ru-RU" altLang="ru-RU"/>
          </a:p>
          <a:p>
            <a:r>
              <a:rPr lang="ru-RU" altLang="ru-RU"/>
              <a:t>Можно сортировать</a:t>
            </a:r>
            <a:r>
              <a:rPr lang="en-US" altLang="ru-RU"/>
              <a:t>, </a:t>
            </a:r>
            <a:r>
              <a:rPr lang="ru-RU" altLang="ru-RU"/>
              <a:t>важен язык системы, в немецкой </a:t>
            </a:r>
            <a:r>
              <a:rPr lang="en-US" altLang="ru-RU"/>
              <a:t>Windows </a:t>
            </a:r>
            <a:r>
              <a:rPr lang="ru-RU" altLang="ru-RU"/>
              <a:t>русские списки сортируются странно</a:t>
            </a:r>
            <a:br>
              <a:rPr lang="en-US" altLang="ru-RU"/>
            </a:br>
            <a:r>
              <a:rPr lang="en-US" altLang="ru-RU"/>
              <a:t>LBS_SORT</a:t>
            </a:r>
            <a:endParaRPr lang="ru-RU" altLang="ru-RU"/>
          </a:p>
          <a:p>
            <a:r>
              <a:rPr lang="ru-RU" altLang="ru-RU"/>
              <a:t>Посылают </a:t>
            </a:r>
            <a:r>
              <a:rPr lang="en-US" altLang="ru-RU"/>
              <a:t>WM_COMMAND </a:t>
            </a:r>
            <a:r>
              <a:rPr lang="ru-RU" altLang="ru-RU"/>
              <a:t>только если стиль </a:t>
            </a:r>
            <a:r>
              <a:rPr lang="en-US" altLang="ru-RU"/>
              <a:t>LBS_NOTIFY</a:t>
            </a:r>
            <a:endParaRPr lang="ru-RU" altLang="ru-RU"/>
          </a:p>
        </p:txBody>
      </p:sp>
      <p:pic>
        <p:nvPicPr>
          <p:cNvPr id="306180" name="Picture 4">
            <a:extLst>
              <a:ext uri="{FF2B5EF4-FFF2-40B4-BE49-F238E27FC236}">
                <a16:creationId xmlns:a16="http://schemas.microsoft.com/office/drawing/2014/main" id="{9E0C990C-D146-4CD3-9346-AD28C91B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1557338"/>
            <a:ext cx="201612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858FF2-480D-4B56-ACC8-ECF6F5D94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ABED77B5-6D34-4B7F-8FF1-D58480FB0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Уведомления листбоксов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2ABB0B78-BC7A-4BB9-A082-56EAAD2C3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LBN_SELCHANGE Изменен текущий выбор.</a:t>
            </a:r>
          </a:p>
          <a:p>
            <a:r>
              <a:rPr lang="ru-RU" altLang="ru-RU"/>
              <a:t>LBN_DBLCLICK Был двойной щелчок мышью по списку.</a:t>
            </a:r>
          </a:p>
          <a:p>
            <a:r>
              <a:rPr lang="ru-RU" altLang="ru-RU"/>
              <a:t>LBN_SETFOCUS Список получил фокус.</a:t>
            </a:r>
          </a:p>
          <a:p>
            <a:r>
              <a:rPr lang="ru-RU" altLang="ru-RU"/>
              <a:t>LBN_KILLFOCUS Список потерял фокус.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450A3D-905C-4F3D-A75B-277956D27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6464AC4D-9783-43B9-B694-C6E4FF605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Сообщения для управления листбоксами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3DBB838A-2314-47E0-96CB-094B3A5A0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84314"/>
            <a:ext cx="8229600" cy="4897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800"/>
              <a:t>LB_ADDSTRING, lParam = указатель на Z-строку — добавляет строку в конец несортированного списка, в сортированном списке строка оказывается на нужном месте в соответствии с алгоритмом сортировки.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LB_INSERTSTRING, wParam = позиция, lParam = указатель на Z-строку — вставляет строку в указанной позиции, все остальные строки сдвигаются. Если список сортированный, пересортировка не производится. При wParam=-1 строка добавляется в конец списка.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LB_DELETSTRING, wParam = позиция — удаляет строку в заданной позиции.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LB_RESETCONTENT — полная очистка списка.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WM_SETREDRAW, wParam = 0 - разрешить, 1 - запретить — устанавливает флаг, разрешающий или запрещающий перерисовку списка при изменении его содержимого. При последовательном добавлении или удалении нескольких строк полезно сбросить этот флаг перед началом операции и взвести по окончании.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LB_GETCOUNT — возвращает количество элементов в списке.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6B811C-C4C1-43E6-99E2-07419FE19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AA43F79E-4643-4089-865C-412D085DA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Сообщения для управления листбоксами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48990534-0C35-4EDB-8BD7-8F665121F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600"/>
              <a:t>LB_SETCURSEL, wParam = номер строки — в списке </a:t>
            </a:r>
            <a:r>
              <a:rPr lang="ru-RU" altLang="ru-RU" sz="1600" b="1" i="1" u="sng"/>
              <a:t>с одиночным выбором</a:t>
            </a:r>
            <a:r>
              <a:rPr lang="ru-RU" altLang="ru-RU" sz="1600"/>
              <a:t> делает указанную строку выбранной, при wParam=-1 ни одна строка не выбрана.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LB_SETSEL, wParam = 0 - снять выделение, 1 - включить выделение, lParam - номер строки — </a:t>
            </a:r>
            <a:r>
              <a:rPr lang="ru-RU" altLang="ru-RU" sz="1600" b="1" i="1" u="sng"/>
              <a:t>в списках с множественным выбором</a:t>
            </a:r>
            <a:r>
              <a:rPr lang="ru-RU" altLang="ru-RU" sz="1600"/>
              <a:t> выделяет или снимает выделение указанного элемента списка, если lParam=-1, то выделяется или снимается выделение у всех элементов списка.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LB_SELECTSTRING, wParam = номер первой строки, lParam = указатель на Z-строку для поиска — делает выбранной первую подходящую строку, начиная с wParam. Если wParam=-1, то поиск начинается с начала списка. Выбирается строка, начинающаяся со строки, задаваемой lParam. При невозможности найти подходящую строку возвращается LB_ERR.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LB_GETCURSEL — возвращает номер текущей выбранной строки или -1.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LB_GETTEXTLEN, wParam = номер строки — возвращает длину указанной строки.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LB_GETTEXT, wParam = номер строки, lParam = адрес буфера — записывает в буфер заданную строку списка, завершая ее нулем.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LB_GETSEL, wParam = номер строки — возвращает 0, если строка не выбрана, и другое значение, если выбрана.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DD07B300-24EB-4A7D-A07E-9BF4324104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2021</a:t>
            </a: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9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Создание собственных оконных органов управления. Ресурсы </a:t>
            </a:r>
            <a:r>
              <a:rPr lang="en-US" altLang="ru-RU" sz="2800" dirty="0">
                <a:solidFill>
                  <a:srgbClr val="3366CC"/>
                </a:solidFill>
              </a:rPr>
              <a:t>Windows</a:t>
            </a:r>
            <a:endParaRPr lang="ru-RU" altLang="ru-RU" sz="2800" dirty="0">
              <a:solidFill>
                <a:srgbClr val="3366CC"/>
              </a:solidFill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8C1B23C4-0CE6-4CC4-9D4E-A5F2213A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692A9C1F-B189-491A-BC1C-EA1F3E39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B200EB-C68A-4C23-8CB2-6217F2C64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7DC1DCBC-9FF3-46DA-BDCB-B6BF59300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Создание собственных органов управления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ABB075BB-45DA-41F0-B94A-E01BEED14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700214"/>
            <a:ext cx="8229600" cy="4454525"/>
          </a:xfrm>
        </p:spPr>
        <p:txBody>
          <a:bodyPr/>
          <a:lstStyle/>
          <a:p>
            <a:r>
              <a:rPr lang="ru-RU" altLang="ru-RU"/>
              <a:t>Можно поменять оконную процедуру у отдельного окна, и из новой вызывать старую - </a:t>
            </a:r>
            <a:r>
              <a:rPr lang="en-US" altLang="ru-RU"/>
              <a:t>"</a:t>
            </a:r>
            <a:r>
              <a:rPr lang="en-US" altLang="ru-RU" b="1"/>
              <a:t>Subclassing"</a:t>
            </a:r>
            <a:endParaRPr lang="ru-RU" altLang="ru-RU" b="1"/>
          </a:p>
          <a:p>
            <a:r>
              <a:rPr lang="ru-RU" altLang="ru-RU"/>
              <a:t>Можно получить описание оконного класса, подменить в нем оконную процедуру (опять же, вызывая из новой старую), и создавать окна такого модифицированного класса - </a:t>
            </a:r>
            <a:r>
              <a:rPr lang="ru-RU" altLang="ru-RU" b="1"/>
              <a:t>"</a:t>
            </a:r>
            <a:r>
              <a:rPr lang="en-US" altLang="ru-RU" b="1"/>
              <a:t>Superclassing</a:t>
            </a:r>
            <a:r>
              <a:rPr lang="ru-RU" altLang="ru-RU" b="1"/>
              <a:t>"</a:t>
            </a:r>
            <a:endParaRPr lang="en-US" altLang="ru-RU" b="1"/>
          </a:p>
          <a:p>
            <a:r>
              <a:rPr lang="ru-RU" altLang="ru-RU" b="1"/>
              <a:t>Не путать с ООП - там "суперкласс" = "родитель", "подкласс" - "потомок", здесь </a:t>
            </a:r>
            <a:r>
              <a:rPr lang="en-US" altLang="ru-RU" b="1"/>
              <a:t>superclassing - </a:t>
            </a:r>
            <a:r>
              <a:rPr lang="ru-RU" altLang="ru-RU" b="1"/>
              <a:t>фактически, создание класса-потомка, аналога </a:t>
            </a:r>
            <a:r>
              <a:rPr lang="en-US" altLang="ru-RU" b="1"/>
              <a:t>subclassing </a:t>
            </a:r>
            <a:r>
              <a:rPr lang="ru-RU" altLang="ru-RU" b="1"/>
              <a:t>в ООП нет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57BABE3-D785-4296-A154-FCDEDDB70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56F37AAF-EFA4-4E8F-8782-BEA96FEA3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Информация окна и класса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A3A969BA-92E0-49CA-9471-48908C6C7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33115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Часть памяти, выделяемой для хранения информации об окне и оконном классе, доступна программно на чтение/запись</a:t>
            </a:r>
          </a:p>
          <a:p>
            <a:r>
              <a:rPr lang="ru-RU" altLang="ru-RU"/>
              <a:t>Память делится на 32-разрядные ячейки</a:t>
            </a:r>
          </a:p>
          <a:p>
            <a:r>
              <a:rPr lang="ru-RU" altLang="ru-RU"/>
              <a:t>Отрицательные индексы</a:t>
            </a:r>
            <a:r>
              <a:rPr lang="en-US" altLang="ru-RU"/>
              <a:t> - </a:t>
            </a:r>
            <a:r>
              <a:rPr lang="ru-RU" altLang="ru-RU"/>
              <a:t>стандартные ячейки, положительные - пользовательские </a:t>
            </a:r>
            <a:endParaRPr lang="en-US" altLang="ru-RU"/>
          </a:p>
          <a:p>
            <a:r>
              <a:rPr lang="ru-RU" altLang="ru-RU"/>
              <a:t>Размер пользовательской памяти - поля </a:t>
            </a:r>
            <a:r>
              <a:rPr lang="en-US" altLang="ru-RU"/>
              <a:t>cbWindowExtra </a:t>
            </a:r>
            <a:r>
              <a:rPr lang="ru-RU" altLang="ru-RU"/>
              <a:t>и </a:t>
            </a:r>
            <a:r>
              <a:rPr lang="en-US" altLang="ru-RU"/>
              <a:t>cbClassExtra </a:t>
            </a:r>
            <a:r>
              <a:rPr lang="ru-RU" altLang="ru-RU"/>
              <a:t>в оконном классе </a:t>
            </a: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88A3FF41-3770-47AE-BEC9-EC54515C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724401"/>
            <a:ext cx="5472113" cy="115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CLASS</a:t>
            </a:r>
            <a:endParaRPr lang="ru-RU" altLang="ru-RU"/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2D74CD72-55DF-4DF4-8FB4-CBD82EC6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-4</a:t>
            </a:r>
            <a:endParaRPr lang="ru-RU" altLang="ru-RU"/>
          </a:p>
        </p:txBody>
      </p:sp>
      <p:sp>
        <p:nvSpPr>
          <p:cNvPr id="351238" name="Rectangle 6">
            <a:extLst>
              <a:ext uri="{FF2B5EF4-FFF2-40B4-BE49-F238E27FC236}">
                <a16:creationId xmlns:a16="http://schemas.microsoft.com/office/drawing/2014/main" id="{35C33946-4F08-438E-89CC-4616BF4A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-8</a:t>
            </a:r>
            <a:endParaRPr lang="ru-RU" altLang="ru-RU"/>
          </a:p>
        </p:txBody>
      </p:sp>
      <p:sp>
        <p:nvSpPr>
          <p:cNvPr id="351239" name="Rectangle 7">
            <a:extLst>
              <a:ext uri="{FF2B5EF4-FFF2-40B4-BE49-F238E27FC236}">
                <a16:creationId xmlns:a16="http://schemas.microsoft.com/office/drawing/2014/main" id="{8B733372-DC89-4CEA-B96B-4B0FD0CB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97592FF9-E32F-4005-946E-FC0C1106D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518151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1241" name="Rectangle 9">
            <a:extLst>
              <a:ext uri="{FF2B5EF4-FFF2-40B4-BE49-F238E27FC236}">
                <a16:creationId xmlns:a16="http://schemas.microsoft.com/office/drawing/2014/main" id="{9BA0D73C-049B-4D1C-8B4B-A280D2EE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5518151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1242" name="Rectangle 10">
            <a:extLst>
              <a:ext uri="{FF2B5EF4-FFF2-40B4-BE49-F238E27FC236}">
                <a16:creationId xmlns:a16="http://schemas.microsoft.com/office/drawing/2014/main" id="{B4C0A966-6EAB-4FF0-9258-2C57B3BB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5518151"/>
            <a:ext cx="4318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1243" name="Rectangle 11">
            <a:extLst>
              <a:ext uri="{FF2B5EF4-FFF2-40B4-BE49-F238E27FC236}">
                <a16:creationId xmlns:a16="http://schemas.microsoft.com/office/drawing/2014/main" id="{3AFB1153-80C7-4C79-ACB9-0FC53E88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0</a:t>
            </a:r>
            <a:endParaRPr lang="ru-RU" altLang="ru-RU"/>
          </a:p>
        </p:txBody>
      </p:sp>
      <p:sp>
        <p:nvSpPr>
          <p:cNvPr id="351244" name="Rectangle 12">
            <a:extLst>
              <a:ext uri="{FF2B5EF4-FFF2-40B4-BE49-F238E27FC236}">
                <a16:creationId xmlns:a16="http://schemas.microsoft.com/office/drawing/2014/main" id="{382A3C04-1873-444F-B7E5-A7ADF6C3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endParaRPr lang="ru-RU" altLang="ru-RU"/>
          </a:p>
        </p:txBody>
      </p:sp>
      <p:sp>
        <p:nvSpPr>
          <p:cNvPr id="351245" name="Rectangle 13">
            <a:extLst>
              <a:ext uri="{FF2B5EF4-FFF2-40B4-BE49-F238E27FC236}">
                <a16:creationId xmlns:a16="http://schemas.microsoft.com/office/drawing/2014/main" id="{8C225219-3956-49D8-BD6E-C87D64665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0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8</a:t>
            </a:r>
            <a:endParaRPr lang="ru-RU" altLang="ru-RU"/>
          </a:p>
        </p:txBody>
      </p:sp>
      <p:sp>
        <p:nvSpPr>
          <p:cNvPr id="351246" name="Rectangle 14">
            <a:extLst>
              <a:ext uri="{FF2B5EF4-FFF2-40B4-BE49-F238E27FC236}">
                <a16:creationId xmlns:a16="http://schemas.microsoft.com/office/drawing/2014/main" id="{AC18D66F-DF31-4B41-AC44-326C685D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0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12</a:t>
            </a:r>
            <a:endParaRPr lang="ru-RU" altLang="ru-RU"/>
          </a:p>
        </p:txBody>
      </p:sp>
      <p:sp>
        <p:nvSpPr>
          <p:cNvPr id="351247" name="Rectangle 15">
            <a:extLst>
              <a:ext uri="{FF2B5EF4-FFF2-40B4-BE49-F238E27FC236}">
                <a16:creationId xmlns:a16="http://schemas.microsoft.com/office/drawing/2014/main" id="{8C453A93-85E1-47B8-B487-1FCF7145B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5516563"/>
            <a:ext cx="4318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351248" name="AutoShape 16">
            <a:extLst>
              <a:ext uri="{FF2B5EF4-FFF2-40B4-BE49-F238E27FC236}">
                <a16:creationId xmlns:a16="http://schemas.microsoft.com/office/drawing/2014/main" id="{3F5FA0DC-2846-4DBF-9A15-F5A626F48FD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8976520" y="4941095"/>
            <a:ext cx="142875" cy="2160587"/>
          </a:xfrm>
          <a:prstGeom prst="rightBrace">
            <a:avLst>
              <a:gd name="adj1" fmla="val 1260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1249" name="Text Box 17">
            <a:extLst>
              <a:ext uri="{FF2B5EF4-FFF2-40B4-BE49-F238E27FC236}">
                <a16:creationId xmlns:a16="http://schemas.microsoft.com/office/drawing/2014/main" id="{D1AEFC55-F98E-4C48-90C9-16354C38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6165851"/>
            <a:ext cx="129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cbClassExtra</a:t>
            </a:r>
            <a:endParaRPr lang="ru-RU" altLang="ru-RU"/>
          </a:p>
        </p:txBody>
      </p:sp>
      <p:sp>
        <p:nvSpPr>
          <p:cNvPr id="351250" name="Line 18">
            <a:extLst>
              <a:ext uri="{FF2B5EF4-FFF2-40B4-BE49-F238E27FC236}">
                <a16:creationId xmlns:a16="http://schemas.microsoft.com/office/drawing/2014/main" id="{52ACA5D7-9406-4574-8934-F29B6C0D56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73405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1251" name="Text Box 19">
            <a:extLst>
              <a:ext uri="{FF2B5EF4-FFF2-40B4-BE49-F238E27FC236}">
                <a16:creationId xmlns:a16="http://schemas.microsoft.com/office/drawing/2014/main" id="{82887634-7FEE-45CF-ACEB-01D055D9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6021388"/>
            <a:ext cx="2663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Где-то тут адрес </a:t>
            </a:r>
            <a:r>
              <a:rPr lang="en-US" altLang="ru-RU"/>
              <a:t>WndProc</a:t>
            </a:r>
            <a:endParaRPr lang="ru-RU" altLang="ru-RU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CF1C48-8985-46BC-AE53-405B3421C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4AD3ABF0-B554-403C-9712-9608B716A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Доступ к памяти окна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A14BE89E-CD72-402C-B241-8705EB2D3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GetWindowLong(hWnd, index)</a:t>
            </a:r>
          </a:p>
          <a:p>
            <a:r>
              <a:rPr lang="en-US" altLang="ru-RU"/>
              <a:t>SetWindowLong(hWnd, index, new) </a:t>
            </a:r>
            <a:r>
              <a:rPr lang="en-US" altLang="ru-RU">
                <a:sym typeface="Wingdings" panose="05000000000000000000" pitchFamily="2" charset="2"/>
              </a:rPr>
              <a:t> old</a:t>
            </a:r>
          </a:p>
          <a:p>
            <a:r>
              <a:rPr lang="ru-RU" altLang="ru-RU"/>
              <a:t>GWL_EXSTYLE</a:t>
            </a:r>
          </a:p>
          <a:p>
            <a:r>
              <a:rPr lang="ru-RU" altLang="ru-RU"/>
              <a:t>GWL_STYLE</a:t>
            </a:r>
          </a:p>
          <a:p>
            <a:r>
              <a:rPr lang="ru-RU" altLang="ru-RU" b="1" i="1"/>
              <a:t>GWL_WNDPROC</a:t>
            </a:r>
          </a:p>
          <a:p>
            <a:r>
              <a:rPr lang="ru-RU" altLang="ru-RU"/>
              <a:t>GWL_HINSTANCE</a:t>
            </a:r>
          </a:p>
          <a:p>
            <a:r>
              <a:rPr lang="ru-RU" altLang="ru-RU"/>
              <a:t>GWL_ID</a:t>
            </a:r>
          </a:p>
          <a:p>
            <a:r>
              <a:rPr lang="ru-RU" altLang="ru-RU"/>
              <a:t>GWL_HWNDPARENT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A218F1-6CCC-467F-9B34-83983F7CE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8D842C4F-ECC9-4A24-865B-E65B472CC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Доступ к памяти класса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6DF9EBDD-B689-4109-BC13-DA98F14B0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sz="2000"/>
              <a:t>GetClassLong(hwnd, index)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SetClassLong(hwnd, index, new) </a:t>
            </a:r>
            <a:r>
              <a:rPr lang="en-US" altLang="ru-RU" sz="2000">
                <a:sym typeface="Wingdings" panose="05000000000000000000" pitchFamily="2" charset="2"/>
              </a:rPr>
              <a:t> old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GCW_ATOM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GCL_CBCLSEXTRA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GCL_CBWNDEXTRA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GCL_HBRBACKGROUND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GCL_HCURSOR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GCL_HICON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GCL_MENUNAME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GCL_STYLE</a:t>
            </a:r>
          </a:p>
          <a:p>
            <a:pPr>
              <a:lnSpc>
                <a:spcPct val="90000"/>
              </a:lnSpc>
            </a:pPr>
            <a:r>
              <a:rPr lang="ru-RU" altLang="ru-RU" sz="2000" b="1" i="1"/>
              <a:t>GCL_WNDPROC</a:t>
            </a:r>
            <a:endParaRPr lang="en-US" altLang="ru-RU" sz="2000" b="1" i="1"/>
          </a:p>
          <a:p>
            <a:pPr>
              <a:lnSpc>
                <a:spcPct val="90000"/>
              </a:lnSpc>
            </a:pPr>
            <a:r>
              <a:rPr lang="ru-RU" altLang="ru-RU" sz="2000"/>
              <a:t>Изменение </a:t>
            </a:r>
            <a:r>
              <a:rPr lang="en-US" altLang="ru-RU" sz="2000"/>
              <a:t>WndProc </a:t>
            </a:r>
            <a:r>
              <a:rPr lang="ru-RU" altLang="ru-RU" sz="2000"/>
              <a:t>не затрагивает уже созданные окна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Изменить что-то в системном классе не получится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E106A2-8B84-462B-B0DB-DB5B6B972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8D56D51D-362D-470A-B262-3951727BD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Как вызвать старую оконную процедуру?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E1C01E98-D76E-4D31-8F8E-404C1230A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420938"/>
            <a:ext cx="8229600" cy="1871662"/>
          </a:xfrm>
        </p:spPr>
        <p:txBody>
          <a:bodyPr/>
          <a:lstStyle/>
          <a:p>
            <a:r>
              <a:rPr lang="ru-RU" altLang="ru-RU"/>
              <a:t>Нужно знать адрес вызываемой процедуры</a:t>
            </a:r>
          </a:p>
          <a:p>
            <a:r>
              <a:rPr lang="en-US" altLang="ru-RU"/>
              <a:t>CallWindowProc(addr, hwnd, msg, wparam, lparam) </a:t>
            </a:r>
            <a:r>
              <a:rPr lang="en-US" altLang="ru-RU">
                <a:sym typeface="Wingdings" panose="05000000000000000000" pitchFamily="2" charset="2"/>
              </a:rPr>
              <a:t></a:t>
            </a:r>
            <a:r>
              <a:rPr lang="en-US" altLang="ru-RU"/>
              <a:t>integer</a:t>
            </a:r>
            <a:endParaRPr lang="ru-RU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D5C24D-55DE-4955-99DB-571128335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485CE8B-5B46-40DF-9B49-B23003DF6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Системы пакетной обработки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F1C2F2D-7463-4AD9-8334-EEF487E94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Критерий эффективности – максимальная </a:t>
            </a:r>
            <a:r>
              <a:rPr lang="ru-RU" altLang="ru-RU" b="1"/>
              <a:t>пропускная способность</a:t>
            </a:r>
            <a:r>
              <a:rPr lang="ru-RU" altLang="ru-RU"/>
              <a:t> по отношению к потоку заданий.</a:t>
            </a:r>
          </a:p>
          <a:p>
            <a:r>
              <a:rPr lang="ru-RU" altLang="ru-RU"/>
              <a:t>Сбалансированная загрузка устройств.</a:t>
            </a:r>
          </a:p>
          <a:p>
            <a:r>
              <a:rPr lang="ru-RU" altLang="ru-RU"/>
              <a:t>Выбор «выгодного» задания из готовых.</a:t>
            </a:r>
          </a:p>
          <a:p>
            <a:r>
              <a:rPr lang="ru-RU" altLang="ru-RU"/>
              <a:t>Как правило, невытесняющие алгоритмы планирования.</a:t>
            </a:r>
          </a:p>
          <a:p>
            <a:r>
              <a:rPr lang="ru-RU" altLang="ru-RU"/>
              <a:t>Невозможно гарантировать выполнение поступившего задания в течение какого-то промежутка времени.</a:t>
            </a:r>
          </a:p>
          <a:p>
            <a:r>
              <a:rPr lang="ru-RU" altLang="ru-RU" b="1"/>
              <a:t>Неудобно для интерактивного пользователя.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5D2C1D-B7E3-4935-A5CE-4EE6BA2249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280351AD-D929-4E7A-BCEB-76DAFCBE8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Subclassing</a:t>
            </a:r>
            <a:endParaRPr lang="ru-RU" altLang="ru-RU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F083154-4413-46EB-A7A6-6085D43C0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000"/>
              <a:t>Замена оконной процедуры в отдельном окне</a:t>
            </a:r>
          </a:p>
          <a:p>
            <a:r>
              <a:rPr lang="ru-RU" altLang="ru-RU" sz="2000"/>
              <a:t>Заготовить новую оконную процедуру</a:t>
            </a:r>
          </a:p>
          <a:p>
            <a:r>
              <a:rPr lang="ru-RU" altLang="ru-RU" sz="2000"/>
              <a:t>В новой процедуре предусмотреть специфическую обработку для нужных сообщений, остальные отправлять при помощи </a:t>
            </a:r>
            <a:r>
              <a:rPr lang="en-US" altLang="ru-RU" sz="2000"/>
              <a:t>CallWindowProc </a:t>
            </a:r>
            <a:r>
              <a:rPr lang="ru-RU" altLang="ru-RU" sz="2000"/>
              <a:t>в старую (вместо </a:t>
            </a:r>
            <a:r>
              <a:rPr lang="en-US" altLang="ru-RU" sz="2000"/>
              <a:t>DefWindowProc)</a:t>
            </a:r>
          </a:p>
          <a:p>
            <a:pPr lvl="1"/>
            <a:r>
              <a:rPr lang="ru-RU" altLang="ru-RU" sz="2000"/>
              <a:t>полная обработка своими силами</a:t>
            </a:r>
          </a:p>
          <a:p>
            <a:pPr lvl="1"/>
            <a:r>
              <a:rPr lang="ru-RU" altLang="ru-RU" sz="2000"/>
              <a:t>вызвать старую и сделать свое</a:t>
            </a:r>
          </a:p>
          <a:p>
            <a:pPr lvl="1"/>
            <a:r>
              <a:rPr lang="ru-RU" altLang="ru-RU" sz="2000"/>
              <a:t>изменить данные сообщения и вызвать старую</a:t>
            </a:r>
          </a:p>
          <a:p>
            <a:r>
              <a:rPr lang="en-US" altLang="ru-RU" sz="2000"/>
              <a:t>pOldProc := pointer (GetWindowLong(hwnd, GWL_WNDPROC));</a:t>
            </a:r>
          </a:p>
          <a:p>
            <a:r>
              <a:rPr lang="en-US" altLang="ru-RU" sz="2000"/>
              <a:t>SetWindowLong(hwnd, GWL_WNDPROC, integer(@NewProc));</a:t>
            </a:r>
            <a:endParaRPr lang="ru-RU" altLang="ru-RU" sz="2000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9FAE61-9267-4472-A3C6-1D74621F8C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93771497-ED73-452B-9D58-3FBAC0F57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Superclassing</a:t>
            </a:r>
            <a:endParaRPr lang="ru-RU" altLang="ru-RU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D7CBD18E-A254-4FDC-B03C-749FECE1B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Создание класса на основе существующего</a:t>
            </a:r>
          </a:p>
          <a:p>
            <a:r>
              <a:rPr lang="ru-RU" altLang="ru-RU"/>
              <a:t>Заготовить оконную процедуру, в которой предусмотрена своя обработка сообщений и вызов старой процедуры</a:t>
            </a:r>
          </a:p>
          <a:p>
            <a:r>
              <a:rPr lang="ru-RU" altLang="ru-RU"/>
              <a:t>Получить описание класса</a:t>
            </a:r>
          </a:p>
          <a:p>
            <a:r>
              <a:rPr lang="ru-RU" altLang="ru-RU"/>
              <a:t>Изменить имя и оконную процедуру</a:t>
            </a:r>
          </a:p>
          <a:p>
            <a:r>
              <a:rPr lang="ru-RU" altLang="ru-RU"/>
              <a:t>Зарегистрировать новый класс</a:t>
            </a:r>
          </a:p>
          <a:p>
            <a:r>
              <a:rPr lang="ru-RU" altLang="ru-RU"/>
              <a:t>Создавать окна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5C2F22-3B88-4ED0-A0B1-D8A660244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79002619-2979-41E4-B341-0C97E081B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4EAB47F1-E330-43BC-973F-0C46D0A39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altLang="ru-RU" sz="2000" b="1"/>
              <a:t>var</a:t>
            </a:r>
            <a:r>
              <a:rPr lang="ru-RU" altLang="ru-RU" sz="2000"/>
              <a:t> ClassInfo:TWndClassEx;</a:t>
            </a:r>
          </a:p>
          <a:p>
            <a:pPr marL="0" indent="0">
              <a:buNone/>
            </a:pPr>
            <a:r>
              <a:rPr lang="ru-RU" altLang="ru-RU" sz="2000"/>
              <a:t>.......................</a:t>
            </a:r>
          </a:p>
          <a:p>
            <a:pPr marL="0" indent="0">
              <a:buNone/>
            </a:pPr>
            <a:r>
              <a:rPr lang="ru-RU" altLang="ru-RU" sz="2000"/>
              <a:t>GetClassInfoEx(hInst,'button',ClassInfo);</a:t>
            </a:r>
          </a:p>
          <a:p>
            <a:pPr marL="0" indent="0">
              <a:buNone/>
            </a:pPr>
            <a:r>
              <a:rPr lang="ru-RU" altLang="ru-RU" sz="2000" b="1"/>
              <a:t>with</a:t>
            </a:r>
            <a:r>
              <a:rPr lang="ru-RU" altLang="ru-RU" sz="2000"/>
              <a:t> ClassInfo </a:t>
            </a:r>
            <a:r>
              <a:rPr lang="ru-RU" altLang="ru-RU" sz="2000" b="1"/>
              <a:t>do begin</a:t>
            </a:r>
          </a:p>
          <a:p>
            <a:pPr marL="0" indent="0">
              <a:buNone/>
            </a:pPr>
            <a:r>
              <a:rPr lang="ru-RU" altLang="ru-RU" sz="2000"/>
              <a:t>   lpszClassName:='MyButton';</a:t>
            </a:r>
          </a:p>
          <a:p>
            <a:pPr marL="0" indent="0">
              <a:buNone/>
            </a:pPr>
            <a:r>
              <a:rPr lang="ru-RU" altLang="ru-RU" sz="2000"/>
              <a:t>   </a:t>
            </a:r>
            <a:r>
              <a:rPr lang="ru-RU" altLang="ru-RU" sz="2000">
                <a:solidFill>
                  <a:srgbClr val="0000FF"/>
                </a:solidFill>
              </a:rPr>
              <a:t>OldWndProc</a:t>
            </a:r>
            <a:r>
              <a:rPr lang="ru-RU" altLang="ru-RU" sz="2000"/>
              <a:t>:=lpfnWndProc;</a:t>
            </a:r>
          </a:p>
          <a:p>
            <a:pPr marL="0" indent="0">
              <a:buNone/>
            </a:pPr>
            <a:r>
              <a:rPr lang="ru-RU" altLang="ru-RU" sz="2000"/>
              <a:t>   lpfnWndProc:=@MyWndProc;</a:t>
            </a:r>
          </a:p>
          <a:p>
            <a:pPr marL="0" indent="0">
              <a:buNone/>
            </a:pPr>
            <a:r>
              <a:rPr lang="ru-RU" altLang="ru-RU" sz="2000"/>
              <a:t>   ..........</a:t>
            </a:r>
          </a:p>
          <a:p>
            <a:pPr marL="0" indent="0">
              <a:buNone/>
            </a:pPr>
            <a:r>
              <a:rPr lang="ru-RU" altLang="ru-RU" sz="2000" b="1"/>
              <a:t>end</a:t>
            </a:r>
            <a:r>
              <a:rPr lang="ru-RU" altLang="ru-RU" sz="2000"/>
              <a:t>;</a:t>
            </a:r>
          </a:p>
          <a:p>
            <a:pPr marL="0" indent="0">
              <a:buNone/>
            </a:pPr>
            <a:r>
              <a:rPr lang="ru-RU" altLang="ru-RU" sz="2000"/>
              <a:t>RegisterClassEx(ClassInfo);</a:t>
            </a:r>
          </a:p>
          <a:p>
            <a:pPr marL="0" indent="0">
              <a:buNone/>
            </a:pPr>
            <a:r>
              <a:rPr lang="ru-RU" altLang="ru-RU" sz="2000"/>
              <a:t>.......................</a:t>
            </a:r>
          </a:p>
          <a:p>
            <a:pPr marL="0" indent="0">
              <a:buNone/>
            </a:pPr>
            <a:r>
              <a:rPr lang="ru-RU" altLang="ru-RU" sz="2000"/>
              <a:t>В оконной процедуре MyWndProc вызывать вместо DefWindowProc</a:t>
            </a:r>
            <a:br>
              <a:rPr lang="ru-RU" altLang="ru-RU" sz="2000"/>
            </a:br>
            <a:endParaRPr lang="ru-RU" altLang="ru-RU" sz="2000"/>
          </a:p>
          <a:p>
            <a:pPr marL="0" indent="0">
              <a:buNone/>
            </a:pPr>
            <a:r>
              <a:rPr lang="ru-RU" altLang="ru-RU" sz="2000"/>
              <a:t>result := CallWindowProc( </a:t>
            </a:r>
            <a:r>
              <a:rPr lang="ru-RU" altLang="ru-RU" sz="2000">
                <a:solidFill>
                  <a:srgbClr val="0000FF"/>
                </a:solidFill>
              </a:rPr>
              <a:t>OldWndProc</a:t>
            </a:r>
            <a:r>
              <a:rPr lang="ru-RU" altLang="ru-RU" sz="2000"/>
              <a:t>, hwnd, msg, wparam, lparam);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F5362-8B82-4775-9DE6-C2798BCDA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31773047-9E30-4A75-B561-9BC7ECB07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5300663"/>
          </a:xfrm>
        </p:spPr>
        <p:txBody>
          <a:bodyPr/>
          <a:lstStyle/>
          <a:p>
            <a:r>
              <a:rPr lang="ru-RU" altLang="ru-RU" b="1"/>
              <a:t>РЕСУРСЫ </a:t>
            </a:r>
            <a:r>
              <a:rPr lang="en-US" altLang="ru-RU" b="1"/>
              <a:t>WINDOWS</a:t>
            </a:r>
            <a:endParaRPr lang="ru-RU" altLang="ru-RU" b="1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D2524F-5528-4D0E-B433-2DC468147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BB23D089-959E-4E8C-8E30-EB8DE5AD3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Ресурсы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7EDE33ED-108A-4C85-8712-F7C44438F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Речь идет про </a:t>
            </a:r>
            <a:r>
              <a:rPr lang="ru-RU" altLang="ru-RU" b="1"/>
              <a:t>особые дополнительные данные, "пристегнутые" к исполнимому файлу</a:t>
            </a:r>
            <a:r>
              <a:rPr lang="ru-RU" altLang="ru-RU"/>
              <a:t> </a:t>
            </a:r>
            <a:r>
              <a:rPr lang="en-US" altLang="ru-RU"/>
              <a:t>EXE </a:t>
            </a:r>
            <a:r>
              <a:rPr lang="ru-RU" altLang="ru-RU"/>
              <a:t>или </a:t>
            </a:r>
            <a:r>
              <a:rPr lang="en-US" altLang="ru-RU"/>
              <a:t>DLL </a:t>
            </a:r>
            <a:r>
              <a:rPr lang="ru-RU" altLang="ru-RU"/>
              <a:t>на этапе компоновки.</a:t>
            </a:r>
          </a:p>
          <a:p>
            <a:r>
              <a:rPr lang="ru-RU" altLang="ru-RU"/>
              <a:t>Ресурсы НЕ загружаются в память при загрузке исполнимого файла, НЕ доступны в каких-то областях памяти по указателю.</a:t>
            </a:r>
          </a:p>
          <a:p>
            <a:r>
              <a:rPr lang="ru-RU" altLang="ru-RU"/>
              <a:t>Для доступа к ресурсам применяются функции "загрузить ресурс".</a:t>
            </a:r>
          </a:p>
          <a:p>
            <a:r>
              <a:rPr lang="ru-RU" altLang="ru-RU"/>
              <a:t>Ресурсы программы доступны ей только для чтения. </a:t>
            </a:r>
          </a:p>
          <a:p>
            <a:r>
              <a:rPr lang="ru-RU" altLang="ru-RU"/>
              <a:t>Программа может иметь доступ к ресурсам, расположенным в других исполнимых файлах.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08AED6-7B97-4360-9A35-9D1615E66B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5E04033F-C9A6-4CF9-BDD2-418FE4824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Стандартные виды ресурсов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495466F1-5742-4824-9D14-324D5C2F6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5276850" cy="4525963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Битовые образы (</a:t>
            </a:r>
            <a:r>
              <a:rPr lang="en-US" altLang="ru-RU"/>
              <a:t>bitmaps)</a:t>
            </a:r>
          </a:p>
          <a:p>
            <a:r>
              <a:rPr lang="ru-RU" altLang="ru-RU"/>
              <a:t>Значки (</a:t>
            </a:r>
            <a:r>
              <a:rPr lang="en-US" altLang="ru-RU"/>
              <a:t>icons)</a:t>
            </a:r>
          </a:p>
          <a:p>
            <a:r>
              <a:rPr lang="ru-RU" altLang="ru-RU"/>
              <a:t>Курсоры мыши (</a:t>
            </a:r>
            <a:r>
              <a:rPr lang="en-US" altLang="ru-RU"/>
              <a:t>cursors)</a:t>
            </a:r>
          </a:p>
          <a:p>
            <a:r>
              <a:rPr lang="ru-RU" altLang="ru-RU"/>
              <a:t>Символьные строки (</a:t>
            </a:r>
            <a:r>
              <a:rPr lang="en-US" altLang="ru-RU"/>
              <a:t>string table)</a:t>
            </a:r>
          </a:p>
          <a:p>
            <a:pPr>
              <a:buFontTx/>
              <a:buNone/>
            </a:pPr>
            <a:r>
              <a:rPr lang="ru-RU" altLang="ru-RU"/>
              <a:t>+  Произвольного формата (</a:t>
            </a:r>
            <a:r>
              <a:rPr lang="en-US" altLang="ru-RU"/>
              <a:t>user)</a:t>
            </a:r>
          </a:p>
          <a:p>
            <a:endParaRPr lang="ru-RU" altLang="ru-RU"/>
          </a:p>
          <a:p>
            <a:r>
              <a:rPr lang="ru-RU" altLang="ru-RU"/>
              <a:t>Горячие клавиши (</a:t>
            </a:r>
            <a:r>
              <a:rPr lang="en-US" altLang="ru-RU"/>
              <a:t>accelerators</a:t>
            </a:r>
            <a:r>
              <a:rPr lang="ru-RU" altLang="ru-RU"/>
              <a:t>)</a:t>
            </a:r>
            <a:endParaRPr lang="en-US" altLang="ru-RU"/>
          </a:p>
          <a:p>
            <a:r>
              <a:rPr lang="ru-RU" altLang="ru-RU"/>
              <a:t>Меню (меню)</a:t>
            </a:r>
          </a:p>
          <a:p>
            <a:r>
              <a:rPr lang="ru-RU" altLang="ru-RU"/>
              <a:t>Диалоги (</a:t>
            </a:r>
            <a:r>
              <a:rPr lang="en-US" altLang="ru-RU"/>
              <a:t>dialogs</a:t>
            </a:r>
            <a:r>
              <a:rPr lang="ru-RU" altLang="ru-RU"/>
              <a:t>)</a:t>
            </a:r>
          </a:p>
        </p:txBody>
      </p:sp>
      <p:sp>
        <p:nvSpPr>
          <p:cNvPr id="325636" name="AutoShape 4">
            <a:extLst>
              <a:ext uri="{FF2B5EF4-FFF2-40B4-BE49-F238E27FC236}">
                <a16:creationId xmlns:a16="http://schemas.microsoft.com/office/drawing/2014/main" id="{5B3953FD-6C6E-436D-85C9-548D0FF3F8DE}"/>
              </a:ext>
            </a:extLst>
          </p:cNvPr>
          <p:cNvSpPr>
            <a:spLocks/>
          </p:cNvSpPr>
          <p:nvPr/>
        </p:nvSpPr>
        <p:spPr bwMode="auto">
          <a:xfrm>
            <a:off x="7535864" y="1628775"/>
            <a:ext cx="288925" cy="2305050"/>
          </a:xfrm>
          <a:prstGeom prst="righ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37" name="Text Box 5">
            <a:extLst>
              <a:ext uri="{FF2B5EF4-FFF2-40B4-BE49-F238E27FC236}">
                <a16:creationId xmlns:a16="http://schemas.microsoft.com/office/drawing/2014/main" id="{74DE47A6-B3C0-40EA-AE3C-231A430B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2565401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"пассивные"</a:t>
            </a:r>
          </a:p>
        </p:txBody>
      </p:sp>
      <p:sp>
        <p:nvSpPr>
          <p:cNvPr id="325638" name="AutoShape 6">
            <a:extLst>
              <a:ext uri="{FF2B5EF4-FFF2-40B4-BE49-F238E27FC236}">
                <a16:creationId xmlns:a16="http://schemas.microsoft.com/office/drawing/2014/main" id="{EFD334EE-3F07-462E-A07C-B4DF2A534F70}"/>
              </a:ext>
            </a:extLst>
          </p:cNvPr>
          <p:cNvSpPr>
            <a:spLocks/>
          </p:cNvSpPr>
          <p:nvPr/>
        </p:nvSpPr>
        <p:spPr bwMode="auto">
          <a:xfrm>
            <a:off x="7535864" y="4292600"/>
            <a:ext cx="288925" cy="1296988"/>
          </a:xfrm>
          <a:prstGeom prst="rightBrace">
            <a:avLst>
              <a:gd name="adj1" fmla="val 374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5639" name="Text Box 7">
            <a:extLst>
              <a:ext uri="{FF2B5EF4-FFF2-40B4-BE49-F238E27FC236}">
                <a16:creationId xmlns:a16="http://schemas.microsoft.com/office/drawing/2014/main" id="{79B63BF4-8C7B-4CD3-A73F-47EE65E6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4724401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"активные"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FD36BC-8B1B-47FF-B68A-0A779BFE1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A1C1F753-5B33-4FCE-860F-892BDF524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Вообще-то...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CE2716B5-4BC2-4FB5-8C37-5CC09A777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 </a:t>
            </a:r>
            <a:r>
              <a:rPr lang="en-US" altLang="ru-RU"/>
              <a:t>WinAPI </a:t>
            </a:r>
            <a:r>
              <a:rPr lang="ru-RU" altLang="ru-RU"/>
              <a:t>есть функции записи ресурсов, но не в свой    собственный исполнимый файл:</a:t>
            </a:r>
          </a:p>
          <a:p>
            <a:pPr marL="0" indent="0"/>
            <a:endParaRPr lang="ru-RU" altLang="ru-RU"/>
          </a:p>
          <a:p>
            <a:pPr marL="0" indent="0">
              <a:buNone/>
            </a:pPr>
            <a:r>
              <a:rPr lang="en-US" altLang="ru-RU"/>
              <a:t>BeginUpdateResource(...)  </a:t>
            </a:r>
          </a:p>
          <a:p>
            <a:pPr marL="0" indent="0">
              <a:buNone/>
            </a:pPr>
            <a:r>
              <a:rPr lang="en-US" altLang="ru-RU"/>
              <a:t>Update Resource(...)</a:t>
            </a:r>
          </a:p>
          <a:p>
            <a:pPr marL="0" indent="0">
              <a:buNone/>
            </a:pPr>
            <a:r>
              <a:rPr lang="en-US" altLang="ru-RU"/>
              <a:t>EndUpdateResource(...)</a:t>
            </a: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Эти функции могут использоваться многочисленными утилитами работы с ресурсами.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CEC0B190-FDCD-474D-ADB2-4AC6BA56A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46F5703C-4FD3-499B-ACFC-61FA10E64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Загрузка исполнимого файла</a:t>
            </a:r>
          </a:p>
        </p:txBody>
      </p:sp>
      <p:sp>
        <p:nvSpPr>
          <p:cNvPr id="320516" name="Rectangle 4">
            <a:extLst>
              <a:ext uri="{FF2B5EF4-FFF2-40B4-BE49-F238E27FC236}">
                <a16:creationId xmlns:a16="http://schemas.microsoft.com/office/drawing/2014/main" id="{AC855829-1FF9-4427-B079-97A1DF3C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2133601"/>
            <a:ext cx="93662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Header</a:t>
            </a:r>
            <a:endParaRPr lang="ru-RU" altLang="ru-RU"/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2353979E-6411-4073-BFAE-D6A9555F8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2133601"/>
            <a:ext cx="93662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Code</a:t>
            </a:r>
            <a:endParaRPr lang="ru-RU" altLang="ru-RU"/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AB952C45-37D0-4277-A652-DD2AF6A1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133601"/>
            <a:ext cx="93662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Data</a:t>
            </a:r>
            <a:endParaRPr lang="ru-RU" altLang="ru-RU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1A7D84C7-69D2-4069-94CF-6EAD35D4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2133601"/>
            <a:ext cx="93662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Resource</a:t>
            </a:r>
            <a:endParaRPr lang="ru-RU" altLang="ru-RU"/>
          </a:p>
        </p:txBody>
      </p:sp>
      <p:sp>
        <p:nvSpPr>
          <p:cNvPr id="320524" name="Line 12">
            <a:extLst>
              <a:ext uri="{FF2B5EF4-FFF2-40B4-BE49-F238E27FC236}">
                <a16:creationId xmlns:a16="http://schemas.microsoft.com/office/drawing/2014/main" id="{507C208C-99AB-493D-9DB1-770C92922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1989139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0525" name="Line 13">
            <a:extLst>
              <a:ext uri="{FF2B5EF4-FFF2-40B4-BE49-F238E27FC236}">
                <a16:creationId xmlns:a16="http://schemas.microsoft.com/office/drawing/2014/main" id="{42D2B1D7-4279-48D4-896B-9DE2997E4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1989139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0526" name="Text Box 14">
            <a:extLst>
              <a:ext uri="{FF2B5EF4-FFF2-40B4-BE49-F238E27FC236}">
                <a16:creationId xmlns:a16="http://schemas.microsoft.com/office/drawing/2014/main" id="{34C2BCF8-082E-479E-A880-C623E584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2349500"/>
            <a:ext cx="2376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Файл на диске</a:t>
            </a:r>
          </a:p>
        </p:txBody>
      </p:sp>
      <p:sp>
        <p:nvSpPr>
          <p:cNvPr id="320527" name="Rectangle 15">
            <a:extLst>
              <a:ext uri="{FF2B5EF4-FFF2-40B4-BE49-F238E27FC236}">
                <a16:creationId xmlns:a16="http://schemas.microsoft.com/office/drawing/2014/main" id="{EFECA5AA-CC0F-451E-8554-54844CF0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3933826"/>
            <a:ext cx="9366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Code</a:t>
            </a:r>
            <a:endParaRPr lang="ru-RU" altLang="ru-RU"/>
          </a:p>
        </p:txBody>
      </p:sp>
      <p:sp>
        <p:nvSpPr>
          <p:cNvPr id="320528" name="Rectangle 16">
            <a:extLst>
              <a:ext uri="{FF2B5EF4-FFF2-40B4-BE49-F238E27FC236}">
                <a16:creationId xmlns:a16="http://schemas.microsoft.com/office/drawing/2014/main" id="{F828B06B-D119-4CFF-A58D-814AB09CD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3933826"/>
            <a:ext cx="9366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Data</a:t>
            </a:r>
            <a:endParaRPr lang="ru-RU" altLang="ru-RU"/>
          </a:p>
        </p:txBody>
      </p:sp>
      <p:sp>
        <p:nvSpPr>
          <p:cNvPr id="320529" name="Rectangle 17">
            <a:extLst>
              <a:ext uri="{FF2B5EF4-FFF2-40B4-BE49-F238E27FC236}">
                <a16:creationId xmlns:a16="http://schemas.microsoft.com/office/drawing/2014/main" id="{76016C1D-1563-4709-B333-010C8F1D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933826"/>
            <a:ext cx="9366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Stack</a:t>
            </a:r>
            <a:endParaRPr lang="ru-RU" altLang="ru-RU"/>
          </a:p>
        </p:txBody>
      </p:sp>
      <p:sp>
        <p:nvSpPr>
          <p:cNvPr id="320530" name="Rectangle 18">
            <a:extLst>
              <a:ext uri="{FF2B5EF4-FFF2-40B4-BE49-F238E27FC236}">
                <a16:creationId xmlns:a16="http://schemas.microsoft.com/office/drawing/2014/main" id="{9425DCE6-4CE9-4EED-A3AF-6F28E6AA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933826"/>
            <a:ext cx="93503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Heap</a:t>
            </a:r>
            <a:endParaRPr lang="ru-RU" altLang="ru-RU"/>
          </a:p>
        </p:txBody>
      </p:sp>
      <p:sp>
        <p:nvSpPr>
          <p:cNvPr id="320536" name="AutoShape 24">
            <a:extLst>
              <a:ext uri="{FF2B5EF4-FFF2-40B4-BE49-F238E27FC236}">
                <a16:creationId xmlns:a16="http://schemas.microsoft.com/office/drawing/2014/main" id="{75F09FCF-ED48-4B25-BD3B-F44DFDC9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781300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0537" name="AutoShape 25">
            <a:extLst>
              <a:ext uri="{FF2B5EF4-FFF2-40B4-BE49-F238E27FC236}">
                <a16:creationId xmlns:a16="http://schemas.microsoft.com/office/drawing/2014/main" id="{6E5F6DD6-96A8-46FE-A7A6-6F659BAE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2781300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0538" name="AutoShape 26">
            <a:extLst>
              <a:ext uri="{FF2B5EF4-FFF2-40B4-BE49-F238E27FC236}">
                <a16:creationId xmlns:a16="http://schemas.microsoft.com/office/drawing/2014/main" id="{C9C067D6-76FE-43A9-9414-048EA9F0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781300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0539" name="Text Box 27">
            <a:extLst>
              <a:ext uri="{FF2B5EF4-FFF2-40B4-BE49-F238E27FC236}">
                <a16:creationId xmlns:a16="http://schemas.microsoft.com/office/drawing/2014/main" id="{3F23A1CE-2FC9-4D29-98B6-1F8C6105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357564"/>
            <a:ext cx="12239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ЗАГРУЗЧИК</a:t>
            </a:r>
          </a:p>
        </p:txBody>
      </p:sp>
      <p:sp>
        <p:nvSpPr>
          <p:cNvPr id="320540" name="AutoShape 28">
            <a:extLst>
              <a:ext uri="{FF2B5EF4-FFF2-40B4-BE49-F238E27FC236}">
                <a16:creationId xmlns:a16="http://schemas.microsoft.com/office/drawing/2014/main" id="{BB6FBD9E-0081-48BA-A0D5-2CF532B9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2781300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0541" name="Line 29">
            <a:extLst>
              <a:ext uri="{FF2B5EF4-FFF2-40B4-BE49-F238E27FC236}">
                <a16:creationId xmlns:a16="http://schemas.microsoft.com/office/drawing/2014/main" id="{1B88D20D-A1B7-4201-BBBA-3C9F286AB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2852739"/>
            <a:ext cx="503237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0542" name="Line 30">
            <a:extLst>
              <a:ext uri="{FF2B5EF4-FFF2-40B4-BE49-F238E27FC236}">
                <a16:creationId xmlns:a16="http://schemas.microsoft.com/office/drawing/2014/main" id="{5A5C7585-8714-4446-9B2A-F6CD6630C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2852738"/>
            <a:ext cx="503238" cy="3603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0543" name="AutoShape 31">
            <a:extLst>
              <a:ext uri="{FF2B5EF4-FFF2-40B4-BE49-F238E27FC236}">
                <a16:creationId xmlns:a16="http://schemas.microsoft.com/office/drawing/2014/main" id="{C59E52EF-A27E-45A1-8E17-156694C9FF9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071813" y="3789364"/>
            <a:ext cx="576262" cy="649287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0544" name="Text Box 32">
            <a:extLst>
              <a:ext uri="{FF2B5EF4-FFF2-40B4-BE49-F238E27FC236}">
                <a16:creationId xmlns:a16="http://schemas.microsoft.com/office/drawing/2014/main" id="{94367920-350A-479B-86F5-D1C39B143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149725"/>
            <a:ext cx="216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Выделенная память</a:t>
            </a:r>
          </a:p>
        </p:txBody>
      </p:sp>
      <p:sp>
        <p:nvSpPr>
          <p:cNvPr id="320545" name="Text Box 33">
            <a:extLst>
              <a:ext uri="{FF2B5EF4-FFF2-40B4-BE49-F238E27FC236}">
                <a16:creationId xmlns:a16="http://schemas.microsoft.com/office/drawing/2014/main" id="{147A73C2-F537-414D-8FDC-F93B7CDB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941888"/>
            <a:ext cx="784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На самом деле код из исполнимого файла "не совсем грузится" в память. Страничный механизм сопоставляет страницы выделенной виртуальной памяти участкам исполнимого файла. Затем содержимое тех или иных частей файла подгружается в память на общих основаниях  только тогда, когда к ним реально пойдет обращение, т.е. потребуется код, расположенный в конкретных страницах памяти.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BF1D42-6032-445D-8D7B-71BEF3DDD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6FA40FAD-E22A-4353-896A-827560478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Файлы описания ресурсов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E52C6CB0-2499-4F5A-A527-2F4098837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813300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Бинарные файлы </a:t>
            </a:r>
            <a:r>
              <a:rPr lang="en-US" altLang="ru-RU"/>
              <a:t>.RES - </a:t>
            </a:r>
            <a:r>
              <a:rPr lang="ru-RU" altLang="ru-RU"/>
              <a:t>содержат описание данных для включения в тело исполнимого файла в формате, пригодном для компоновщика</a:t>
            </a:r>
          </a:p>
          <a:p>
            <a:r>
              <a:rPr lang="ru-RU" altLang="ru-RU"/>
              <a:t>Текстовые файлы </a:t>
            </a:r>
            <a:r>
              <a:rPr lang="en-US" altLang="ru-RU"/>
              <a:t>.RC - </a:t>
            </a:r>
            <a:r>
              <a:rPr lang="ru-RU" altLang="ru-RU"/>
              <a:t>содержат текстовое описание ресурсов для дальнейшей компиляции в .</a:t>
            </a:r>
            <a:r>
              <a:rPr lang="en-US" altLang="ru-RU"/>
              <a:t>RES </a:t>
            </a:r>
            <a:r>
              <a:rPr lang="ru-RU" altLang="ru-RU"/>
              <a:t>или обработки спец. утилитами</a:t>
            </a:r>
          </a:p>
          <a:p>
            <a:r>
              <a:rPr lang="ru-RU" altLang="ru-RU"/>
              <a:t>Файлы описания ресурсов НЕ НУЖНЫ на этапе исполнения программы - данные уже находятся </a:t>
            </a:r>
            <a:r>
              <a:rPr lang="ru-RU" altLang="ru-RU" b="1">
                <a:solidFill>
                  <a:schemeClr val="accent2"/>
                </a:solidFill>
              </a:rPr>
              <a:t>внутри </a:t>
            </a:r>
            <a:r>
              <a:rPr lang="en-US" altLang="ru-RU" b="1">
                <a:solidFill>
                  <a:schemeClr val="accent2"/>
                </a:solidFill>
              </a:rPr>
              <a:t>.EXE/.DLL</a:t>
            </a:r>
            <a:endParaRPr lang="ru-RU" altLang="ru-RU" b="1">
              <a:solidFill>
                <a:schemeClr val="accent2"/>
              </a:solidFill>
            </a:endParaRPr>
          </a:p>
          <a:p>
            <a:r>
              <a:rPr lang="ru-RU" altLang="ru-RU"/>
              <a:t>Файлы описания ресурсов НУЖНЫ на этапе СБОРКИ программы, когда работает компоновщик=линкер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3350A27E-85B1-421D-AF12-43A53F8A9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509682B7-F7E3-4D42-A719-2C7F65B8A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Компиляция программы</a:t>
            </a:r>
          </a:p>
        </p:txBody>
      </p:sp>
      <p:graphicFrame>
        <p:nvGraphicFramePr>
          <p:cNvPr id="322587" name="Group 27">
            <a:extLst>
              <a:ext uri="{FF2B5EF4-FFF2-40B4-BE49-F238E27FC236}">
                <a16:creationId xmlns:a16="http://schemas.microsoft.com/office/drawing/2014/main" id="{6BE365B0-15D6-4717-97C1-C035712158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7575" y="1628775"/>
          <a:ext cx="8229600" cy="366553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852630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983775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3248446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Исходные тексты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Объектные файлы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Исполнимые файлы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286895"/>
                  </a:ext>
                </a:extLst>
              </a:tr>
              <a:tr h="1509713">
                <a:tc>
                  <a:txBody>
                    <a:bodyPr/>
                    <a:lstStyle>
                      <a:lvl1pPr marL="2714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381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714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.pas  *.asm   *.cpp </a:t>
                      </a:r>
                      <a:b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*.h      *.inc   ...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87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381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58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*.obj</a:t>
                      </a:r>
                    </a:p>
                    <a:p>
                      <a:pPr marL="358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*.lib</a:t>
                      </a:r>
                    </a:p>
                    <a:p>
                      <a:pPr marL="358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*.dcu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533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127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*.exe</a:t>
                      </a:r>
                      <a:b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*.dll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72106"/>
                  </a:ext>
                </a:extLst>
              </a:tr>
              <a:tr h="1508125">
                <a:tc>
                  <a:txBody>
                    <a:bodyPr/>
                    <a:lstStyle>
                      <a:lvl1pPr marL="2714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714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*.rc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87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381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58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*.res     *.dcr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19865"/>
                  </a:ext>
                </a:extLst>
              </a:tr>
            </a:tbl>
          </a:graphicData>
        </a:graphic>
      </p:graphicFrame>
      <p:sp>
        <p:nvSpPr>
          <p:cNvPr id="322588" name="AutoShape 28">
            <a:extLst>
              <a:ext uri="{FF2B5EF4-FFF2-40B4-BE49-F238E27FC236}">
                <a16:creationId xmlns:a16="http://schemas.microsoft.com/office/drawing/2014/main" id="{D1958B3E-9DCB-46D9-8C30-31C10F22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516564"/>
            <a:ext cx="1582737" cy="720725"/>
          </a:xfrm>
          <a:prstGeom prst="rightArrow">
            <a:avLst>
              <a:gd name="adj1" fmla="val 50000"/>
              <a:gd name="adj2" fmla="val 549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трансляция</a:t>
            </a:r>
          </a:p>
        </p:txBody>
      </p:sp>
      <p:sp>
        <p:nvSpPr>
          <p:cNvPr id="322589" name="AutoShape 29">
            <a:extLst>
              <a:ext uri="{FF2B5EF4-FFF2-40B4-BE49-F238E27FC236}">
                <a16:creationId xmlns:a16="http://schemas.microsoft.com/office/drawing/2014/main" id="{FCC32783-612F-44C2-AA91-B10538D0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9" y="5516564"/>
            <a:ext cx="1582737" cy="720725"/>
          </a:xfrm>
          <a:prstGeom prst="rightArrow">
            <a:avLst>
              <a:gd name="adj1" fmla="val 50000"/>
              <a:gd name="adj2" fmla="val 549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компоновка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BFBD7F-ABF4-4911-842E-BBCE6DCC5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D957BE08-1F23-486A-A7B3-2A4044B04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Системы разделения времени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9B1E3E5-637D-45A9-971F-F8B03A2D4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Критерий эффективности – </a:t>
            </a:r>
            <a:r>
              <a:rPr lang="ru-RU" altLang="ru-RU" b="1"/>
              <a:t>удобство работы человека-пользователя</a:t>
            </a:r>
            <a:r>
              <a:rPr lang="ru-RU" altLang="ru-RU"/>
              <a:t>.</a:t>
            </a:r>
          </a:p>
          <a:p>
            <a:r>
              <a:rPr lang="ru-RU" altLang="ru-RU"/>
              <a:t>Иллюзия, что в распоряжении пользователя весь компьютер.</a:t>
            </a:r>
          </a:p>
          <a:p>
            <a:r>
              <a:rPr lang="ru-RU" altLang="ru-RU"/>
              <a:t>Каждой задаче – квант времени.</a:t>
            </a:r>
          </a:p>
          <a:p>
            <a:r>
              <a:rPr lang="ru-RU" altLang="ru-RU"/>
              <a:t>В целом меньшая чисто вычислительная эффективность ВС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380678-EBBF-426B-8A9D-FD354025C8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3161D4BA-A581-473F-ACCD-8BA7C5A7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Как подключить ресурсы?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88BBDB3-8EFA-4C6F-8712-B4C8CE5CF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Подготовить описание </a:t>
            </a:r>
            <a:r>
              <a:rPr lang="en-US" altLang="ru-RU"/>
              <a:t>.RC</a:t>
            </a:r>
          </a:p>
          <a:p>
            <a:pPr>
              <a:lnSpc>
                <a:spcPct val="90000"/>
              </a:lnSpc>
            </a:pPr>
            <a:r>
              <a:rPr lang="ru-RU" altLang="ru-RU"/>
              <a:t>Скомпилировать </a:t>
            </a:r>
            <a:r>
              <a:rPr lang="en-US" altLang="ru-RU"/>
              <a:t>.RC </a:t>
            </a:r>
            <a:r>
              <a:rPr lang="en-US" altLang="ru-RU">
                <a:sym typeface="Wingdings" panose="05000000000000000000" pitchFamily="2" charset="2"/>
              </a:rPr>
              <a:t> .RES</a:t>
            </a:r>
          </a:p>
          <a:p>
            <a:pPr>
              <a:lnSpc>
                <a:spcPct val="90000"/>
              </a:lnSpc>
            </a:pPr>
            <a:r>
              <a:rPr lang="ru-RU" altLang="ru-RU">
                <a:sym typeface="Wingdings" panose="05000000000000000000" pitchFamily="2" charset="2"/>
              </a:rPr>
              <a:t>Или – сделать сразу </a:t>
            </a:r>
            <a:r>
              <a:rPr lang="en-US" altLang="ru-RU">
                <a:sym typeface="Wingdings" panose="05000000000000000000" pitchFamily="2" charset="2"/>
              </a:rPr>
              <a:t>.RES </a:t>
            </a:r>
            <a:r>
              <a:rPr lang="ru-RU" altLang="ru-RU">
                <a:sym typeface="Wingdings" panose="05000000000000000000" pitchFamily="2" charset="2"/>
              </a:rPr>
              <a:t>в спец. утилите</a:t>
            </a:r>
          </a:p>
          <a:p>
            <a:pPr>
              <a:lnSpc>
                <a:spcPct val="90000"/>
              </a:lnSpc>
            </a:pPr>
            <a:r>
              <a:rPr lang="ru-RU" altLang="ru-RU">
                <a:sym typeface="Wingdings" panose="05000000000000000000" pitchFamily="2" charset="2"/>
              </a:rPr>
              <a:t>В программе в любом месте написать псевдокомментарий с именем ресурса: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/>
              <a:t>    </a:t>
            </a:r>
            <a:r>
              <a:rPr lang="en-US" altLang="ru-RU">
                <a:solidFill>
                  <a:schemeClr val="hlink"/>
                </a:solidFill>
              </a:rPr>
              <a:t>{$R my.res}</a:t>
            </a:r>
            <a:endParaRPr lang="ru-RU" altLang="ru-RU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Построить проект (</a:t>
            </a:r>
            <a:r>
              <a:rPr lang="en-US" altLang="ru-RU"/>
              <a:t>Compile/Build</a:t>
            </a:r>
            <a:r>
              <a:rPr lang="ru-RU" altLang="ru-RU"/>
              <a:t>)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Все упомянутые в проекте файлы </a:t>
            </a:r>
            <a:r>
              <a:rPr lang="en-US" altLang="ru-RU"/>
              <a:t>.RES</a:t>
            </a:r>
            <a:r>
              <a:rPr lang="ru-RU" altLang="ru-RU"/>
              <a:t> должны быть доступны компоновщику</a:t>
            </a:r>
          </a:p>
          <a:p>
            <a:pPr>
              <a:lnSpc>
                <a:spcPct val="90000"/>
              </a:lnSpc>
            </a:pPr>
            <a:r>
              <a:rPr lang="ru-RU" altLang="ru-RU">
                <a:solidFill>
                  <a:srgbClr val="800000"/>
                </a:solidFill>
              </a:rPr>
              <a:t>Ресурсы НЕ ВКЛЮЧАЮТСЯ в тело </a:t>
            </a:r>
            <a:r>
              <a:rPr lang="en-US" altLang="ru-RU">
                <a:solidFill>
                  <a:srgbClr val="800000"/>
                </a:solidFill>
              </a:rPr>
              <a:t>.DCU</a:t>
            </a:r>
            <a:r>
              <a:rPr lang="ru-RU" altLang="ru-RU">
                <a:solidFill>
                  <a:srgbClr val="800000"/>
                </a:solidFill>
              </a:rPr>
              <a:t>!</a:t>
            </a:r>
            <a:r>
              <a:rPr lang="en-US" altLang="ru-RU">
                <a:solidFill>
                  <a:srgbClr val="800000"/>
                </a:solidFill>
              </a:rPr>
              <a:t> </a:t>
            </a:r>
            <a:br>
              <a:rPr lang="ru-RU" altLang="ru-RU">
                <a:solidFill>
                  <a:srgbClr val="800000"/>
                </a:solidFill>
              </a:rPr>
            </a:br>
            <a:r>
              <a:rPr lang="ru-RU" altLang="ru-RU">
                <a:solidFill>
                  <a:srgbClr val="800000"/>
                </a:solidFill>
              </a:rPr>
              <a:t>Если ссылка на ресурс стоит в юните, то бинарный файл ресурса должен быть доступен компоновщику вместе с файлом </a:t>
            </a:r>
            <a:r>
              <a:rPr lang="en-US" altLang="ru-RU">
                <a:solidFill>
                  <a:srgbClr val="800000"/>
                </a:solidFill>
              </a:rPr>
              <a:t>.DCU</a:t>
            </a:r>
            <a:endParaRPr lang="ru-RU" altLang="ru-RU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99C33D-9220-4852-8B14-BDAEE4BCD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921E52A5-CCF0-4FDD-873A-84C6A0BA8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Утилиты подготовки ресурсов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4F0E3D62-6E1D-4B2D-8C53-C8D6DE696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557338"/>
            <a:ext cx="8353425" cy="4525962"/>
          </a:xfrm>
        </p:spPr>
        <p:txBody>
          <a:bodyPr/>
          <a:lstStyle/>
          <a:p>
            <a:r>
              <a:rPr lang="ru-RU" altLang="ru-RU"/>
              <a:t>Текстовый редактор (+ графический редактор) </a:t>
            </a:r>
            <a:br>
              <a:rPr lang="ru-RU" altLang="ru-RU"/>
            </a:br>
            <a:r>
              <a:rPr lang="ru-RU" altLang="ru-RU"/>
              <a:t>+ компилятор ресурсов</a:t>
            </a:r>
          </a:p>
          <a:p>
            <a:r>
              <a:rPr lang="en-US" altLang="ru-RU"/>
              <a:t>Borland resource compiler (</a:t>
            </a:r>
            <a:r>
              <a:rPr lang="ru-RU" altLang="ru-RU"/>
              <a:t>в папке </a:t>
            </a:r>
            <a:r>
              <a:rPr lang="en-US" altLang="ru-RU"/>
              <a:t>BIN)</a:t>
            </a:r>
            <a:br>
              <a:rPr lang="en-US" altLang="ru-RU"/>
            </a:br>
            <a:br>
              <a:rPr lang="en-US" altLang="ru-RU" sz="1000"/>
            </a:br>
            <a:r>
              <a:rPr lang="en-US" altLang="ru-RU"/>
              <a:t>brc32.exe -r myres.rc </a:t>
            </a:r>
            <a:r>
              <a:rPr lang="en-US" altLang="ru-RU">
                <a:sym typeface="Wingdings" panose="05000000000000000000" pitchFamily="2" charset="2"/>
              </a:rPr>
              <a:t> myres.res</a:t>
            </a:r>
            <a:br>
              <a:rPr lang="en-US" altLang="ru-RU">
                <a:sym typeface="Wingdings" panose="05000000000000000000" pitchFamily="2" charset="2"/>
              </a:rPr>
            </a:br>
            <a:br>
              <a:rPr lang="en-US" altLang="ru-RU" sz="1000">
                <a:sym typeface="Wingdings" panose="05000000000000000000" pitchFamily="2" charset="2"/>
              </a:rPr>
            </a:br>
            <a:r>
              <a:rPr lang="en-US" altLang="ru-RU">
                <a:sym typeface="Wingdings" panose="05000000000000000000" pitchFamily="2" charset="2"/>
              </a:rPr>
              <a:t>-r </a:t>
            </a:r>
            <a:r>
              <a:rPr lang="ru-RU" altLang="ru-RU">
                <a:sym typeface="Wingdings" panose="05000000000000000000" pitchFamily="2" charset="2"/>
              </a:rPr>
              <a:t>означает "сформировать отдельный файл ресурса", есть вариант сразу включить ресурс в </a:t>
            </a:r>
            <a:r>
              <a:rPr lang="en-US" altLang="ru-RU">
                <a:sym typeface="Wingdings" panose="05000000000000000000" pitchFamily="2" charset="2"/>
              </a:rPr>
              <a:t>.EXE</a:t>
            </a:r>
          </a:p>
          <a:p>
            <a:r>
              <a:rPr lang="en-US" altLang="ru-RU">
                <a:sym typeface="Wingdings" panose="05000000000000000000" pitchFamily="2" charset="2"/>
              </a:rPr>
              <a:t>Image Editor – </a:t>
            </a:r>
            <a:r>
              <a:rPr lang="ru-RU" altLang="ru-RU">
                <a:sym typeface="Wingdings" panose="05000000000000000000" pitchFamily="2" charset="2"/>
              </a:rPr>
              <a:t>для работы с картинками</a:t>
            </a:r>
          </a:p>
          <a:p>
            <a:r>
              <a:rPr lang="ru-RU" altLang="ru-RU">
                <a:sym typeface="Wingdings" panose="05000000000000000000" pitchFamily="2" charset="2"/>
              </a:rPr>
              <a:t>В пакетах </a:t>
            </a:r>
            <a:r>
              <a:rPr lang="en-US" altLang="ru-RU">
                <a:sym typeface="Wingdings" panose="05000000000000000000" pitchFamily="2" charset="2"/>
              </a:rPr>
              <a:t>C</a:t>
            </a:r>
            <a:r>
              <a:rPr lang="ru-RU" altLang="ru-RU">
                <a:sym typeface="Wingdings" panose="05000000000000000000" pitchFamily="2" charset="2"/>
              </a:rPr>
              <a:t>и есть полноценные утилиты работы с ресурсами</a:t>
            </a:r>
            <a:endParaRPr lang="ru-RU" altLang="ru-RU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A02662-1B4C-4269-BE78-8A325610A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45103602-D53E-4826-B149-2986F3771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Доступ к ресурсам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A46BB008-F9A6-4363-9257-7DB5A0DB7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96976"/>
            <a:ext cx="8459787" cy="4957763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Загрузить, получить хэндл – и делать, что угодно</a:t>
            </a:r>
          </a:p>
          <a:p>
            <a:r>
              <a:rPr lang="ru-RU" altLang="ru-RU"/>
              <a:t>Общая конструкция вида</a:t>
            </a:r>
            <a:br>
              <a:rPr lang="ru-RU" altLang="ru-RU"/>
            </a:br>
            <a:r>
              <a:rPr lang="en-US" altLang="ru-RU"/>
              <a:t>		</a:t>
            </a:r>
            <a:r>
              <a:rPr lang="en-US" altLang="ru-RU">
                <a:solidFill>
                  <a:schemeClr val="hlink"/>
                </a:solidFill>
              </a:rPr>
              <a:t>hRes := LoadXxxx(&lt;</a:t>
            </a:r>
            <a:r>
              <a:rPr lang="ru-RU" altLang="ru-RU">
                <a:solidFill>
                  <a:schemeClr val="hlink"/>
                </a:solidFill>
              </a:rPr>
              <a:t>откуда</a:t>
            </a:r>
            <a:r>
              <a:rPr lang="en-US" altLang="ru-RU">
                <a:solidFill>
                  <a:schemeClr val="hlink"/>
                </a:solidFill>
              </a:rPr>
              <a:t>&gt;</a:t>
            </a:r>
            <a:r>
              <a:rPr lang="ru-RU" altLang="ru-RU">
                <a:solidFill>
                  <a:schemeClr val="hlink"/>
                </a:solidFill>
              </a:rPr>
              <a:t>, </a:t>
            </a:r>
            <a:r>
              <a:rPr lang="en-US" altLang="ru-RU">
                <a:solidFill>
                  <a:schemeClr val="hlink"/>
                </a:solidFill>
              </a:rPr>
              <a:t>&lt;</a:t>
            </a:r>
            <a:r>
              <a:rPr lang="ru-RU" altLang="ru-RU">
                <a:solidFill>
                  <a:schemeClr val="hlink"/>
                </a:solidFill>
              </a:rPr>
              <a:t>что</a:t>
            </a:r>
            <a:r>
              <a:rPr lang="en-US" altLang="ru-RU">
                <a:solidFill>
                  <a:schemeClr val="hlink"/>
                </a:solidFill>
              </a:rPr>
              <a:t>&gt;);</a:t>
            </a:r>
          </a:p>
          <a:p>
            <a:r>
              <a:rPr lang="ru-RU" altLang="ru-RU" b="1"/>
              <a:t>"откуда"</a:t>
            </a:r>
            <a:r>
              <a:rPr lang="ru-RU" altLang="ru-RU"/>
              <a:t> - хэхндл модуля (исполнимого файла):</a:t>
            </a:r>
            <a:br>
              <a:rPr lang="ru-RU" altLang="ru-RU"/>
            </a:br>
            <a:r>
              <a:rPr lang="en-US" altLang="ru-RU"/>
              <a:t>- hInstance</a:t>
            </a:r>
            <a:r>
              <a:rPr lang="ru-RU" altLang="ru-RU"/>
              <a:t>  </a:t>
            </a:r>
            <a:r>
              <a:rPr lang="en-US" altLang="ru-RU"/>
              <a:t>- </a:t>
            </a:r>
            <a:r>
              <a:rPr lang="ru-RU" altLang="ru-RU"/>
              <a:t>"я сам", мой собственный файл </a:t>
            </a:r>
            <a:r>
              <a:rPr lang="en-US" altLang="ru-RU"/>
              <a:t>exe</a:t>
            </a:r>
            <a:br>
              <a:rPr lang="ru-RU" altLang="ru-RU"/>
            </a:br>
            <a:r>
              <a:rPr lang="en-US" altLang="ru-RU"/>
              <a:t>- </a:t>
            </a:r>
            <a:r>
              <a:rPr lang="ru-RU" altLang="ru-RU"/>
              <a:t>0               - из системного набора</a:t>
            </a:r>
            <a:br>
              <a:rPr lang="ru-RU" altLang="ru-RU"/>
            </a:br>
            <a:r>
              <a:rPr lang="en-US" altLang="ru-RU"/>
              <a:t>- hModule </a:t>
            </a:r>
            <a:r>
              <a:rPr lang="ru-RU" altLang="ru-RU"/>
              <a:t>  </a:t>
            </a:r>
            <a:r>
              <a:rPr lang="en-US" altLang="ru-RU"/>
              <a:t>- </a:t>
            </a:r>
            <a:r>
              <a:rPr lang="ru-RU" altLang="ru-RU"/>
              <a:t>хэндл другого файла (надо доп. получить)</a:t>
            </a:r>
          </a:p>
          <a:p>
            <a:r>
              <a:rPr lang="ru-RU" altLang="ru-RU" b="1"/>
              <a:t>"что"</a:t>
            </a:r>
            <a:r>
              <a:rPr lang="ru-RU" altLang="ru-RU"/>
              <a:t> - числовой или строковой идентификатор</a:t>
            </a:r>
            <a:br>
              <a:rPr lang="ru-RU" altLang="ru-RU"/>
            </a:br>
            <a:r>
              <a:rPr lang="en-US" altLang="ru-RU"/>
              <a:t>hBitmap := LoadBitmap(hInstance, </a:t>
            </a:r>
            <a:r>
              <a:rPr lang="en-US" altLang="ru-RU">
                <a:solidFill>
                  <a:schemeClr val="hlink"/>
                </a:solidFill>
              </a:rPr>
              <a:t>'MyBmp'</a:t>
            </a:r>
            <a:r>
              <a:rPr lang="en-US" altLang="ru-RU"/>
              <a:t>);</a:t>
            </a:r>
            <a:br>
              <a:rPr lang="en-US" altLang="ru-RU"/>
            </a:br>
            <a:r>
              <a:rPr lang="en-US" altLang="ru-RU"/>
              <a:t>hCursor := LoadCursor(hInstance, </a:t>
            </a:r>
            <a:r>
              <a:rPr lang="en-US" altLang="ru-RU">
                <a:solidFill>
                  <a:schemeClr val="hlink"/>
                </a:solidFill>
              </a:rPr>
              <a:t>pointer(101)</a:t>
            </a:r>
            <a:r>
              <a:rPr lang="en-US" altLang="ru-RU"/>
              <a:t>);</a:t>
            </a:r>
          </a:p>
          <a:p>
            <a:r>
              <a:rPr lang="ru-RU" altLang="ru-RU"/>
              <a:t>Одни загруженные ресурсы надо после использования удалять, другие - нет.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9AB9E9-50F6-4712-BDEA-C6EF977808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0A203DD7-EA9E-471D-88ED-4907A0148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Язык </a:t>
            </a:r>
            <a:r>
              <a:rPr lang="en-US" altLang="ru-RU" sz="4000"/>
              <a:t>Resource Script</a:t>
            </a:r>
            <a:endParaRPr lang="ru-RU" altLang="ru-RU" sz="4000"/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D5D0D8CB-ED87-4075-A2ED-38831D27C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25538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Синтаксическая единица - строка</a:t>
            </a:r>
            <a:r>
              <a:rPr lang="en-US" altLang="ru-RU"/>
              <a:t>, </a:t>
            </a:r>
            <a:r>
              <a:rPr lang="ru-RU" altLang="ru-RU"/>
              <a:t>например</a:t>
            </a:r>
            <a:br>
              <a:rPr lang="ru-RU" altLang="ru-RU"/>
            </a:br>
            <a:r>
              <a:rPr lang="en-US" altLang="ru-RU">
                <a:solidFill>
                  <a:schemeClr val="hlink"/>
                </a:solidFill>
              </a:rPr>
              <a:t>MENUITEM "&amp;</a:t>
            </a:r>
            <a:r>
              <a:rPr lang="ru-RU" altLang="ru-RU">
                <a:solidFill>
                  <a:schemeClr val="hlink"/>
                </a:solidFill>
              </a:rPr>
              <a:t>Помощь</a:t>
            </a:r>
            <a:r>
              <a:rPr lang="en-US" altLang="ru-RU">
                <a:solidFill>
                  <a:schemeClr val="hlink"/>
                </a:solidFill>
              </a:rPr>
              <a:t>"</a:t>
            </a:r>
            <a:r>
              <a:rPr lang="ru-RU" altLang="ru-RU">
                <a:solidFill>
                  <a:schemeClr val="hlink"/>
                </a:solidFill>
              </a:rPr>
              <a:t>, 104, </a:t>
            </a:r>
            <a:r>
              <a:rPr lang="en-US" altLang="ru-RU">
                <a:solidFill>
                  <a:schemeClr val="hlink"/>
                </a:solidFill>
              </a:rPr>
              <a:t>HELP | GRAYED</a:t>
            </a:r>
            <a:endParaRPr lang="ru-RU" altLang="ru-RU">
              <a:solidFill>
                <a:schemeClr val="hlink"/>
              </a:solidFill>
            </a:endParaRPr>
          </a:p>
          <a:p>
            <a:r>
              <a:rPr lang="ru-RU" altLang="ru-RU"/>
              <a:t>Длинные строки нельзя переносить, до 255 символов</a:t>
            </a:r>
          </a:p>
          <a:p>
            <a:r>
              <a:rPr lang="ru-RU" altLang="ru-RU"/>
              <a:t>Понимают компиляторы ресурсов и утилиты</a:t>
            </a:r>
          </a:p>
          <a:p>
            <a:r>
              <a:rPr lang="ru-RU" altLang="ru-RU"/>
              <a:t>Утилиты могут декомпилировать </a:t>
            </a:r>
            <a:r>
              <a:rPr lang="en-US" altLang="ru-RU"/>
              <a:t>.RES </a:t>
            </a:r>
            <a:r>
              <a:rPr lang="ru-RU" altLang="ru-RU"/>
              <a:t>в </a:t>
            </a:r>
            <a:r>
              <a:rPr lang="en-US" altLang="ru-RU"/>
              <a:t>.RC</a:t>
            </a:r>
          </a:p>
          <a:p>
            <a:r>
              <a:rPr lang="ru-RU" altLang="ru-RU"/>
              <a:t>Компиляторы Си позволяют включать </a:t>
            </a:r>
            <a:r>
              <a:rPr lang="en-US" altLang="ru-RU"/>
              <a:t>.RC </a:t>
            </a:r>
            <a:r>
              <a:rPr lang="ru-RU" altLang="ru-RU"/>
              <a:t>непосредственно в проект и компилировать, </a:t>
            </a:r>
            <a:br>
              <a:rPr lang="ru-RU" altLang="ru-RU"/>
            </a:br>
            <a:r>
              <a:rPr lang="ru-RU" altLang="ru-RU"/>
              <a:t>Дельфи - нет</a:t>
            </a:r>
          </a:p>
          <a:p>
            <a:r>
              <a:rPr lang="ru-RU" altLang="ru-RU"/>
              <a:t>Описание </a:t>
            </a:r>
            <a:r>
              <a:rPr lang="en-US" altLang="ru-RU"/>
              <a:t>Resouce Script:</a:t>
            </a:r>
            <a:br>
              <a:rPr lang="en-US" altLang="ru-RU"/>
            </a:br>
            <a:r>
              <a:rPr lang="en-US" altLang="ru-RU">
                <a:hlinkClick r:id="rId2"/>
              </a:rPr>
              <a:t>https://docs.microsoft.com/en-us/windows/win32/menurc/about-resource-files</a:t>
            </a:r>
            <a:endParaRPr lang="en-US" altLang="ru-RU"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E1035F-0E4E-4EEE-A70E-9346A613E8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30D99E41-F48C-440E-A9E6-8A6222AF9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Описание пассивных ресурсов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C39E5F84-679E-4533-AD58-6D811664D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5184775"/>
          </a:xfrm>
        </p:spPr>
        <p:txBody>
          <a:bodyPr/>
          <a:lstStyle/>
          <a:p>
            <a:r>
              <a:rPr lang="ru-RU" altLang="ru-RU" sz="2000"/>
              <a:t>В простейшем случае - ссылка на файл (картинка, иконка...):</a:t>
            </a:r>
            <a:br>
              <a:rPr lang="ru-RU" altLang="ru-RU" sz="2000"/>
            </a:br>
            <a:r>
              <a:rPr lang="en-US" altLang="ru-RU" sz="2000">
                <a:solidFill>
                  <a:schemeClr val="hlink"/>
                </a:solidFill>
              </a:rPr>
              <a:t>&lt;id&gt; &lt;</a:t>
            </a:r>
            <a:r>
              <a:rPr lang="ru-RU" altLang="ru-RU" sz="2000">
                <a:solidFill>
                  <a:schemeClr val="hlink"/>
                </a:solidFill>
              </a:rPr>
              <a:t>тип</a:t>
            </a:r>
            <a:r>
              <a:rPr lang="en-US" altLang="ru-RU" sz="2000">
                <a:solidFill>
                  <a:schemeClr val="hlink"/>
                </a:solidFill>
              </a:rPr>
              <a:t>&gt;</a:t>
            </a:r>
            <a:r>
              <a:rPr lang="ru-RU" altLang="ru-RU" sz="2000">
                <a:solidFill>
                  <a:schemeClr val="hlink"/>
                </a:solidFill>
              </a:rPr>
              <a:t> </a:t>
            </a:r>
            <a:r>
              <a:rPr lang="en-US" altLang="ru-RU" sz="2000">
                <a:solidFill>
                  <a:schemeClr val="hlink"/>
                </a:solidFill>
              </a:rPr>
              <a:t>&lt;</a:t>
            </a:r>
            <a:r>
              <a:rPr lang="ru-RU" altLang="ru-RU" sz="2000">
                <a:solidFill>
                  <a:schemeClr val="hlink"/>
                </a:solidFill>
              </a:rPr>
              <a:t>файл</a:t>
            </a:r>
            <a:r>
              <a:rPr lang="en-US" altLang="ru-RU" sz="2000">
                <a:solidFill>
                  <a:schemeClr val="hlink"/>
                </a:solidFill>
              </a:rPr>
              <a:t>&gt;</a:t>
            </a:r>
            <a:endParaRPr lang="ru-RU" altLang="ru-RU" sz="2000">
              <a:solidFill>
                <a:schemeClr val="hlink"/>
              </a:solidFill>
            </a:endParaRPr>
          </a:p>
          <a:p>
            <a:r>
              <a:rPr lang="ru-RU" altLang="ru-RU" sz="2000"/>
              <a:t>Идентификатор - строка или 16-разрядное целое положительное число</a:t>
            </a:r>
            <a:r>
              <a:rPr lang="en-US" altLang="ru-RU" sz="2000"/>
              <a:t>, </a:t>
            </a:r>
            <a:r>
              <a:rPr lang="ru-RU" altLang="ru-RU" sz="2000"/>
              <a:t>УНИКАЛЬНОЕ в пределах всех ресурсов ЭТОГО ТИПА, присоединенных к исполнимому файлу</a:t>
            </a:r>
          </a:p>
          <a:p>
            <a:r>
              <a:rPr lang="ru-RU" altLang="ru-RU" sz="2000"/>
              <a:t>Тип - любой, есть зарезервированные, обрабатываемые функциями </a:t>
            </a:r>
            <a:r>
              <a:rPr lang="en-US" altLang="ru-RU" sz="2000"/>
              <a:t>WinAPI </a:t>
            </a:r>
            <a:r>
              <a:rPr lang="ru-RU" altLang="ru-RU" sz="2000"/>
              <a:t>специальным образом</a:t>
            </a:r>
          </a:p>
          <a:p>
            <a:r>
              <a:rPr lang="ru-RU" altLang="ru-RU" sz="2000"/>
              <a:t>Есть вариант дампа, т.е.</a:t>
            </a:r>
            <a:br>
              <a:rPr lang="ru-RU" altLang="ru-RU" sz="2000"/>
            </a:br>
            <a:r>
              <a:rPr lang="en-US" altLang="ru-RU" sz="2000">
                <a:solidFill>
                  <a:schemeClr val="hlink"/>
                </a:solidFill>
              </a:rPr>
              <a:t>&lt;id&gt; &lt;</a:t>
            </a:r>
            <a:r>
              <a:rPr lang="ru-RU" altLang="ru-RU" sz="2000">
                <a:solidFill>
                  <a:schemeClr val="hlink"/>
                </a:solidFill>
              </a:rPr>
              <a:t>тип</a:t>
            </a:r>
            <a:r>
              <a:rPr lang="en-US" altLang="ru-RU" sz="2000">
                <a:solidFill>
                  <a:schemeClr val="hlink"/>
                </a:solidFill>
              </a:rPr>
              <a:t>&gt;</a:t>
            </a:r>
            <a:br>
              <a:rPr lang="en-US" altLang="ru-RU" sz="2000">
                <a:solidFill>
                  <a:schemeClr val="hlink"/>
                </a:solidFill>
              </a:rPr>
            </a:br>
            <a:r>
              <a:rPr lang="en-US" altLang="ru-RU" sz="2000">
                <a:solidFill>
                  <a:schemeClr val="hlink"/>
                </a:solidFill>
              </a:rPr>
              <a:t>{</a:t>
            </a:r>
            <a:br>
              <a:rPr lang="en-US" altLang="ru-RU" sz="2000">
                <a:solidFill>
                  <a:schemeClr val="hlink"/>
                </a:solidFill>
              </a:rPr>
            </a:br>
            <a:r>
              <a:rPr lang="en-US" altLang="ru-RU" sz="2000">
                <a:solidFill>
                  <a:schemeClr val="hlink"/>
                </a:solidFill>
              </a:rPr>
              <a:t>   0E AF DC .................(hex dump)...................</a:t>
            </a:r>
            <a:br>
              <a:rPr lang="en-US" altLang="ru-RU" sz="2000">
                <a:solidFill>
                  <a:schemeClr val="hlink"/>
                </a:solidFill>
              </a:rPr>
            </a:br>
            <a:r>
              <a:rPr lang="en-US" altLang="ru-RU" sz="2000">
                <a:solidFill>
                  <a:schemeClr val="hlink"/>
                </a:solidFill>
              </a:rPr>
              <a:t>   ........................................................................</a:t>
            </a:r>
            <a:br>
              <a:rPr lang="en-US" altLang="ru-RU" sz="2000">
                <a:solidFill>
                  <a:schemeClr val="hlink"/>
                </a:solidFill>
              </a:rPr>
            </a:br>
            <a:r>
              <a:rPr lang="en-US" altLang="ru-RU" sz="2000">
                <a:solidFill>
                  <a:schemeClr val="hlink"/>
                </a:solidFill>
              </a:rPr>
              <a:t>}</a:t>
            </a:r>
          </a:p>
          <a:p>
            <a:r>
              <a:rPr lang="ru-RU" altLang="ru-RU" sz="2000"/>
              <a:t>Вместо </a:t>
            </a:r>
            <a:r>
              <a:rPr lang="en-US" altLang="ru-RU" sz="2000">
                <a:solidFill>
                  <a:schemeClr val="hlink"/>
                </a:solidFill>
              </a:rPr>
              <a:t>{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000">
                <a:solidFill>
                  <a:schemeClr val="hlink"/>
                </a:solidFill>
              </a:rPr>
              <a:t>}</a:t>
            </a:r>
            <a:r>
              <a:rPr lang="en-US" altLang="ru-RU" sz="2000"/>
              <a:t> </a:t>
            </a:r>
            <a:r>
              <a:rPr lang="ru-RU" altLang="ru-RU" sz="2000"/>
              <a:t>можно использовать </a:t>
            </a:r>
            <a:r>
              <a:rPr lang="en-US" altLang="ru-RU" sz="2000">
                <a:solidFill>
                  <a:schemeClr val="hlink"/>
                </a:solidFill>
              </a:rPr>
              <a:t>BEGIN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000">
                <a:solidFill>
                  <a:schemeClr val="hlink"/>
                </a:solidFill>
              </a:rPr>
              <a:t>END</a:t>
            </a:r>
            <a:r>
              <a:rPr lang="en-US" altLang="ru-RU" sz="2000"/>
              <a:t>  </a:t>
            </a:r>
            <a:endParaRPr lang="ru-RU" altLang="ru-RU" sz="2000"/>
          </a:p>
          <a:p>
            <a:pPr>
              <a:buFontTx/>
              <a:buNone/>
            </a:pPr>
            <a:endParaRPr lang="ru-RU" altLang="ru-RU" sz="2000"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E204E6-E25B-4796-BBC7-60AC41E14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4E2473-F8A5-4BB0-B20C-ABE6BCC88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Битовые образы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0426BFEF-6316-4D2E-8327-30676EAAE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Это картинки в формате </a:t>
            </a:r>
            <a:r>
              <a:rPr lang="en-US" altLang="ru-RU"/>
              <a:t>.BMP</a:t>
            </a:r>
          </a:p>
          <a:p>
            <a:r>
              <a:rPr lang="ru-RU" altLang="ru-RU"/>
              <a:t>Создаются в любом графическом редакторе</a:t>
            </a:r>
          </a:p>
          <a:p>
            <a:r>
              <a:rPr lang="en-US" altLang="ru-RU">
                <a:solidFill>
                  <a:schemeClr val="hlink"/>
                </a:solidFill>
              </a:rPr>
              <a:t>&lt;id&gt; BITMAP &lt;</a:t>
            </a:r>
            <a:r>
              <a:rPr lang="ru-RU" altLang="ru-RU">
                <a:solidFill>
                  <a:schemeClr val="hlink"/>
                </a:solidFill>
              </a:rPr>
              <a:t>файл</a:t>
            </a:r>
            <a:r>
              <a:rPr lang="en-US" altLang="ru-RU">
                <a:solidFill>
                  <a:schemeClr val="hlink"/>
                </a:solidFill>
              </a:rPr>
              <a:t>&gt;</a:t>
            </a:r>
            <a:r>
              <a:rPr lang="ru-RU" altLang="ru-RU"/>
              <a:t>, например</a:t>
            </a:r>
            <a:br>
              <a:rPr lang="ru-RU" altLang="ru-RU"/>
            </a:br>
            <a:br>
              <a:rPr lang="en-US" altLang="ru-RU"/>
            </a:br>
            <a:r>
              <a:rPr lang="en-US" altLang="ru-RU"/>
              <a:t>1 BITMAP pic.bmp</a:t>
            </a:r>
            <a:br>
              <a:rPr lang="en-US" altLang="ru-RU"/>
            </a:br>
            <a:br>
              <a:rPr lang="en-US" altLang="ru-RU"/>
            </a:br>
            <a:r>
              <a:rPr lang="en-US" altLang="ru-RU"/>
              <a:t>pic2 BITMAP pic2.bmp</a:t>
            </a:r>
          </a:p>
          <a:p>
            <a:endParaRPr lang="en-US" altLang="ru-RU"/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80EB3C-6F69-4BF5-8995-A4DE60C88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8CF89F40-8A20-4E75-B030-0BF9C13A3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Использование битовых образов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79919E95-418B-4570-B1B9-404A9B200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Каждый загруженный </a:t>
            </a:r>
            <a:r>
              <a:rPr lang="en-US" altLang="ru-RU"/>
              <a:t>bitmap</a:t>
            </a:r>
            <a:r>
              <a:rPr lang="ru-RU" altLang="ru-RU"/>
              <a:t> нужно уничтожать</a:t>
            </a:r>
            <a:r>
              <a:rPr lang="en-US" altLang="ru-RU"/>
              <a:t>!</a:t>
            </a:r>
            <a:endParaRPr lang="ru-RU" altLang="ru-RU"/>
          </a:p>
          <a:p>
            <a:r>
              <a:rPr lang="ru-RU" altLang="ru-RU"/>
              <a:t>Загрузка:</a:t>
            </a:r>
            <a:br>
              <a:rPr lang="ru-RU" altLang="ru-RU"/>
            </a:br>
            <a:r>
              <a:rPr lang="en-US" altLang="ru-RU"/>
              <a:t>hBmp1 := LoadBitmap(hInstance, pointer(1) );</a:t>
            </a:r>
            <a:br>
              <a:rPr lang="en-US" altLang="ru-RU"/>
            </a:br>
            <a:r>
              <a:rPr lang="en-US" altLang="ru-RU"/>
              <a:t>hBmp2 := LoadBitmap(hInstance, 'pic2' );</a:t>
            </a:r>
          </a:p>
          <a:p>
            <a:r>
              <a:rPr lang="ru-RU" altLang="ru-RU"/>
              <a:t>Удаление:</a:t>
            </a:r>
            <a:br>
              <a:rPr lang="en-US" altLang="ru-RU"/>
            </a:br>
            <a:r>
              <a:rPr lang="en-US" altLang="ru-RU"/>
              <a:t>DeleteObject(hBmp1);</a:t>
            </a:r>
            <a:br>
              <a:rPr lang="en-US" altLang="ru-RU"/>
            </a:br>
            <a:r>
              <a:rPr lang="en-US" altLang="ru-RU"/>
              <a:t>DeleteObject(hBmp2);</a:t>
            </a:r>
          </a:p>
          <a:p>
            <a:r>
              <a:rPr lang="ru-RU" altLang="ru-RU"/>
              <a:t>Использование - см. </a:t>
            </a:r>
            <a:r>
              <a:rPr lang="en-US" altLang="ru-RU"/>
              <a:t>GDI</a:t>
            </a:r>
            <a:br>
              <a:rPr lang="en-US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64FC4-A611-437E-B341-3D85F4F950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0828D820-8A68-4CA6-9DFA-3FC88392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Значки (иконки)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A8F29E2-97FE-4FF6-83BC-D1C57F505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Это растровые картинки, каждый пиксель помимо обычного цвета может быть прозрачным или инвертирующим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Изначально 32х32 пикселя 16 цветов, в настоящее время - весьма произвольного размера и цвета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Создаются в специализированных графических редакторах или утилитах (</a:t>
            </a:r>
            <a:r>
              <a:rPr lang="en-US" altLang="ru-RU"/>
              <a:t>Image Editor</a:t>
            </a:r>
            <a:r>
              <a:rPr lang="ru-RU" altLang="ru-RU"/>
              <a:t>)</a:t>
            </a:r>
            <a:r>
              <a:rPr lang="en-US" altLang="ru-RU"/>
              <a:t>, </a:t>
            </a:r>
            <a:r>
              <a:rPr lang="ru-RU" altLang="ru-RU"/>
              <a:t>файлы </a:t>
            </a:r>
            <a:r>
              <a:rPr lang="en-US" altLang="ru-RU"/>
              <a:t>.ICO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en-US" altLang="ru-RU">
                <a:solidFill>
                  <a:schemeClr val="hlink"/>
                </a:solidFill>
              </a:rPr>
              <a:t>&lt;id&gt; ICON &lt;</a:t>
            </a:r>
            <a:r>
              <a:rPr lang="ru-RU" altLang="ru-RU">
                <a:solidFill>
                  <a:schemeClr val="hlink"/>
                </a:solidFill>
              </a:rPr>
              <a:t>файл</a:t>
            </a:r>
            <a:r>
              <a:rPr lang="en-US" altLang="ru-RU">
                <a:solidFill>
                  <a:schemeClr val="hlink"/>
                </a:solidFill>
              </a:rPr>
              <a:t>&gt;</a:t>
            </a:r>
            <a:r>
              <a:rPr lang="ru-RU" altLang="ru-RU"/>
              <a:t>, например</a:t>
            </a:r>
            <a:br>
              <a:rPr lang="ru-RU" altLang="ru-RU"/>
            </a:br>
            <a:br>
              <a:rPr lang="en-US" altLang="ru-RU"/>
            </a:br>
            <a:r>
              <a:rPr lang="en-US" altLang="ru-RU"/>
              <a:t>100 ICON my.ico</a:t>
            </a:r>
            <a:br>
              <a:rPr lang="en-US" altLang="ru-RU"/>
            </a:br>
            <a:br>
              <a:rPr lang="en-US" altLang="ru-RU"/>
            </a:br>
            <a:r>
              <a:rPr lang="en-US" altLang="ru-RU"/>
              <a:t>icon2 ICON tool.ico</a:t>
            </a:r>
            <a:endParaRPr lang="ru-RU" altLang="ru-RU"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12FCF-D383-4451-8524-72830F609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6AEC8EEC-2862-489B-98A8-27CC6C756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 значков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0DF03F06-65FB-4DCF-86FC-BFC48A73C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Загруженный значок уничтожать не обязательно, если несколько раз загрузить - будут хэндлы одной и той же копии</a:t>
            </a:r>
          </a:p>
          <a:p>
            <a:r>
              <a:rPr lang="ru-RU" altLang="ru-RU"/>
              <a:t>Загрузка:</a:t>
            </a:r>
            <a:br>
              <a:rPr lang="ru-RU" altLang="ru-RU"/>
            </a:br>
            <a:r>
              <a:rPr lang="en-US" altLang="ru-RU"/>
              <a:t>hIcon := LoadIcon(hInstance, 'icon2' );</a:t>
            </a:r>
          </a:p>
          <a:p>
            <a:r>
              <a:rPr lang="ru-RU" altLang="ru-RU"/>
              <a:t>Использование</a:t>
            </a:r>
            <a:r>
              <a:rPr lang="en-US" altLang="ru-RU"/>
              <a:t>:</a:t>
            </a:r>
            <a:br>
              <a:rPr lang="en-US" altLang="ru-RU"/>
            </a:br>
            <a:r>
              <a:rPr lang="ru-RU" altLang="ru-RU"/>
              <a:t>- при описании оконного класса</a:t>
            </a:r>
            <a:r>
              <a:rPr lang="en-US" altLang="ru-RU"/>
              <a:t>:</a:t>
            </a:r>
            <a:br>
              <a:rPr lang="ru-RU" altLang="ru-RU"/>
            </a:br>
            <a:r>
              <a:rPr lang="en-US" altLang="ru-RU"/>
              <a:t>  wndClass.hIcon := LoadIcon(.....);</a:t>
            </a:r>
            <a:br>
              <a:rPr lang="en-US" altLang="ru-RU"/>
            </a:br>
            <a:r>
              <a:rPr lang="en-US" altLang="ru-RU"/>
              <a:t>- DrawIcon(hdc, x, y, hIcon);</a:t>
            </a:r>
            <a:br>
              <a:rPr lang="en-US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9418AF1-F33F-498A-A972-83E002CC9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72C3CAFB-79FD-4AA8-898F-B70C8BD91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Курсоры мыши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6AACDCA0-CEB3-4231-B904-2678ACBBE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Это растровые картинки, каждый пиксель имеет цвет, прозрачность или инверсию, и определена </a:t>
            </a:r>
            <a:r>
              <a:rPr lang="ru-RU" altLang="ru-RU">
                <a:solidFill>
                  <a:schemeClr val="hlink"/>
                </a:solidFill>
              </a:rPr>
              <a:t>вершина</a:t>
            </a:r>
            <a:r>
              <a:rPr lang="ru-RU" altLang="ru-RU"/>
              <a:t> - координаты "точки клика" внутри рисунка курсора</a:t>
            </a:r>
          </a:p>
          <a:p>
            <a:r>
              <a:rPr lang="ru-RU" altLang="ru-RU"/>
              <a:t>Изначально 32х32 пикселя 2 цвета (ч/б), в настоящее время - весьма произвольного размера и цвета</a:t>
            </a:r>
            <a:endParaRPr lang="en-US" altLang="ru-RU"/>
          </a:p>
          <a:p>
            <a:r>
              <a:rPr lang="ru-RU" altLang="ru-RU"/>
              <a:t>Создаются в специализированных графических редакторах или утилитах (</a:t>
            </a:r>
            <a:r>
              <a:rPr lang="en-US" altLang="ru-RU"/>
              <a:t>Image Editor</a:t>
            </a:r>
            <a:r>
              <a:rPr lang="ru-RU" altLang="ru-RU"/>
              <a:t>)</a:t>
            </a:r>
            <a:r>
              <a:rPr lang="en-US" altLang="ru-RU"/>
              <a:t>, </a:t>
            </a:r>
            <a:r>
              <a:rPr lang="ru-RU" altLang="ru-RU"/>
              <a:t>файлы </a:t>
            </a:r>
            <a:r>
              <a:rPr lang="en-US" altLang="ru-RU"/>
              <a:t>.CUR</a:t>
            </a:r>
            <a:endParaRPr lang="ru-RU" altLang="ru-RU"/>
          </a:p>
          <a:p>
            <a:r>
              <a:rPr lang="en-US" altLang="ru-RU">
                <a:solidFill>
                  <a:schemeClr val="hlink"/>
                </a:solidFill>
              </a:rPr>
              <a:t>&lt;id&gt; CURSOR &lt;</a:t>
            </a:r>
            <a:r>
              <a:rPr lang="ru-RU" altLang="ru-RU">
                <a:solidFill>
                  <a:schemeClr val="hlink"/>
                </a:solidFill>
              </a:rPr>
              <a:t>файл</a:t>
            </a:r>
            <a:r>
              <a:rPr lang="en-US" altLang="ru-RU">
                <a:solidFill>
                  <a:schemeClr val="hlink"/>
                </a:solidFill>
              </a:rPr>
              <a:t>&gt;</a:t>
            </a:r>
            <a:r>
              <a:rPr lang="ru-RU" altLang="ru-RU"/>
              <a:t>, например</a:t>
            </a:r>
            <a:br>
              <a:rPr lang="ru-RU" altLang="ru-RU"/>
            </a:br>
            <a:br>
              <a:rPr lang="en-US" altLang="ru-RU"/>
            </a:br>
            <a:r>
              <a:rPr lang="en-US" altLang="ru-RU"/>
              <a:t>1 CURSOR my.cur</a:t>
            </a:r>
            <a:br>
              <a:rPr lang="en-US" altLang="ru-RU"/>
            </a:br>
            <a:br>
              <a:rPr lang="en-US" altLang="ru-RU"/>
            </a:br>
            <a:r>
              <a:rPr lang="en-US" altLang="ru-RU"/>
              <a:t>cross CURSOR mousecross.cur</a:t>
            </a:r>
            <a:endParaRPr lang="ru-RU" altLang="ru-RU"/>
          </a:p>
        </p:txBody>
      </p:sp>
      <p:pic>
        <p:nvPicPr>
          <p:cNvPr id="335876" name="Picture 4">
            <a:extLst>
              <a:ext uri="{FF2B5EF4-FFF2-40B4-BE49-F238E27FC236}">
                <a16:creationId xmlns:a16="http://schemas.microsoft.com/office/drawing/2014/main" id="{5D4DA234-A015-43BD-9D56-C1DC84C0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5157789"/>
            <a:ext cx="2805112" cy="10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5877" name="Text Box 5">
            <a:extLst>
              <a:ext uri="{FF2B5EF4-FFF2-40B4-BE49-F238E27FC236}">
                <a16:creationId xmlns:a16="http://schemas.microsoft.com/office/drawing/2014/main" id="{23E34FEF-9551-4A94-B904-EB1C7E851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1" y="4437063"/>
            <a:ext cx="201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Hotspot</a:t>
            </a:r>
            <a:endParaRPr lang="ru-RU" altLang="ru-RU"/>
          </a:p>
        </p:txBody>
      </p:sp>
      <p:sp>
        <p:nvSpPr>
          <p:cNvPr id="335878" name="Line 6">
            <a:extLst>
              <a:ext uri="{FF2B5EF4-FFF2-40B4-BE49-F238E27FC236}">
                <a16:creationId xmlns:a16="http://schemas.microsoft.com/office/drawing/2014/main" id="{EE8F2C8E-F9A7-4521-8709-D4E5324DB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864" y="4724400"/>
            <a:ext cx="1152525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5879" name="Line 7">
            <a:extLst>
              <a:ext uri="{FF2B5EF4-FFF2-40B4-BE49-F238E27FC236}">
                <a16:creationId xmlns:a16="http://schemas.microsoft.com/office/drawing/2014/main" id="{7B127127-6484-438B-898F-133B65855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4724401"/>
            <a:ext cx="504825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5880" name="Line 8">
            <a:extLst>
              <a:ext uri="{FF2B5EF4-FFF2-40B4-BE49-F238E27FC236}">
                <a16:creationId xmlns:a16="http://schemas.microsoft.com/office/drawing/2014/main" id="{CFD5173E-F9A9-4B69-A83F-8667575DF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59826" y="4724400"/>
            <a:ext cx="73025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B1935-56D6-4ADF-8670-EA85F7C47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B9A72-75B2-47A7-B683-859E0B56C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Системы реального времени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83CD452-29DE-4971-891A-3E84C4698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В ходе работы ОС имеется фиксированный набор программ с известными характеристиками и удовлетворяющие особым требованиям.</a:t>
            </a:r>
          </a:p>
          <a:p>
            <a:r>
              <a:rPr lang="ru-RU" altLang="ru-RU"/>
              <a:t>Критерий эффективности – </a:t>
            </a:r>
            <a:r>
              <a:rPr lang="ru-RU" altLang="ru-RU" b="1"/>
              <a:t>возможность выдержать гарантированный интервал времени между запуском программы и получением результата не более заданного</a:t>
            </a:r>
            <a:r>
              <a:rPr lang="ru-RU" altLang="ru-RU"/>
              <a:t>.</a:t>
            </a:r>
          </a:p>
          <a:p>
            <a:r>
              <a:rPr lang="ru-RU" altLang="ru-RU"/>
              <a:t>Главное – </a:t>
            </a:r>
            <a:r>
              <a:rPr lang="ru-RU" altLang="ru-RU" b="1"/>
              <a:t>время отклика</a:t>
            </a:r>
            <a:r>
              <a:rPr lang="ru-RU" altLang="ru-RU"/>
              <a:t>, не эффективность использования аппаратуры, не чье-то удобство.</a:t>
            </a:r>
          </a:p>
          <a:p>
            <a:r>
              <a:rPr lang="ru-RU" altLang="ru-RU"/>
              <a:t>Широко используются в системах управления.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90813A-A659-4D1C-9906-68E68780E2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D0997CBA-602B-4017-873E-BA4FB7028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 курсоров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0E15E7A0-4EF3-444F-BC1D-E8B20ED65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Загруженный курсор уничтожать не обязательно, если несколько раз загрузить - будут хэндлы одной и той же копии</a:t>
            </a:r>
          </a:p>
          <a:p>
            <a:pPr>
              <a:lnSpc>
                <a:spcPct val="90000"/>
              </a:lnSpc>
            </a:pPr>
            <a:r>
              <a:rPr lang="ru-RU" altLang="ru-RU"/>
              <a:t>Загрузка:</a:t>
            </a:r>
            <a:br>
              <a:rPr lang="ru-RU" altLang="ru-RU"/>
            </a:br>
            <a:r>
              <a:rPr lang="en-US" altLang="ru-RU"/>
              <a:t>hHourglass := LoadCursor(0, IDC_WAIT);</a:t>
            </a:r>
            <a:br>
              <a:rPr lang="en-US" altLang="ru-RU"/>
            </a:br>
            <a:r>
              <a:rPr lang="en-US" altLang="ru-RU"/>
              <a:t>hMyCursor := LoadCursor(hInstance, pointer(1) );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Использование</a:t>
            </a:r>
            <a:r>
              <a:rPr lang="en-US" altLang="ru-RU"/>
              <a:t>:</a:t>
            </a:r>
            <a:br>
              <a:rPr lang="en-US" altLang="ru-RU"/>
            </a:br>
            <a:r>
              <a:rPr lang="ru-RU" altLang="ru-RU"/>
              <a:t>- при описании оконного класса</a:t>
            </a:r>
            <a:br>
              <a:rPr lang="ru-RU" altLang="ru-RU"/>
            </a:br>
            <a:r>
              <a:rPr lang="en-US" altLang="ru-RU"/>
              <a:t>wndClass.hCursor := LoadCursor(.....);</a:t>
            </a:r>
            <a:br>
              <a:rPr lang="en-US" altLang="ru-RU"/>
            </a:br>
            <a:r>
              <a:rPr lang="en-US" altLang="ru-RU"/>
              <a:t>- </a:t>
            </a:r>
            <a:r>
              <a:rPr lang="ru-RU" altLang="ru-RU"/>
              <a:t>если в оконном классе хэндл курсора 0, то</a:t>
            </a:r>
            <a:br>
              <a:rPr lang="ru-RU" altLang="ru-RU"/>
            </a:br>
            <a:r>
              <a:rPr lang="en-US" altLang="ru-RU"/>
              <a:t>SetCursor(hCursor);</a:t>
            </a:r>
            <a:br>
              <a:rPr lang="en-US" altLang="ru-RU"/>
            </a:br>
            <a:r>
              <a:rPr lang="en-US" altLang="ru-RU"/>
              <a:t>(</a:t>
            </a:r>
            <a:r>
              <a:rPr lang="ru-RU" altLang="ru-RU"/>
              <a:t>обычно в обработчике </a:t>
            </a:r>
            <a:r>
              <a:rPr lang="en-US" altLang="ru-RU"/>
              <a:t>WM_MOUSEMOVE)</a:t>
            </a:r>
            <a:br>
              <a:rPr lang="en-US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E7E629-D8F7-4A5D-BBCE-B64510EB1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75B4220D-D2F6-4FB2-BCC9-90673B07D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Ресурсы пользователя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F94271FA-76F6-4587-B910-127944875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4813300"/>
          </a:xfrm>
        </p:spPr>
        <p:txBody>
          <a:bodyPr/>
          <a:lstStyle/>
          <a:p>
            <a:r>
              <a:rPr lang="ru-RU" altLang="ru-RU"/>
              <a:t>Это АБСОЛЮТНО ЛЮБЫЕ данные: картинка </a:t>
            </a:r>
            <a:r>
              <a:rPr lang="en-US" altLang="ru-RU"/>
              <a:t>JPEG, </a:t>
            </a:r>
            <a:r>
              <a:rPr lang="ru-RU" altLang="ru-RU"/>
              <a:t>таблица </a:t>
            </a:r>
            <a:r>
              <a:rPr lang="en-US" altLang="ru-RU"/>
              <a:t>XLS</a:t>
            </a:r>
            <a:r>
              <a:rPr lang="ru-RU" altLang="ru-RU"/>
              <a:t>, звук </a:t>
            </a:r>
            <a:r>
              <a:rPr lang="en-US" altLang="ru-RU"/>
              <a:t>MP3</a:t>
            </a:r>
            <a:r>
              <a:rPr lang="ru-RU" altLang="ru-RU"/>
              <a:t> и др.</a:t>
            </a:r>
            <a:r>
              <a:rPr lang="en-US" altLang="ru-RU"/>
              <a:t>, </a:t>
            </a:r>
            <a:r>
              <a:rPr lang="ru-RU" altLang="ru-RU"/>
              <a:t>видео...</a:t>
            </a:r>
          </a:p>
          <a:p>
            <a:r>
              <a:rPr lang="en-US" altLang="ru-RU"/>
              <a:t>Windows </a:t>
            </a:r>
            <a:r>
              <a:rPr lang="ru-RU" altLang="ru-RU"/>
              <a:t>позволяет загрузить ресурс, узнать его размер и получить указатель на загруженные данные</a:t>
            </a:r>
          </a:p>
          <a:p>
            <a:r>
              <a:rPr lang="ru-RU" altLang="ru-RU"/>
              <a:t>Сами данные обрабатываются программистом "руками"</a:t>
            </a:r>
          </a:p>
          <a:p>
            <a:r>
              <a:rPr lang="en-US" altLang="ru-RU"/>
              <a:t> </a:t>
            </a:r>
            <a:r>
              <a:rPr lang="en-US" altLang="ru-RU">
                <a:solidFill>
                  <a:schemeClr val="hlink"/>
                </a:solidFill>
              </a:rPr>
              <a:t>&lt;id&gt; &lt;</a:t>
            </a:r>
            <a:r>
              <a:rPr lang="ru-RU" altLang="ru-RU">
                <a:solidFill>
                  <a:schemeClr val="hlink"/>
                </a:solidFill>
              </a:rPr>
              <a:t>тип</a:t>
            </a:r>
            <a:r>
              <a:rPr lang="en-US" altLang="ru-RU">
                <a:solidFill>
                  <a:schemeClr val="hlink"/>
                </a:solidFill>
              </a:rPr>
              <a:t>&gt; &lt;</a:t>
            </a:r>
            <a:r>
              <a:rPr lang="ru-RU" altLang="ru-RU">
                <a:solidFill>
                  <a:schemeClr val="hlink"/>
                </a:solidFill>
              </a:rPr>
              <a:t>файл</a:t>
            </a:r>
            <a:r>
              <a:rPr lang="en-US" altLang="ru-RU">
                <a:solidFill>
                  <a:schemeClr val="hlink"/>
                </a:solidFill>
              </a:rPr>
              <a:t>&gt;</a:t>
            </a:r>
            <a:r>
              <a:rPr lang="ru-RU" altLang="ru-RU"/>
              <a:t>, например</a:t>
            </a:r>
            <a:br>
              <a:rPr lang="ru-RU" altLang="ru-RU"/>
            </a:br>
            <a:br>
              <a:rPr lang="en-US" altLang="ru-RU"/>
            </a:br>
            <a:r>
              <a:rPr lang="en-US" altLang="ru-RU"/>
              <a:t>1 JPEG me.jpg</a:t>
            </a:r>
            <a:br>
              <a:rPr lang="en-US" altLang="ru-RU"/>
            </a:br>
            <a:br>
              <a:rPr lang="en-US" altLang="ru-RU"/>
            </a:br>
            <a:r>
              <a:rPr lang="en-US" altLang="ru-RU"/>
              <a:t>data BINARY serie1.raw</a:t>
            </a:r>
            <a:endParaRPr lang="ru-RU" altLang="ru-RU"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2E8F1-970D-42BE-9656-BD76B31A9F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A66D4439-9B34-4763-9E01-704A1C327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Использование ресурсов пользователя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18925566-D7A5-4256-9873-7E68310A1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Найти, загрузить, получить указатель, удалить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Поиск:</a:t>
            </a:r>
            <a:br>
              <a:rPr lang="ru-RU" altLang="ru-RU"/>
            </a:br>
            <a:r>
              <a:rPr lang="en-US" altLang="ru-RU"/>
              <a:t>FindResource(hModule, &lt;id&gt;, &lt;type&gt;):</a:t>
            </a:r>
            <a:br>
              <a:rPr lang="en-US" altLang="ru-RU"/>
            </a:br>
            <a:r>
              <a:rPr lang="en-US" altLang="ru-RU"/>
              <a:t>hSearch := FindResource(hInstance, 'data', 'BINARY');</a:t>
            </a:r>
          </a:p>
          <a:p>
            <a:pPr>
              <a:lnSpc>
                <a:spcPct val="90000"/>
              </a:lnSpc>
            </a:pPr>
            <a:r>
              <a:rPr lang="ru-RU" altLang="ru-RU"/>
              <a:t>Загрузка:</a:t>
            </a:r>
            <a:br>
              <a:rPr lang="ru-RU" altLang="ru-RU"/>
            </a:br>
            <a:r>
              <a:rPr lang="en-US" altLang="ru-RU"/>
              <a:t>hData := LoadResource(hInstance, hSearch);</a:t>
            </a:r>
            <a:br>
              <a:rPr lang="en-US" altLang="ru-RU"/>
            </a:br>
            <a:r>
              <a:rPr lang="en-US" altLang="ru-RU"/>
              <a:t>hData2 := LoadResource(hInstance, FindResource(...));</a:t>
            </a:r>
          </a:p>
          <a:p>
            <a:pPr>
              <a:lnSpc>
                <a:spcPct val="90000"/>
              </a:lnSpc>
            </a:pPr>
            <a:r>
              <a:rPr lang="ru-RU" altLang="ru-RU"/>
              <a:t>Указатель:</a:t>
            </a:r>
            <a:br>
              <a:rPr lang="ru-RU" altLang="ru-RU"/>
            </a:br>
            <a:r>
              <a:rPr lang="en-US" altLang="ru-RU"/>
              <a:t>pData := LockResource(hData);</a:t>
            </a:r>
            <a:br>
              <a:rPr lang="en-US" altLang="ru-RU"/>
            </a:br>
            <a:r>
              <a:rPr lang="en-US" altLang="ru-RU"/>
              <a:t>sze := SizeOfResource(hInstance, FindResource(...));</a:t>
            </a:r>
            <a:br>
              <a:rPr lang="en-US" altLang="ru-RU"/>
            </a:br>
            <a:r>
              <a:rPr lang="en-US" altLang="ru-RU"/>
              <a:t>UnlockResouce(hData);    </a:t>
            </a:r>
            <a:r>
              <a:rPr lang="en-US" altLang="ru-RU">
                <a:solidFill>
                  <a:schemeClr val="hlink"/>
                </a:solidFill>
              </a:rPr>
              <a:t>//</a:t>
            </a:r>
            <a:r>
              <a:rPr lang="ru-RU" altLang="ru-RU">
                <a:solidFill>
                  <a:schemeClr val="hlink"/>
                </a:solidFill>
              </a:rPr>
              <a:t>в </a:t>
            </a:r>
            <a:r>
              <a:rPr lang="en-US" altLang="ru-RU">
                <a:solidFill>
                  <a:schemeClr val="hlink"/>
                </a:solidFill>
              </a:rPr>
              <a:t>Win32 API </a:t>
            </a:r>
            <a:r>
              <a:rPr lang="ru-RU" altLang="ru-RU">
                <a:solidFill>
                  <a:schemeClr val="hlink"/>
                </a:solidFill>
              </a:rPr>
              <a:t>не требуется</a:t>
            </a:r>
            <a:endParaRPr lang="en-US" altLang="ru-RU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Удаление:</a:t>
            </a:r>
            <a:r>
              <a:rPr lang="en-US" altLang="ru-RU"/>
              <a:t>   </a:t>
            </a:r>
            <a:br>
              <a:rPr lang="ru-RU" altLang="ru-RU"/>
            </a:br>
            <a:r>
              <a:rPr lang="en-US" altLang="ru-RU"/>
              <a:t>FreeResource(hData);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/>
          </a:p>
        </p:txBody>
      </p:sp>
      <p:sp>
        <p:nvSpPr>
          <p:cNvPr id="338948" name="Line 4">
            <a:extLst>
              <a:ext uri="{FF2B5EF4-FFF2-40B4-BE49-F238E27FC236}">
                <a16:creationId xmlns:a16="http://schemas.microsoft.com/office/drawing/2014/main" id="{3EA886BE-AE0F-4493-AA67-053406BFC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5084763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E3CDF7-7B6C-48AB-9511-2E25A7A97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3AB4E12B-AA1D-49E2-A1F6-C89A27285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Таблицы строк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49DD5E7F-23C0-43D8-AE46-4A18E79EE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052514"/>
            <a:ext cx="8229600" cy="5329237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В ресурсах могут быть представлены строки текста длиной до 255 символов</a:t>
            </a:r>
          </a:p>
          <a:p>
            <a:r>
              <a:rPr lang="ru-RU" altLang="ru-RU"/>
              <a:t>Строки доступны по </a:t>
            </a:r>
            <a:r>
              <a:rPr lang="ru-RU" altLang="ru-RU" b="1" u="sng"/>
              <a:t>числовому</a:t>
            </a:r>
            <a:r>
              <a:rPr lang="ru-RU" altLang="ru-RU"/>
              <a:t> идентификатору</a:t>
            </a:r>
          </a:p>
          <a:p>
            <a:r>
              <a:rPr lang="ru-RU" altLang="ru-RU"/>
              <a:t>В файлах </a:t>
            </a:r>
            <a:r>
              <a:rPr lang="en-US" altLang="ru-RU"/>
              <a:t>.RC </a:t>
            </a:r>
            <a:r>
              <a:rPr lang="ru-RU" altLang="ru-RU"/>
              <a:t>описываются таблицы строк (по тексту описания ресурса таких таблиц может быть много)</a:t>
            </a:r>
          </a:p>
          <a:p>
            <a:r>
              <a:rPr lang="ru-RU" altLang="ru-RU"/>
              <a:t>Логически все строки объединены в </a:t>
            </a:r>
            <a:r>
              <a:rPr lang="ru-RU" altLang="ru-RU" b="1" u="sng"/>
              <a:t>единую</a:t>
            </a:r>
            <a:r>
              <a:rPr lang="ru-RU" altLang="ru-RU"/>
              <a:t> таблицу строк, отдельные таблицы строк не различимы/не адресуемы/не выделимы</a:t>
            </a:r>
          </a:p>
          <a:p>
            <a:r>
              <a:rPr lang="ru-RU" altLang="ru-RU"/>
              <a:t>Идентификатор строки должен быть уникальным по всем таблицам во всех файлах ресурсов, подключаемых к проектам</a:t>
            </a:r>
          </a:p>
          <a:p>
            <a:r>
              <a:rPr lang="ru-RU" altLang="ru-RU"/>
              <a:t>Могут использоваться для создания многоязычных программ, но в реальности это неудобно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3EFB3-B5B4-478B-AF23-E9C20786D1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DF240214-E45B-4887-9B0A-AD963EF4F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Описание таблиц строк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F7AFB47-A06A-4A9B-B0B8-5A9861F7B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341438"/>
            <a:ext cx="3044825" cy="48133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1800">
                <a:solidFill>
                  <a:schemeClr val="hlink"/>
                </a:solidFill>
              </a:rPr>
              <a:t>STRINGTABLE</a:t>
            </a:r>
            <a:br>
              <a:rPr lang="ru-RU" altLang="ru-RU" sz="1800">
                <a:solidFill>
                  <a:schemeClr val="hlink"/>
                </a:solidFill>
              </a:rPr>
            </a:br>
            <a:r>
              <a:rPr lang="en-US" altLang="ru-RU" sz="1800">
                <a:solidFill>
                  <a:schemeClr val="hlink"/>
                </a:solidFill>
              </a:rPr>
              <a:t>{</a:t>
            </a:r>
            <a:br>
              <a:rPr lang="ru-RU" altLang="ru-RU" sz="1800">
                <a:solidFill>
                  <a:schemeClr val="hlink"/>
                </a:solidFill>
              </a:rPr>
            </a:br>
            <a:r>
              <a:rPr lang="en-US" altLang="ru-RU" sz="1800">
                <a:solidFill>
                  <a:schemeClr val="hlink"/>
                </a:solidFill>
              </a:rPr>
              <a:t>&lt;id&gt;, "&lt;string&gt;"</a:t>
            </a:r>
            <a:br>
              <a:rPr lang="ru-RU" altLang="ru-RU" sz="1800">
                <a:solidFill>
                  <a:schemeClr val="hlink"/>
                </a:solidFill>
              </a:rPr>
            </a:br>
            <a:r>
              <a:rPr lang="en-US" altLang="ru-RU" sz="1800">
                <a:solidFill>
                  <a:schemeClr val="hlink"/>
                </a:solidFill>
              </a:rPr>
              <a:t>............................</a:t>
            </a:r>
            <a:br>
              <a:rPr lang="ru-RU" altLang="ru-RU" sz="1800">
                <a:solidFill>
                  <a:schemeClr val="hlink"/>
                </a:solidFill>
              </a:rPr>
            </a:br>
            <a:r>
              <a:rPr lang="en-US" altLang="ru-RU" sz="1800">
                <a:solidFill>
                  <a:schemeClr val="hlink"/>
                </a:solidFill>
              </a:rPr>
              <a:t>}</a:t>
            </a:r>
          </a:p>
          <a:p>
            <a:pPr marL="0" indent="0">
              <a:buNone/>
            </a:pPr>
            <a:endParaRPr lang="en-US" altLang="ru-RU" sz="18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ru-RU" altLang="ru-RU" sz="1800"/>
              <a:t>Например:</a:t>
            </a:r>
          </a:p>
          <a:p>
            <a:pPr marL="0" indent="0">
              <a:buNone/>
            </a:pPr>
            <a:endParaRPr lang="ru-RU" altLang="ru-RU" sz="1800"/>
          </a:p>
          <a:p>
            <a:pPr marL="0" indent="0">
              <a:buNone/>
            </a:pPr>
            <a:r>
              <a:rPr lang="en-US" altLang="ru-RU" sz="1800"/>
              <a:t>STRINGTABLE</a:t>
            </a:r>
            <a:br>
              <a:rPr lang="ru-RU" altLang="ru-RU" sz="1800"/>
            </a:br>
            <a:r>
              <a:rPr lang="en-US" altLang="ru-RU" sz="1800"/>
              <a:t>{</a:t>
            </a:r>
            <a:br>
              <a:rPr lang="ru-RU" altLang="ru-RU" sz="1800"/>
            </a:br>
            <a:r>
              <a:rPr lang="en-US" altLang="ru-RU" sz="1800"/>
              <a:t>0, "Normal shutdown"</a:t>
            </a:r>
            <a:br>
              <a:rPr lang="ru-RU" altLang="ru-RU" sz="1800"/>
            </a:br>
            <a:r>
              <a:rPr lang="en-US" altLang="ru-RU" sz="1800"/>
              <a:t>1, "Runtime error"</a:t>
            </a:r>
            <a:br>
              <a:rPr lang="ru-RU" altLang="ru-RU" sz="1800"/>
            </a:br>
            <a:r>
              <a:rPr lang="en-US" altLang="ru-RU" sz="1800"/>
              <a:t>2, "Invalid operation"</a:t>
            </a:r>
            <a:br>
              <a:rPr lang="ru-RU" altLang="ru-RU" sz="1800"/>
            </a:br>
            <a:r>
              <a:rPr lang="en-US" altLang="ru-RU" sz="1800"/>
              <a:t>}</a:t>
            </a:r>
            <a:endParaRPr lang="ru-RU" altLang="ru-RU" sz="1800"/>
          </a:p>
          <a:p>
            <a:pPr marL="0" indent="0">
              <a:buNone/>
            </a:pPr>
            <a:endParaRPr lang="ru-RU" altLang="ru-RU" sz="1800"/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D4FF55D7-0E88-4D9D-8B24-90EF6CC5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412875"/>
            <a:ext cx="381635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3913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19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9888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ru-RU" sz="1800"/>
          </a:p>
          <a:p>
            <a:pPr>
              <a:buFontTx/>
              <a:buNone/>
            </a:pPr>
            <a:endParaRPr lang="en-US" altLang="ru-RU" sz="1800"/>
          </a:p>
          <a:p>
            <a:pPr>
              <a:buFontTx/>
              <a:buNone/>
            </a:pPr>
            <a:endParaRPr lang="en-US" altLang="ru-RU" sz="1800"/>
          </a:p>
          <a:p>
            <a:pPr>
              <a:buFontTx/>
              <a:buNone/>
            </a:pPr>
            <a:endParaRPr lang="en-US" altLang="ru-RU" sz="1800"/>
          </a:p>
          <a:p>
            <a:pPr>
              <a:buFontTx/>
              <a:buNone/>
            </a:pPr>
            <a:endParaRPr lang="en-US" altLang="ru-RU" sz="1800"/>
          </a:p>
          <a:p>
            <a:pPr>
              <a:buFontTx/>
              <a:buNone/>
            </a:pPr>
            <a:r>
              <a:rPr lang="ru-RU" altLang="ru-RU" sz="1800"/>
              <a:t>А в альтернативном </a:t>
            </a:r>
            <a:r>
              <a:rPr lang="en-US" altLang="ru-RU" sz="1800"/>
              <a:t>.RC:</a:t>
            </a: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r>
              <a:rPr lang="en-US" altLang="ru-RU" sz="1800"/>
              <a:t>STRINGTABLE</a:t>
            </a:r>
            <a:br>
              <a:rPr lang="ru-RU" altLang="ru-RU" sz="1800"/>
            </a:br>
            <a:r>
              <a:rPr lang="en-US" altLang="ru-RU" sz="1800"/>
              <a:t>{</a:t>
            </a:r>
            <a:br>
              <a:rPr lang="ru-RU" altLang="ru-RU" sz="1800"/>
            </a:br>
            <a:r>
              <a:rPr lang="en-US" altLang="ru-RU" sz="1800"/>
              <a:t>0, "</a:t>
            </a:r>
            <a:r>
              <a:rPr lang="ru-RU" altLang="ru-RU" sz="1800"/>
              <a:t>Нормальное завершение</a:t>
            </a:r>
            <a:r>
              <a:rPr lang="en-US" altLang="ru-RU" sz="1800"/>
              <a:t>"</a:t>
            </a:r>
            <a:br>
              <a:rPr lang="ru-RU" altLang="ru-RU" sz="1800"/>
            </a:br>
            <a:r>
              <a:rPr lang="en-US" altLang="ru-RU" sz="1800"/>
              <a:t>1, "</a:t>
            </a:r>
            <a:r>
              <a:rPr lang="ru-RU" altLang="ru-RU" sz="1800"/>
              <a:t>Ошибка времени исполнения</a:t>
            </a:r>
            <a:r>
              <a:rPr lang="en-US" altLang="ru-RU" sz="1800"/>
              <a:t>"</a:t>
            </a:r>
            <a:br>
              <a:rPr lang="ru-RU" altLang="ru-RU" sz="1800"/>
            </a:br>
            <a:r>
              <a:rPr lang="en-US" altLang="ru-RU" sz="1800"/>
              <a:t>2, "</a:t>
            </a:r>
            <a:r>
              <a:rPr lang="ru-RU" altLang="ru-RU" sz="1800"/>
              <a:t>Неправильная операция</a:t>
            </a:r>
            <a:r>
              <a:rPr lang="en-US" altLang="ru-RU" sz="1800"/>
              <a:t>"</a:t>
            </a:r>
            <a:br>
              <a:rPr lang="ru-RU" altLang="ru-RU" sz="1800"/>
            </a:br>
            <a:r>
              <a:rPr lang="en-US" altLang="ru-RU" sz="1800"/>
              <a:t>}</a:t>
            </a: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AF3B7A-BE44-4D78-95CB-C663EDF00A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636E245D-1C0E-4F8A-8775-09CA510B0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Загрузка строк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CB4B8943-2A49-4FD6-97A5-E4269555F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>
                <a:solidFill>
                  <a:schemeClr val="hlink"/>
                </a:solidFill>
              </a:rPr>
              <a:t>LoadString(hModule, id, pBuf, bufsize)</a:t>
            </a:r>
            <a:r>
              <a:rPr lang="en-US" altLang="ru-RU"/>
              <a:t>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длина строки</a:t>
            </a:r>
          </a:p>
          <a:p>
            <a:r>
              <a:rPr lang="ru-RU" altLang="ru-RU">
                <a:sym typeface="Wingdings" panose="05000000000000000000" pitchFamily="2" charset="2"/>
              </a:rPr>
              <a:t>Загруженная строка завершается нулем</a:t>
            </a:r>
          </a:p>
          <a:p>
            <a:r>
              <a:rPr lang="ru-RU" altLang="ru-RU">
                <a:sym typeface="Wingdings" panose="05000000000000000000" pitchFamily="2" charset="2"/>
              </a:rPr>
              <a:t>При переполнении буфера строка обрезается, но ноль в конце будет всегда</a:t>
            </a:r>
          </a:p>
          <a:p>
            <a:r>
              <a:rPr lang="ru-RU" altLang="ru-RU">
                <a:sym typeface="Wingdings" panose="05000000000000000000" pitchFamily="2" charset="2"/>
              </a:rPr>
              <a:t>Удобно использовать нечто такое:</a:t>
            </a:r>
            <a:br>
              <a:rPr lang="ru-RU" altLang="ru-RU">
                <a:sym typeface="Wingdings" panose="05000000000000000000" pitchFamily="2" charset="2"/>
              </a:rPr>
            </a:br>
            <a:br>
              <a:rPr lang="ru-RU" altLang="ru-RU" sz="800">
                <a:sym typeface="Wingdings" panose="05000000000000000000" pitchFamily="2" charset="2"/>
              </a:rPr>
            </a:br>
            <a:r>
              <a:rPr lang="en-US" altLang="ru-RU" sz="1800" b="1">
                <a:sym typeface="Wingdings" panose="05000000000000000000" pitchFamily="2" charset="2"/>
              </a:rPr>
              <a:t>function</a:t>
            </a:r>
            <a:r>
              <a:rPr lang="en-US" altLang="ru-RU" sz="1800">
                <a:sym typeface="Wingdings" panose="05000000000000000000" pitchFamily="2" charset="2"/>
              </a:rPr>
              <a:t> LoadShortStr(hInst: THandle; id: integer): ShortString;</a:t>
            </a:r>
            <a:br>
              <a:rPr lang="en-US" altLang="ru-RU" sz="1800">
                <a:sym typeface="Wingdings" panose="05000000000000000000" pitchFamily="2" charset="2"/>
              </a:rPr>
            </a:br>
            <a:r>
              <a:rPr lang="en-US" altLang="ru-RU" sz="1800" b="1">
                <a:sym typeface="Wingdings" panose="05000000000000000000" pitchFamily="2" charset="2"/>
              </a:rPr>
              <a:t>begin</a:t>
            </a:r>
            <a:br>
              <a:rPr lang="en-US" altLang="ru-RU" sz="1800">
                <a:sym typeface="Wingdings" panose="05000000000000000000" pitchFamily="2" charset="2"/>
              </a:rPr>
            </a:br>
            <a:r>
              <a:rPr lang="en-US" altLang="ru-RU" sz="1800">
                <a:sym typeface="Wingdings" panose="05000000000000000000" pitchFamily="2" charset="2"/>
              </a:rPr>
              <a:t>   result[0] := char( LoadString(hInst, id, @result[1], sizeof(result)–1) );</a:t>
            </a:r>
            <a:br>
              <a:rPr lang="en-US" altLang="ru-RU" sz="1800">
                <a:sym typeface="Wingdings" panose="05000000000000000000" pitchFamily="2" charset="2"/>
              </a:rPr>
            </a:br>
            <a:r>
              <a:rPr lang="en-US" altLang="ru-RU" sz="1800" b="1">
                <a:sym typeface="Wingdings" panose="05000000000000000000" pitchFamily="2" charset="2"/>
              </a:rPr>
              <a:t>end</a:t>
            </a:r>
            <a:r>
              <a:rPr lang="en-US" altLang="ru-RU" sz="1800">
                <a:sym typeface="Wingdings" panose="05000000000000000000" pitchFamily="2" charset="2"/>
              </a:rPr>
              <a:t>;</a:t>
            </a:r>
            <a:endParaRPr lang="ru-RU" altLang="ru-RU" sz="1800">
              <a:sym typeface="Wingdings" panose="05000000000000000000" pitchFamily="2" charset="2"/>
            </a:endParaRPr>
          </a:p>
          <a:p>
            <a:r>
              <a:rPr lang="ru-RU" altLang="ru-RU">
                <a:sym typeface="Wingdings" panose="05000000000000000000" pitchFamily="2" charset="2"/>
              </a:rPr>
              <a:t>НЕУДОБНО, что идентификаторы строк числовые, хочется буквенные!</a:t>
            </a:r>
            <a:endParaRPr lang="ru-RU" altLang="ru-RU"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432BA0-9D07-42EA-9F9A-3D4E71A1A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FBDB74FA-49C7-4FDA-9CAC-8818FA9ED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Директива </a:t>
            </a:r>
            <a:r>
              <a:rPr lang="en-US" altLang="ru-RU" b="1"/>
              <a:t>resourcestring</a:t>
            </a:r>
            <a:endParaRPr lang="ru-RU" altLang="ru-RU" b="1"/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F626615E-492C-4F17-B1A6-46FD80A07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Позволяет определить строковые ресурсы прямо в тексте программы на Паскале так, как определяются обычные строковые константы</a:t>
            </a:r>
          </a:p>
          <a:p>
            <a:r>
              <a:rPr lang="ru-RU" altLang="ru-RU"/>
              <a:t>Поддерживается, начиная с </a:t>
            </a:r>
            <a:r>
              <a:rPr lang="en-US" altLang="ru-RU"/>
              <a:t>Delphi 5</a:t>
            </a:r>
            <a:endParaRPr lang="ru-RU" altLang="ru-RU"/>
          </a:p>
          <a:p>
            <a:r>
              <a:rPr lang="ru-RU" altLang="ru-RU"/>
              <a:t>Доступ к таким строкам (синтаксически!) – как к обычным строковым константам</a:t>
            </a:r>
          </a:p>
          <a:p>
            <a:r>
              <a:rPr lang="ru-RU" altLang="ru-RU" u="sng"/>
              <a:t>Физически доступ к таким строкам – через функции загрузки строк из ресурса</a:t>
            </a:r>
            <a:r>
              <a:rPr lang="ru-RU" altLang="ru-RU"/>
              <a:t> (прозрачно для программиста, читабельный код, но – сложный и долгий доступ на самом деле)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EFEF3-67E5-4CCB-B5AC-F8BDD37A2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521A2DE2-07F5-4FB4-B088-E614DC03A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Resourcestring - </a:t>
            </a:r>
            <a:r>
              <a:rPr lang="ru-RU" altLang="ru-RU"/>
              <a:t>пример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02A1E8F5-CF53-42E4-AD21-AB51B8AA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unit</a:t>
            </a:r>
            <a:r>
              <a:rPr lang="en-US" altLang="ru-RU" sz="1800"/>
              <a:t> sconsts;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interface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resourcestring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sNormal =</a:t>
            </a:r>
            <a:r>
              <a:rPr lang="ru-RU" altLang="ru-RU" sz="1800"/>
              <a:t> </a:t>
            </a:r>
            <a:r>
              <a:rPr lang="en-US" altLang="ru-RU" sz="1800"/>
              <a:t>'</a:t>
            </a:r>
            <a:r>
              <a:rPr lang="ru-RU" altLang="ru-RU" sz="1800"/>
              <a:t>Normal shutdown</a:t>
            </a:r>
            <a:r>
              <a:rPr lang="en-US" altLang="ru-RU" sz="1800"/>
              <a:t>';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sRunError = </a:t>
            </a:r>
            <a:r>
              <a:rPr lang="ru-RU" altLang="ru-RU" sz="1800"/>
              <a:t> </a:t>
            </a:r>
            <a:r>
              <a:rPr lang="en-US" altLang="ru-RU" sz="1800"/>
              <a:t>'</a:t>
            </a:r>
            <a:r>
              <a:rPr lang="ru-RU" altLang="ru-RU" sz="1800"/>
              <a:t>Runtime error</a:t>
            </a:r>
            <a:r>
              <a:rPr lang="en-US" altLang="ru-RU" sz="1800"/>
              <a:t>';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sInvalidOp = '</a:t>
            </a:r>
            <a:r>
              <a:rPr lang="ru-RU" altLang="ru-RU" sz="1800"/>
              <a:t>Invalid operation</a:t>
            </a:r>
            <a:r>
              <a:rPr lang="en-US" altLang="ru-RU" sz="1800"/>
              <a:t>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implementation end</a:t>
            </a:r>
            <a:r>
              <a:rPr lang="en-US" altLang="ru-RU" sz="1800"/>
              <a:t>.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program</a:t>
            </a:r>
            <a:r>
              <a:rPr lang="en-US" altLang="ru-RU" sz="1800"/>
              <a:t> MyProg;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uses</a:t>
            </a:r>
            <a:r>
              <a:rPr lang="en-US" altLang="ru-RU" sz="1800"/>
              <a:t> sconsts;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TextOut(hdc, x, y, sNormal);</a:t>
            </a:r>
            <a:endParaRPr lang="ru-RU" altLang="ru-RU" sz="1800"/>
          </a:p>
        </p:txBody>
      </p:sp>
      <p:sp>
        <p:nvSpPr>
          <p:cNvPr id="344068" name="Line 4">
            <a:extLst>
              <a:ext uri="{FF2B5EF4-FFF2-40B4-BE49-F238E27FC236}">
                <a16:creationId xmlns:a16="http://schemas.microsoft.com/office/drawing/2014/main" id="{67516916-99BA-4F50-971C-0433E3D03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4365625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A0744-44C2-487E-BFBC-15D9CAE96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5076DE2-D0D0-40BD-B5F4-9128319BB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8229600" cy="836612"/>
          </a:xfrm>
        </p:spPr>
        <p:txBody>
          <a:bodyPr/>
          <a:lstStyle/>
          <a:p>
            <a:r>
              <a:rPr lang="ru-RU" altLang="ru-RU"/>
              <a:t>Пример без спецсинтаксиса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2C1F108-80F6-45D2-9912-B9C611384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3455987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unit</a:t>
            </a:r>
            <a:r>
              <a:rPr lang="en-US" altLang="ru-RU" sz="1800"/>
              <a:t> resconst;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interface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const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sNormal =</a:t>
            </a:r>
            <a:r>
              <a:rPr lang="ru-RU" altLang="ru-RU" sz="1800"/>
              <a:t> </a:t>
            </a:r>
            <a:r>
              <a:rPr lang="en-US" altLang="ru-RU" sz="1800"/>
              <a:t>0;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sRunError = </a:t>
            </a:r>
            <a:r>
              <a:rPr lang="ru-RU" altLang="ru-RU" sz="1800"/>
              <a:t> </a:t>
            </a:r>
            <a:r>
              <a:rPr lang="en-US" altLang="ru-RU" sz="1800"/>
              <a:t>1;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sInvalidOp = 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implementation end</a:t>
            </a:r>
            <a:r>
              <a:rPr lang="en-US" altLang="ru-RU" sz="18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//</a:t>
            </a:r>
            <a:r>
              <a:rPr lang="ru-RU" altLang="ru-RU" sz="1800"/>
              <a:t>файл </a:t>
            </a:r>
            <a:r>
              <a:rPr lang="en-US" altLang="ru-RU" sz="1800"/>
              <a:t>myres.rc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#include "resconst.pas"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STRINGTABLE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sNormal, "Normal shutdown"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sRunError, "Runtime error"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sInvalidOp, "Invalid operation"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}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/>
          </a:p>
        </p:txBody>
      </p:sp>
      <p:sp>
        <p:nvSpPr>
          <p:cNvPr id="345092" name="Line 4">
            <a:extLst>
              <a:ext uri="{FF2B5EF4-FFF2-40B4-BE49-F238E27FC236}">
                <a16:creationId xmlns:a16="http://schemas.microsoft.com/office/drawing/2014/main" id="{A3E1DEDB-F61B-4E56-807C-1CAA1019D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350043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B74FA26D-9014-4E97-B0A1-7956046E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1196975"/>
            <a:ext cx="34559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800" b="1"/>
              <a:t>program</a:t>
            </a:r>
            <a:r>
              <a:rPr lang="en-US" altLang="ru-RU" sz="1800"/>
              <a:t> myProg;</a:t>
            </a:r>
          </a:p>
          <a:p>
            <a:pPr>
              <a:buFontTx/>
              <a:buNone/>
            </a:pPr>
            <a:r>
              <a:rPr lang="en-US" altLang="ru-RU" sz="1800" b="1"/>
              <a:t>uses </a:t>
            </a:r>
            <a:r>
              <a:rPr lang="en-US" altLang="ru-RU" sz="1800"/>
              <a:t>resconst;</a:t>
            </a:r>
          </a:p>
          <a:p>
            <a:pPr>
              <a:buFontTx/>
              <a:buNone/>
            </a:pPr>
            <a:r>
              <a:rPr lang="en-US" altLang="ru-RU" sz="1800" i="1"/>
              <a:t>{$R myres.res}</a:t>
            </a:r>
          </a:p>
          <a:p>
            <a:pPr>
              <a:buFontTx/>
              <a:buNone/>
            </a:pPr>
            <a:r>
              <a:rPr lang="en-US" altLang="ru-RU" sz="1800"/>
              <a:t>.....................................</a:t>
            </a:r>
          </a:p>
          <a:p>
            <a:pPr>
              <a:buFontTx/>
              <a:buNone/>
            </a:pPr>
            <a:r>
              <a:rPr lang="en-US" altLang="ru-RU" sz="1800"/>
              <a:t>s := LoadShortStr(hInstance, </a:t>
            </a:r>
            <a:br>
              <a:rPr lang="en-US" altLang="ru-RU" sz="1800"/>
            </a:br>
            <a:r>
              <a:rPr lang="en-US" altLang="ru-RU" sz="1800"/>
              <a:t>    sNormal);</a:t>
            </a:r>
          </a:p>
          <a:p>
            <a:pPr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EDEF85-2FE6-43B3-A79F-AD1E2EC29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325DD9A0-64CA-4664-B7EC-5D50D8C92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Акселераторы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D6C0BAF9-3CC8-471F-8C83-6A2AABC99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12876"/>
            <a:ext cx="8229600" cy="4968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Это "активные" ресурсы</a:t>
            </a:r>
          </a:p>
          <a:p>
            <a:pPr>
              <a:lnSpc>
                <a:spcPct val="90000"/>
              </a:lnSpc>
            </a:pPr>
            <a:r>
              <a:rPr lang="ru-RU" altLang="ru-RU"/>
              <a:t>Таблицы акселераторов описывают наборы горячих клавиш, навроде </a:t>
            </a:r>
            <a:r>
              <a:rPr lang="en-US" altLang="ru-RU"/>
              <a:t>F1, Ctrl+F2, Alt+X </a:t>
            </a:r>
            <a:r>
              <a:rPr lang="ru-RU" altLang="ru-RU"/>
              <a:t>и т.п.</a:t>
            </a:r>
          </a:p>
          <a:p>
            <a:pPr>
              <a:lnSpc>
                <a:spcPct val="90000"/>
              </a:lnSpc>
            </a:pPr>
            <a:r>
              <a:rPr lang="ru-RU" altLang="ru-RU"/>
              <a:t>Часто используются совместно с меню</a:t>
            </a:r>
          </a:p>
          <a:p>
            <a:pPr>
              <a:lnSpc>
                <a:spcPct val="90000"/>
              </a:lnSpc>
            </a:pPr>
            <a:r>
              <a:rPr lang="ru-RU" altLang="ru-RU"/>
              <a:t>Каждая таблица имеет идентификатор, таблицы акселераторов </a:t>
            </a:r>
            <a:r>
              <a:rPr lang="ru-RU" altLang="ru-RU" b="1" u="sng"/>
              <a:t>различимы</a:t>
            </a:r>
            <a:r>
              <a:rPr lang="ru-RU" altLang="ru-RU"/>
              <a:t> (в отличие от строк)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При нажатии акселератора формируется сообщение </a:t>
            </a:r>
            <a:r>
              <a:rPr lang="en-US" altLang="ru-RU"/>
              <a:t>WM_COMMAND (</a:t>
            </a:r>
            <a:r>
              <a:rPr lang="ru-RU" altLang="ru-RU"/>
              <a:t>как правило - главному окну</a:t>
            </a:r>
            <a:r>
              <a:rPr lang="en-US" altLang="ru-RU"/>
              <a:t>)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В сообщении передается идентификатор акселератора - аналог идентификатора оконного органа управления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Требуется модификация цикла выборки и обработки сообщений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6EA24A-1CBA-4B3C-B5DB-5F128C106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40C6E5F-18FC-40DD-9DF5-8CBFE87D5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Классификация ОС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C79FF12-5E51-471E-B8A2-26BC9F0AB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Особенности методов построения ядра</a:t>
            </a:r>
          </a:p>
          <a:p>
            <a:r>
              <a:rPr lang="ru-RU" altLang="ru-RU"/>
              <a:t>Монолитное ядро</a:t>
            </a:r>
          </a:p>
          <a:p>
            <a:pPr marL="522288" lvl="1" indent="11113">
              <a:buNone/>
            </a:pPr>
            <a:r>
              <a:rPr lang="ru-RU" altLang="ru-RU" sz="1800"/>
              <a:t>«Монархия.» Ядро работает в привилегированном режиме. Делает все: обработка прерываний, системных вызовов, внутренние действия. Быстрые вызовы одних процедур другими. Общая память. Произвольное вмешательство в работу планировщика. Невытесняющее исполнение компонентов ядра.</a:t>
            </a:r>
          </a:p>
          <a:p>
            <a:r>
              <a:rPr lang="ru-RU" altLang="ru-RU"/>
              <a:t>Микроядро</a:t>
            </a:r>
          </a:p>
          <a:p>
            <a:pPr marL="522288" lvl="1" indent="11113">
              <a:buNone/>
            </a:pPr>
            <a:r>
              <a:rPr lang="ru-RU" altLang="ru-RU" sz="1800"/>
              <a:t>«Демократия.» Быстрый вытесняюший планировщик и быстрые и компактные средства обмена сообщениями. Все остальное исполняется на общих основаниях в пользовательском режиме: сетевые функции, файловая система, драйверы.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D270C0-4022-4679-9584-CF73EC820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C326AAE9-BA84-4D39-80AC-D63F38B50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Описание акселераторов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BE64C6A8-F97C-4588-9064-56DDC58FD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25538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&lt;id&gt; ACCELERATORS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[</a:t>
            </a:r>
            <a:r>
              <a:rPr lang="ru-RU" altLang="ru-RU" sz="1600">
                <a:solidFill>
                  <a:schemeClr val="hlink"/>
                </a:solidFill>
              </a:rPr>
              <a:t>определения клавиш</a:t>
            </a:r>
            <a:r>
              <a:rPr lang="en-US" altLang="ru-RU" sz="1600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}</a:t>
            </a:r>
            <a:endParaRPr lang="ru-RU" altLang="ru-RU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ru-RU" altLang="ru-RU" sz="16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Определения клавиш: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>
                <a:solidFill>
                  <a:schemeClr val="hlink"/>
                </a:solidFill>
              </a:rPr>
              <a:t>"</a:t>
            </a:r>
            <a:r>
              <a:rPr lang="en-US" altLang="ru-RU" sz="1600">
                <a:solidFill>
                  <a:schemeClr val="hlink"/>
                </a:solidFill>
              </a:rPr>
              <a:t>&lt;char&gt;", &lt;id&gt; </a:t>
            </a:r>
            <a:r>
              <a:rPr lang="en-US" altLang="ru-RU" sz="1600" i="1">
                <a:solidFill>
                  <a:schemeClr val="hlink"/>
                </a:solidFill>
              </a:rPr>
              <a:t>[, SHIFT] [,CONTROL] [,ALT]</a:t>
            </a:r>
            <a:r>
              <a:rPr lang="ru-RU" altLang="ru-RU" sz="1600">
                <a:solidFill>
                  <a:schemeClr val="hlink"/>
                </a:solidFill>
              </a:rPr>
              <a:t> </a:t>
            </a:r>
            <a:r>
              <a:rPr lang="ru-RU" altLang="ru-RU" sz="1600"/>
              <a:t>- символ</a:t>
            </a:r>
            <a:endParaRPr lang="en-US" altLang="ru-RU" sz="160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>
                <a:solidFill>
                  <a:schemeClr val="hlink"/>
                </a:solidFill>
              </a:rPr>
              <a:t>"</a:t>
            </a:r>
            <a:r>
              <a:rPr lang="en-US" altLang="ru-RU" sz="1600" b="1">
                <a:solidFill>
                  <a:schemeClr val="hlink"/>
                </a:solidFill>
              </a:rPr>
              <a:t>^</a:t>
            </a:r>
            <a:r>
              <a:rPr lang="en-US" altLang="ru-RU" sz="1600">
                <a:solidFill>
                  <a:schemeClr val="hlink"/>
                </a:solidFill>
              </a:rPr>
              <a:t>&lt;char&gt;", &lt;id&gt; </a:t>
            </a:r>
            <a:r>
              <a:rPr lang="en-US" altLang="ru-RU" sz="1600" i="1">
                <a:solidFill>
                  <a:schemeClr val="hlink"/>
                </a:solidFill>
              </a:rPr>
              <a:t>[, SHIFT] [,CONTROL] [,ALT]</a:t>
            </a:r>
            <a:r>
              <a:rPr lang="ru-RU" altLang="ru-RU" sz="1600">
                <a:solidFill>
                  <a:schemeClr val="hlink"/>
                </a:solidFill>
              </a:rPr>
              <a:t> </a:t>
            </a:r>
            <a:r>
              <a:rPr lang="ru-RU" altLang="ru-RU" sz="1600"/>
              <a:t>- символ в комбинации с </a:t>
            </a:r>
            <a:r>
              <a:rPr lang="en-US" altLang="ru-RU" sz="1600"/>
              <a:t>Ctrl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&lt;ASCII-code&gt;, &lt;id&gt;, </a:t>
            </a:r>
            <a:r>
              <a:rPr lang="en-US" altLang="ru-RU" sz="1600" b="1">
                <a:solidFill>
                  <a:schemeClr val="hlink"/>
                </a:solidFill>
              </a:rPr>
              <a:t>ASCII</a:t>
            </a:r>
            <a:r>
              <a:rPr lang="en-US" altLang="ru-RU" sz="1600">
                <a:solidFill>
                  <a:schemeClr val="hlink"/>
                </a:solidFill>
              </a:rPr>
              <a:t> </a:t>
            </a:r>
            <a:r>
              <a:rPr lang="en-US" altLang="ru-RU" sz="1600" i="1">
                <a:solidFill>
                  <a:schemeClr val="hlink"/>
                </a:solidFill>
              </a:rPr>
              <a:t>[, SHIFT] [,CONTROL] [,ALT]</a:t>
            </a:r>
            <a:r>
              <a:rPr lang="en-US" altLang="ru-RU" sz="1600">
                <a:solidFill>
                  <a:schemeClr val="hlink"/>
                </a:solidFill>
              </a:rPr>
              <a:t> </a:t>
            </a:r>
            <a:r>
              <a:rPr lang="en-US" altLang="ru-RU" sz="1600"/>
              <a:t>- ASCII-</a:t>
            </a:r>
            <a:r>
              <a:rPr lang="ru-RU" altLang="ru-RU" sz="1600"/>
              <a:t>код символа</a:t>
            </a:r>
            <a:endParaRPr lang="en-US" altLang="ru-RU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&lt;VK_code&gt;, &lt;id&gt;, </a:t>
            </a:r>
            <a:r>
              <a:rPr lang="en-US" altLang="ru-RU" sz="1600" b="1">
                <a:solidFill>
                  <a:schemeClr val="hlink"/>
                </a:solidFill>
              </a:rPr>
              <a:t>VIRTKEY</a:t>
            </a:r>
            <a:r>
              <a:rPr lang="en-US" altLang="ru-RU" sz="1600">
                <a:solidFill>
                  <a:schemeClr val="hlink"/>
                </a:solidFill>
              </a:rPr>
              <a:t> </a:t>
            </a:r>
            <a:r>
              <a:rPr lang="en-US" altLang="ru-RU" sz="1600" i="1">
                <a:solidFill>
                  <a:schemeClr val="hlink"/>
                </a:solidFill>
              </a:rPr>
              <a:t>[, SHIFT] [,CONTROL] [,ALT]</a:t>
            </a:r>
            <a:r>
              <a:rPr lang="ru-RU" altLang="ru-RU" sz="1600">
                <a:solidFill>
                  <a:schemeClr val="hlink"/>
                </a:solidFill>
              </a:rPr>
              <a:t> </a:t>
            </a:r>
            <a:r>
              <a:rPr lang="ru-RU" altLang="ru-RU" sz="1600"/>
              <a:t>- виртуальный код клавиши</a:t>
            </a:r>
            <a:endParaRPr lang="en-US" altLang="ru-RU" sz="1600"/>
          </a:p>
          <a:p>
            <a:pPr>
              <a:lnSpc>
                <a:spcPct val="80000"/>
              </a:lnSpc>
              <a:buFontTx/>
              <a:buNone/>
            </a:pPr>
            <a:endParaRPr lang="en-US" altLang="ru-RU" sz="160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Например: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/>
              <a:t>acc1 ACCELERATORS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/>
              <a:t>VK_F1, 202, VIRTKEY    </a:t>
            </a:r>
            <a:r>
              <a:rPr lang="en-US" altLang="ru-RU" sz="1600" i="1"/>
              <a:t>// F1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/>
              <a:t>"^Q", 105, CONTROL      </a:t>
            </a:r>
            <a:r>
              <a:rPr lang="en-US" altLang="ru-RU" sz="1600" i="1"/>
              <a:t>//Ctrl+Q, ^ </a:t>
            </a:r>
            <a:r>
              <a:rPr lang="ru-RU" altLang="ru-RU" sz="1600" i="1"/>
              <a:t>уже есть, </a:t>
            </a:r>
            <a:r>
              <a:rPr lang="en-US" altLang="ru-RU" sz="1600" i="1"/>
              <a:t>CONTROL </a:t>
            </a:r>
            <a:r>
              <a:rPr lang="ru-RU" altLang="ru-RU" sz="1600" i="1"/>
              <a:t>не обязательно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13, 13, </a:t>
            </a:r>
            <a:r>
              <a:rPr lang="en-US" altLang="ru-RU" sz="1600"/>
              <a:t>ASCII                   </a:t>
            </a:r>
            <a:r>
              <a:rPr lang="en-US" altLang="ru-RU" sz="1600" i="1"/>
              <a:t>// Enter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ru-RU" sz="1600"/>
              <a:t>}</a:t>
            </a:r>
            <a:endParaRPr lang="ru-RU" altLang="ru-RU" sz="1600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52B410CE-871E-410C-A28F-66A6AB8AB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983EA732-DE15-444F-A21D-4FD508B5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Сообщения </a:t>
            </a:r>
            <a:r>
              <a:rPr lang="en-US" altLang="ru-RU" sz="4000"/>
              <a:t>WM_COMMAND </a:t>
            </a:r>
            <a:br>
              <a:rPr lang="ru-RU" altLang="ru-RU" sz="4000"/>
            </a:br>
            <a:r>
              <a:rPr lang="ru-RU" altLang="ru-RU" sz="4000"/>
              <a:t>от акселераторов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87C3EC14-CED5-4D1C-8412-F13A72A9B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en-US" altLang="ru-RU"/>
              <a:t>WM_COMMAND</a:t>
            </a:r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en-US" altLang="ru-RU"/>
              <a:t>wparam = </a:t>
            </a:r>
          </a:p>
          <a:p>
            <a:pPr marL="0" indent="0">
              <a:buNone/>
            </a:pPr>
            <a:r>
              <a:rPr lang="en-US" altLang="ru-RU"/>
              <a:t>lparam = 0</a:t>
            </a:r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ru-RU"/>
              <a:t>Если идентификатор акселератора равен идентификатору пункта меню, то эмулируется выбор этого пункта меню, приходят сообщения от меню, </a:t>
            </a:r>
            <a:br>
              <a:rPr lang="ru-RU" altLang="ru-RU"/>
            </a:br>
            <a:r>
              <a:rPr lang="ru-RU" altLang="ru-RU"/>
              <a:t>а </a:t>
            </a:r>
            <a:r>
              <a:rPr lang="en-US" altLang="ru-RU"/>
              <a:t>WM_COMMAND</a:t>
            </a:r>
            <a:r>
              <a:rPr lang="ru-RU" altLang="ru-RU"/>
              <a:t> в таком виде – не приходит.</a:t>
            </a:r>
          </a:p>
        </p:txBody>
      </p:sp>
      <p:sp>
        <p:nvSpPr>
          <p:cNvPr id="348164" name="Rectangle 4">
            <a:extLst>
              <a:ext uri="{FF2B5EF4-FFF2-40B4-BE49-F238E27FC236}">
                <a16:creationId xmlns:a16="http://schemas.microsoft.com/office/drawing/2014/main" id="{917AD52F-CF05-4AE4-AEDA-777D8526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2924176"/>
            <a:ext cx="15128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3C8747E6-852C-4B77-BC62-F39EA170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2924176"/>
            <a:ext cx="15128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id_key</a:t>
            </a:r>
            <a:endParaRPr lang="ru-RU" altLang="ru-RU"/>
          </a:p>
        </p:txBody>
      </p:sp>
      <p:sp>
        <p:nvSpPr>
          <p:cNvPr id="348166" name="Line 6">
            <a:extLst>
              <a:ext uri="{FF2B5EF4-FFF2-40B4-BE49-F238E27FC236}">
                <a16:creationId xmlns:a16="http://schemas.microsoft.com/office/drawing/2014/main" id="{338AB2A7-CCC7-4039-B1E6-529BFB69B4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6138" y="3284539"/>
            <a:ext cx="8636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167" name="Line 7">
            <a:extLst>
              <a:ext uri="{FF2B5EF4-FFF2-40B4-BE49-F238E27FC236}">
                <a16:creationId xmlns:a16="http://schemas.microsoft.com/office/drawing/2014/main" id="{76AB65A2-56E7-4024-8AB1-302367F85C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4" y="3644901"/>
            <a:ext cx="151288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168" name="Text Box 8">
            <a:extLst>
              <a:ext uri="{FF2B5EF4-FFF2-40B4-BE49-F238E27FC236}">
                <a16:creationId xmlns:a16="http://schemas.microsoft.com/office/drawing/2014/main" id="{F7CF4179-1EDE-4DD0-8A1D-3E6710C7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644900"/>
            <a:ext cx="4897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u="sng"/>
              <a:t>совместно</a:t>
            </a:r>
            <a:r>
              <a:rPr lang="ru-RU" altLang="ru-RU"/>
              <a:t> это признак "от акселератора"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E05DF5-9F4C-41D2-BD9B-F6267CF39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0C4332E3-CBB7-4BCC-BC5D-CD6855A86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Цикл обработки сообщений </a:t>
            </a:r>
            <a:br>
              <a:rPr lang="ru-RU" altLang="ru-RU" sz="4000"/>
            </a:br>
            <a:r>
              <a:rPr lang="ru-RU" altLang="ru-RU" sz="4000"/>
              <a:t>для акселераторов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BBC2381-D256-49D5-86F1-0BD088EE1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1800">
                <a:solidFill>
                  <a:srgbClr val="FF3300"/>
                </a:solidFill>
              </a:rPr>
              <a:t>hAccel</a:t>
            </a:r>
            <a:r>
              <a:rPr lang="en-US" altLang="ru-RU" sz="1800"/>
              <a:t> := LoadAccelerators(hInstance, 'acc1');l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while</a:t>
            </a:r>
            <a:r>
              <a:rPr lang="en-US" altLang="ru-RU" sz="1800"/>
              <a:t> GetMessage(msg, 0,0,0) = true </a:t>
            </a:r>
            <a:r>
              <a:rPr lang="en-US" altLang="ru-RU" sz="1800" b="1"/>
              <a:t>do 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 </a:t>
            </a:r>
            <a:r>
              <a:rPr lang="en-US" altLang="ru-RU" sz="1800" b="1">
                <a:solidFill>
                  <a:schemeClr val="hlink"/>
                </a:solidFill>
              </a:rPr>
              <a:t>if</a:t>
            </a:r>
            <a:r>
              <a:rPr lang="en-US" altLang="ru-RU" sz="1800">
                <a:solidFill>
                  <a:schemeClr val="hlink"/>
                </a:solidFill>
              </a:rPr>
              <a:t> TranslateAccelerator(hMainWnd, </a:t>
            </a:r>
            <a:r>
              <a:rPr lang="en-US" altLang="ru-RU" sz="1800" b="1">
                <a:solidFill>
                  <a:srgbClr val="FF3300"/>
                </a:solidFill>
              </a:rPr>
              <a:t>hAccel</a:t>
            </a:r>
            <a:r>
              <a:rPr lang="en-US" altLang="ru-RU" sz="1800">
                <a:solidFill>
                  <a:schemeClr val="hlink"/>
                </a:solidFill>
              </a:rPr>
              <a:t>, msg)&lt;&gt;0 </a:t>
            </a:r>
            <a:r>
              <a:rPr lang="en-US" altLang="ru-RU" sz="1800" b="1">
                <a:solidFill>
                  <a:schemeClr val="hlink"/>
                </a:solidFill>
              </a:rPr>
              <a:t>then 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    </a:t>
            </a:r>
            <a:r>
              <a:rPr lang="en-US" altLang="ru-RU" sz="1800" b="1"/>
              <a:t>if not</a:t>
            </a:r>
            <a:r>
              <a:rPr lang="en-US" altLang="ru-RU" sz="1800"/>
              <a:t> IsDialogMessage(GetActiveWindow, msg) </a:t>
            </a:r>
            <a:r>
              <a:rPr lang="en-US" altLang="ru-RU" sz="1800" b="1"/>
              <a:t>then 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       TranslateMessage(msg);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       DispatchMessage(msg);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    </a:t>
            </a:r>
            <a:r>
              <a:rPr lang="en-US" altLang="ru-RU" sz="1800" b="1"/>
              <a:t>end</a:t>
            </a:r>
            <a:r>
              <a:rPr lang="en-US" altLang="ru-RU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   </a:t>
            </a:r>
            <a:r>
              <a:rPr lang="en-US" altLang="ru-RU" sz="1800" b="1"/>
              <a:t>end</a:t>
            </a:r>
            <a:r>
              <a:rPr lang="en-US" altLang="ru-RU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 b="1"/>
              <a:t>end</a:t>
            </a:r>
            <a:r>
              <a:rPr lang="en-US" altLang="ru-RU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Акселераторы проверяются ДО </a:t>
            </a:r>
            <a:r>
              <a:rPr lang="en-US" altLang="ru-RU" sz="1800"/>
              <a:t>IsDialogMessage</a:t>
            </a:r>
          </a:p>
          <a:p>
            <a:pPr>
              <a:lnSpc>
                <a:spcPct val="90000"/>
              </a:lnSpc>
            </a:pPr>
            <a:r>
              <a:rPr lang="en-US" altLang="ru-RU" sz="1800"/>
              <a:t>IsDialogMessage </a:t>
            </a:r>
            <a:r>
              <a:rPr lang="ru-RU" altLang="ru-RU" sz="1800"/>
              <a:t>работает с активным окном, </a:t>
            </a:r>
            <a:br>
              <a:rPr lang="ru-RU" altLang="ru-RU" sz="1800"/>
            </a:br>
            <a:r>
              <a:rPr lang="ru-RU" altLang="ru-RU" sz="1800"/>
              <a:t>акселераторы - чаще конкретно с главным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EB3FC9B0-3D96-4730-B6E5-8BA33DAB86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2021</a:t>
            </a: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10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Ресурсы: меню, диалоги. Введение в </a:t>
            </a:r>
            <a:r>
              <a:rPr lang="en-US" altLang="ru-RU" sz="2800" dirty="0">
                <a:solidFill>
                  <a:srgbClr val="3366CC"/>
                </a:solidFill>
              </a:rPr>
              <a:t>DLL.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7372B6B7-49EA-4319-82FA-F8E4E8F7E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A4F32CA4-0946-4C23-9B87-FF0E664CD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CD632E-4449-4BD9-87C4-33CC05C36E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E6360DA3-8A9C-4D57-AB11-60709A03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Странности типизации Дельфи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5A13CDA-D27E-4A0C-B12F-8C26C1FE2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/>
              <a:t>var n: integer;</a:t>
            </a:r>
          </a:p>
          <a:p>
            <a:pPr>
              <a:buFontTx/>
              <a:buNone/>
            </a:pPr>
            <a:r>
              <a:rPr lang="en-US" altLang="ru-RU"/>
              <a:t>      p: pointer;</a:t>
            </a:r>
          </a:p>
          <a:p>
            <a:pPr>
              <a:buFontTx/>
              <a:buNone/>
            </a:pPr>
            <a:r>
              <a:rPr lang="en-US" altLang="ru-RU"/>
              <a:t>      s: AnsiString;</a:t>
            </a:r>
          </a:p>
          <a:p>
            <a:pPr>
              <a:buFontTx/>
              <a:buNone/>
            </a:pPr>
            <a:r>
              <a:rPr lang="en-US" altLang="ru-RU"/>
              <a:t>.................................</a:t>
            </a:r>
          </a:p>
          <a:p>
            <a:pPr>
              <a:buFontTx/>
              <a:buNone/>
            </a:pPr>
            <a:r>
              <a:rPr lang="en-US" altLang="ru-RU"/>
              <a:t>s := '1234';</a:t>
            </a:r>
          </a:p>
          <a:p>
            <a:pPr>
              <a:buFontTx/>
              <a:buNone/>
            </a:pPr>
            <a:r>
              <a:rPr lang="en-US" altLang="ru-RU"/>
              <a:t>p := pointer(s);</a:t>
            </a:r>
          </a:p>
          <a:p>
            <a:pPr>
              <a:buFontTx/>
              <a:buNone/>
            </a:pPr>
            <a:r>
              <a:rPr lang="en-US" altLang="ru-RU"/>
              <a:t>n := integer(p);</a:t>
            </a:r>
            <a:r>
              <a:rPr lang="ru-RU" altLang="ru-RU"/>
              <a:t> </a:t>
            </a:r>
            <a:endParaRPr lang="en-US" altLang="ru-RU"/>
          </a:p>
          <a:p>
            <a:pPr>
              <a:buFontTx/>
              <a:buNone/>
            </a:pPr>
            <a:r>
              <a:rPr lang="en-US" altLang="ru-RU">
                <a:solidFill>
                  <a:schemeClr val="hlink"/>
                </a:solidFill>
              </a:rPr>
              <a:t>n := integer(s); // </a:t>
            </a:r>
            <a:r>
              <a:rPr lang="ru-RU" altLang="ru-RU">
                <a:solidFill>
                  <a:schemeClr val="hlink"/>
                </a:solidFill>
              </a:rPr>
              <a:t>и так можно! тот же эффект</a:t>
            </a:r>
            <a:endParaRPr lang="en-US" altLang="ru-RU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/>
              <a:t>n := StrToIntDef(s,-1);</a:t>
            </a:r>
            <a:endParaRPr lang="ru-RU" altLang="ru-RU"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BC8505-5414-4957-82BF-A67116B619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4402024D-5B25-4187-BB74-B286F9F8D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Меню в </a:t>
            </a:r>
            <a:r>
              <a:rPr lang="en-US" altLang="ru-RU"/>
              <a:t>WinAPI</a:t>
            </a:r>
            <a:endParaRPr lang="ru-RU" altLang="ru-RU"/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F02C681A-4EB9-447B-B5E2-A1E131AE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Меню бывают двух видов:</a:t>
            </a:r>
            <a:br>
              <a:rPr lang="ru-RU" altLang="ru-RU"/>
            </a:br>
            <a:r>
              <a:rPr lang="ru-RU" altLang="ru-RU"/>
              <a:t>- полоса меню (горизонтальное, в главном окне)</a:t>
            </a:r>
            <a:br>
              <a:rPr lang="ru-RU" altLang="ru-RU"/>
            </a:br>
            <a:r>
              <a:rPr lang="ru-RU" altLang="ru-RU"/>
              <a:t>- выпадающие и всплывающие </a:t>
            </a:r>
            <a:r>
              <a:rPr lang="en-US" altLang="ru-RU"/>
              <a:t>(</a:t>
            </a:r>
            <a:r>
              <a:rPr lang="ru-RU" altLang="ru-RU"/>
              <a:t>вертикальные</a:t>
            </a:r>
            <a:r>
              <a:rPr lang="en-US" altLang="ru-RU"/>
              <a:t>) </a:t>
            </a:r>
            <a:r>
              <a:rPr lang="ru-RU" altLang="ru-RU"/>
              <a:t>меню</a:t>
            </a:r>
          </a:p>
          <a:p>
            <a:r>
              <a:rPr lang="ru-RU" altLang="ru-RU"/>
              <a:t>Выпадающие меню могут иметь неограниченную вложенность</a:t>
            </a:r>
          </a:p>
          <a:p>
            <a:r>
              <a:rPr lang="ru-RU" altLang="ru-RU"/>
              <a:t>Меню имеют хэндл</a:t>
            </a:r>
          </a:p>
          <a:p>
            <a:r>
              <a:rPr lang="ru-RU" altLang="ru-RU"/>
              <a:t>Пункты меню имеют числовые идентификаторы, также используются порядковые номера элементов внутри меню</a:t>
            </a:r>
            <a:endParaRPr lang="en-US" altLang="ru-RU"/>
          </a:p>
          <a:p>
            <a:r>
              <a:rPr lang="ru-RU" altLang="ru-RU"/>
              <a:t>При выборе активного пункта меню формируется </a:t>
            </a:r>
            <a:r>
              <a:rPr lang="en-US" altLang="ru-RU"/>
              <a:t>WM_COMMAND</a:t>
            </a:r>
            <a:r>
              <a:rPr lang="ru-RU" altLang="ru-RU"/>
              <a:t> с идентификатором выбранного пункта меню (и другие сообщения)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C04578-77A1-4770-B4C0-9812F4CCC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F4DF4351-6D9A-450F-9C84-9306EFB9C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Создание меню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11DDCB37-5962-427B-A39C-8EA422066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205038"/>
            <a:ext cx="8229600" cy="3949700"/>
          </a:xfrm>
        </p:spPr>
        <p:txBody>
          <a:bodyPr/>
          <a:lstStyle/>
          <a:p>
            <a:r>
              <a:rPr lang="ru-RU" altLang="ru-RU"/>
              <a:t>Описать меню в ресурсе и активировать с использованием минимума функций </a:t>
            </a:r>
            <a:r>
              <a:rPr lang="en-US" altLang="ru-RU"/>
              <a:t>WinAPI</a:t>
            </a:r>
          </a:p>
          <a:p>
            <a:r>
              <a:rPr lang="ru-RU" altLang="ru-RU"/>
              <a:t>Создать меню программно, элемент за элементом</a:t>
            </a:r>
          </a:p>
          <a:p>
            <a:r>
              <a:rPr lang="ru-RU" altLang="ru-RU"/>
              <a:t>В любом случае применимы функции работы с меню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8DA40A-79DF-4E24-9C3B-54CA092E1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B63E3C4B-4865-490D-A67D-B76528386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Функции работы с меню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839F1842-F5CE-4BE1-BC6B-7DB9BB328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125539"/>
            <a:ext cx="8480425" cy="51133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sz="2000"/>
              <a:t>CreateMenu		- </a:t>
            </a:r>
            <a:r>
              <a:rPr lang="ru-RU" altLang="ru-RU" sz="2000"/>
              <a:t>полосу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CreatePopupMenu</a:t>
            </a:r>
            <a:r>
              <a:rPr lang="ru-RU" altLang="ru-RU" sz="2000"/>
              <a:t>	- вертикальное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DestroyMenu 	- </a:t>
            </a:r>
            <a:r>
              <a:rPr lang="ru-RU" altLang="ru-RU" sz="2000"/>
              <a:t>обязательно, если меню не привязано к окну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AppendMenu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GetMenu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GetSystemMenu</a:t>
            </a:r>
            <a:r>
              <a:rPr lang="ru-RU" altLang="ru-RU" sz="2000"/>
              <a:t>	- узнать хэндл системного меню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DeleteMenu</a:t>
            </a:r>
            <a:r>
              <a:rPr lang="ru-RU" altLang="ru-RU" sz="2000"/>
              <a:t> </a:t>
            </a:r>
            <a:r>
              <a:rPr lang="en-US" altLang="ru-RU" sz="2000"/>
              <a:t>		- </a:t>
            </a:r>
            <a:r>
              <a:rPr lang="ru-RU" altLang="ru-RU" sz="2000"/>
              <a:t>уничтожить подменю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RemoveMenu 	- </a:t>
            </a:r>
            <a:r>
              <a:rPr lang="ru-RU" altLang="ru-RU" sz="2000"/>
              <a:t>отсоединить подменю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InsertMenu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GetMenuItemCount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GetMenuItemID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GetSubMenu 	- </a:t>
            </a:r>
            <a:r>
              <a:rPr lang="ru-RU" altLang="ru-RU" sz="2000"/>
              <a:t>хэндл подменю по номеру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ModifyMenu 		- </a:t>
            </a:r>
            <a:r>
              <a:rPr lang="ru-RU" altLang="ru-RU" sz="2000"/>
              <a:t>заменить один пункт на другой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 b="1"/>
              <a:t>TrackPopupMenu</a:t>
            </a:r>
            <a:r>
              <a:rPr lang="en-US" altLang="ru-RU" sz="2000">
                <a:solidFill>
                  <a:schemeClr val="hlink"/>
                </a:solidFill>
              </a:rPr>
              <a:t>   	- </a:t>
            </a:r>
            <a:r>
              <a:rPr lang="ru-RU" altLang="ru-RU" sz="2000">
                <a:solidFill>
                  <a:schemeClr val="hlink"/>
                </a:solidFill>
              </a:rPr>
              <a:t>!!! показать всплывающее меню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+ и др.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66B36A-5C21-4CAB-940D-57A0987B0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4549ACDD-3DFB-417F-ADAB-15CEE94E6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Описание меню в ресурсе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DD66F15-D40C-49FD-B848-5320DD239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sz="2000" i="1">
                <a:solidFill>
                  <a:schemeClr val="hlink"/>
                </a:solidFill>
              </a:rPr>
              <a:t>&lt;имя_меню&gt; </a:t>
            </a:r>
            <a:r>
              <a:rPr lang="ru-RU" altLang="ru-RU" sz="2000" b="1">
                <a:solidFill>
                  <a:schemeClr val="hlink"/>
                </a:solidFill>
              </a:rPr>
              <a:t>MENU</a:t>
            </a:r>
            <a:br>
              <a:rPr lang="ru-RU" altLang="ru-RU" sz="2000" b="1">
                <a:solidFill>
                  <a:schemeClr val="hlink"/>
                </a:solidFill>
              </a:rPr>
            </a:br>
            <a:r>
              <a:rPr lang="ru-RU" altLang="ru-RU" sz="2000" b="1">
                <a:solidFill>
                  <a:schemeClr val="hlink"/>
                </a:solidFill>
              </a:rPr>
              <a:t>{</a:t>
            </a:r>
            <a:br>
              <a:rPr lang="ru-RU" altLang="ru-RU" sz="2000" b="1">
                <a:solidFill>
                  <a:schemeClr val="hlink"/>
                </a:solidFill>
              </a:rPr>
            </a:br>
            <a:r>
              <a:rPr lang="ru-RU" altLang="ru-RU" sz="2000" i="1">
                <a:solidFill>
                  <a:schemeClr val="hlink"/>
                </a:solidFill>
              </a:rPr>
              <a:t>[&lt;список элементов меню&gt;]</a:t>
            </a:r>
            <a:br>
              <a:rPr lang="ru-RU" altLang="ru-RU" sz="2000" i="1">
                <a:solidFill>
                  <a:schemeClr val="hlink"/>
                </a:solidFill>
              </a:rPr>
            </a:br>
            <a:r>
              <a:rPr lang="ru-RU" altLang="ru-RU" sz="2000" b="1">
                <a:solidFill>
                  <a:schemeClr val="hlink"/>
                </a:solidFill>
              </a:rPr>
              <a:t>}</a:t>
            </a:r>
          </a:p>
          <a:p>
            <a:pPr marL="0" indent="0">
              <a:buNone/>
            </a:pPr>
            <a:r>
              <a:rPr lang="ru-RU" altLang="ru-RU" sz="2000"/>
              <a:t>   </a:t>
            </a:r>
            <a:endParaRPr lang="en-US" altLang="ru-RU" sz="2000"/>
          </a:p>
          <a:p>
            <a:pPr marL="0" indent="0">
              <a:buNone/>
            </a:pPr>
            <a:r>
              <a:rPr lang="ru-RU" altLang="ru-RU" sz="2000"/>
              <a:t> </a:t>
            </a:r>
            <a:r>
              <a:rPr lang="ru-RU" altLang="ru-RU" sz="2000" u="sng"/>
              <a:t>Список элементов:</a:t>
            </a:r>
          </a:p>
          <a:p>
            <a:pPr marL="0" indent="0"/>
            <a:r>
              <a:rPr lang="ru-RU" altLang="ru-RU" sz="2000" b="1"/>
              <a:t>   MENUITEM "</a:t>
            </a:r>
            <a:r>
              <a:rPr lang="ru-RU" altLang="ru-RU" sz="2000" i="1"/>
              <a:t>&lt;текст&gt;</a:t>
            </a:r>
            <a:r>
              <a:rPr lang="ru-RU" altLang="ru-RU" sz="2000" b="1"/>
              <a:t>", </a:t>
            </a:r>
            <a:r>
              <a:rPr lang="ru-RU" altLang="ru-RU" sz="2000" i="1"/>
              <a:t>&lt;идентификатор&gt; [</a:t>
            </a:r>
            <a:r>
              <a:rPr lang="ru-RU" altLang="ru-RU" sz="2000" b="1"/>
              <a:t>, </a:t>
            </a:r>
            <a:r>
              <a:rPr lang="ru-RU" altLang="ru-RU" sz="2000" i="1"/>
              <a:t>&lt;признаки&gt;]</a:t>
            </a:r>
          </a:p>
          <a:p>
            <a:pPr marL="0" indent="0"/>
            <a:r>
              <a:rPr lang="ru-RU" altLang="ru-RU" sz="2000" b="1"/>
              <a:t>   MENUITEM </a:t>
            </a:r>
            <a:r>
              <a:rPr lang="en-US" altLang="ru-RU" sz="2000" b="1"/>
              <a:t>SEPARATOR</a:t>
            </a:r>
            <a:endParaRPr lang="ru-RU" altLang="ru-RU" sz="2000" i="1"/>
          </a:p>
          <a:p>
            <a:pPr marL="0" indent="0"/>
            <a:r>
              <a:rPr lang="ru-RU" altLang="ru-RU" sz="2000" b="1"/>
              <a:t>   POPUP "</a:t>
            </a:r>
            <a:r>
              <a:rPr lang="ru-RU" altLang="ru-RU" sz="2000" i="1"/>
              <a:t>&lt;текст&gt;</a:t>
            </a:r>
            <a:r>
              <a:rPr lang="ru-RU" altLang="ru-RU" sz="2000" b="1"/>
              <a:t>" </a:t>
            </a:r>
            <a:r>
              <a:rPr lang="ru-RU" altLang="ru-RU" sz="2000" i="1"/>
              <a:t>[</a:t>
            </a:r>
            <a:r>
              <a:rPr lang="ru-RU" altLang="ru-RU" sz="2000" b="1"/>
              <a:t>, </a:t>
            </a:r>
            <a:r>
              <a:rPr lang="ru-RU" altLang="ru-RU" sz="2000" i="1"/>
              <a:t>&lt;признаки&gt;]</a:t>
            </a:r>
            <a:br>
              <a:rPr lang="ru-RU" altLang="ru-RU" sz="2000" i="1"/>
            </a:br>
            <a:r>
              <a:rPr lang="ru-RU" altLang="ru-RU" sz="2000" i="1"/>
              <a:t>    </a:t>
            </a:r>
            <a:r>
              <a:rPr lang="ru-RU" altLang="ru-RU" sz="2000"/>
              <a:t>{</a:t>
            </a:r>
            <a:br>
              <a:rPr lang="ru-RU" altLang="ru-RU" sz="2000"/>
            </a:br>
            <a:r>
              <a:rPr lang="ru-RU" altLang="ru-RU" sz="2000"/>
              <a:t>    </a:t>
            </a:r>
            <a:r>
              <a:rPr lang="ru-RU" altLang="ru-RU" sz="2000" i="1"/>
              <a:t>[&lt;список элементов меню&gt;]</a:t>
            </a:r>
            <a:br>
              <a:rPr lang="ru-RU" altLang="ru-RU" sz="2000" i="1"/>
            </a:br>
            <a:r>
              <a:rPr lang="ru-RU" altLang="ru-RU" sz="2000" i="1"/>
              <a:t>    </a:t>
            </a:r>
            <a:r>
              <a:rPr lang="ru-RU" altLang="ru-RU" sz="2000"/>
              <a:t>}</a:t>
            </a:r>
          </a:p>
          <a:p>
            <a:pPr marL="0" indent="0">
              <a:buNone/>
            </a:pPr>
            <a:endParaRPr lang="en-US" altLang="ru-RU" sz="2000"/>
          </a:p>
          <a:p>
            <a:pPr marL="0" indent="0">
              <a:buNone/>
            </a:pPr>
            <a:r>
              <a:rPr lang="ru-RU" altLang="ru-RU" sz="2000" u="sng"/>
              <a:t>Признаки:</a:t>
            </a:r>
          </a:p>
          <a:p>
            <a:pPr marL="0" indent="0">
              <a:buNone/>
            </a:pPr>
            <a:r>
              <a:rPr lang="en-US" altLang="ru-RU" sz="2000"/>
              <a:t>   INACTIVE, GRAYED, HELP, CHECKED</a:t>
            </a:r>
            <a:endParaRPr lang="ru-RU" altLang="ru-RU" sz="2000"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BA543-28E7-446F-8EFF-8AA121810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057F36EE-A765-4E9E-A06A-DAD6F55AD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Пример меню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DDC3AA90-22D4-41C9-AD95-409A8473D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2708275"/>
            <a:ext cx="8229600" cy="3589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MAINMENU MENU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POPUP "&amp;Файл"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  MENUITEM "&amp;Открыть", 101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  MENUITEM "&amp;Закрыть",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  MENUITEM SEPARATOR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  MENUITEM "&amp;Выход", 103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  MENUITEM "&amp;Помощь", 104, HELP </a:t>
            </a:r>
            <a:r>
              <a:rPr lang="en-US" altLang="ru-RU" sz="1800"/>
              <a:t>| GRAYED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}</a:t>
            </a:r>
          </a:p>
        </p:txBody>
      </p:sp>
      <p:pic>
        <p:nvPicPr>
          <p:cNvPr id="354308" name="Picture 4">
            <a:extLst>
              <a:ext uri="{FF2B5EF4-FFF2-40B4-BE49-F238E27FC236}">
                <a16:creationId xmlns:a16="http://schemas.microsoft.com/office/drawing/2014/main" id="{A809E8FF-8B78-405E-813D-B4A36795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1196976"/>
            <a:ext cx="48037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21B4B4-BCD6-4C76-906D-CB36CD23F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DF74D38-81C0-439F-A4BF-229527966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Темы курса: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04A9990-D8F4-4D49-AE5F-6D5FF4E2B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052514"/>
            <a:ext cx="8229600" cy="5329237"/>
          </a:xfrm>
        </p:spPr>
        <p:txBody>
          <a:bodyPr/>
          <a:lstStyle/>
          <a:p>
            <a:pPr marL="609600" indent="-609600">
              <a:buFontTx/>
              <a:buAutoNum type="romanUcPeriod"/>
            </a:pPr>
            <a:r>
              <a:rPr lang="ru-RU" altLang="ru-RU"/>
              <a:t>Введение в ОС</a:t>
            </a:r>
          </a:p>
          <a:p>
            <a:pPr marL="1066800" lvl="1" indent="-609600">
              <a:buFontTx/>
              <a:buAutoNum type="arabicPeriod"/>
            </a:pPr>
            <a:r>
              <a:rPr lang="ru-RU" altLang="ru-RU"/>
              <a:t>Введение, терминология, классификация</a:t>
            </a:r>
          </a:p>
          <a:p>
            <a:pPr marL="1066800" lvl="1" indent="-609600">
              <a:buFontTx/>
              <a:buAutoNum type="arabicPeriod"/>
            </a:pPr>
            <a:r>
              <a:rPr lang="ru-RU" altLang="ru-RU"/>
              <a:t>Процессы, проблемы синхронизации</a:t>
            </a:r>
          </a:p>
          <a:p>
            <a:pPr marL="609600" indent="-609600">
              <a:buFontTx/>
              <a:buAutoNum type="romanUcPeriod"/>
            </a:pPr>
            <a:r>
              <a:rPr lang="en-US" altLang="ru-RU"/>
              <a:t>WINDOWS (</a:t>
            </a:r>
            <a:r>
              <a:rPr lang="ru-RU" altLang="ru-RU"/>
              <a:t>программирование на </a:t>
            </a:r>
            <a:r>
              <a:rPr lang="en-US" altLang="ru-RU"/>
              <a:t>Win32 API)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Окна, сообщения, шаблон программы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Рисование, </a:t>
            </a:r>
            <a:r>
              <a:rPr lang="en-US" altLang="ru-RU"/>
              <a:t>GDI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Ввод-вывод: клавиатура, мышь, таймер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Оконные органы управления (контролы)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Ресурсы</a:t>
            </a:r>
          </a:p>
          <a:p>
            <a:pPr marL="1066800" lvl="1" indent="-609600">
              <a:buFontTx/>
              <a:buAutoNum type="arabicPeriod" startAt="3"/>
            </a:pPr>
            <a:r>
              <a:rPr lang="en-US" altLang="ru-RU"/>
              <a:t>DLL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Управление памятью</a:t>
            </a:r>
          </a:p>
          <a:p>
            <a:pPr marL="1066800" lvl="1" indent="-609600">
              <a:buFontTx/>
              <a:buAutoNum type="arabicPeriod" startAt="3"/>
            </a:pPr>
            <a:r>
              <a:rPr lang="ru-RU" altLang="ru-RU"/>
              <a:t>Многозадачность: процессы, потоки, синхронизация в </a:t>
            </a:r>
            <a:r>
              <a:rPr lang="en-US" altLang="ru-RU"/>
              <a:t>Windows</a:t>
            </a:r>
            <a:endParaRPr lang="ru-RU" alt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3F599F-E75A-47C9-A24D-076B68FA3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C3E06D9-22BE-4CCA-B7B0-BBA9F3B70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Монолитное и микроядро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8CEAE57-358D-4C5E-B071-331017A07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Достоинства монолитного ядра:</a:t>
            </a:r>
          </a:p>
          <a:p>
            <a:pPr lvl="1">
              <a:lnSpc>
                <a:spcPct val="90000"/>
              </a:lnSpc>
            </a:pPr>
            <a:r>
              <a:rPr lang="ru-RU" altLang="ru-RU" u="sng"/>
              <a:t>Потенциально</a:t>
            </a:r>
            <a:r>
              <a:rPr lang="ru-RU" altLang="ru-RU"/>
              <a:t> максимальное быстродействие и эффективность взаимодействия составных частей.</a:t>
            </a:r>
          </a:p>
          <a:p>
            <a:pPr>
              <a:lnSpc>
                <a:spcPct val="90000"/>
              </a:lnSpc>
            </a:pP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Достоинства микроядра: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Высокая степень модульности упрощает добавление компонентов в систему.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Можно «на лету» подгружать драйверы, файловые системы</a:t>
            </a:r>
          </a:p>
          <a:p>
            <a:pPr lvl="1">
              <a:lnSpc>
                <a:spcPct val="90000"/>
              </a:lnSpc>
            </a:pPr>
            <a:r>
              <a:rPr lang="ru-RU" altLang="ru-RU" u="sng"/>
              <a:t>Надежность</a:t>
            </a:r>
            <a:r>
              <a:rPr lang="ru-RU" altLang="ru-RU"/>
              <a:t>: отказ драйвера пользовательского режима не так страшен.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6FACCB-8532-456A-8F53-79C3778D1E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1C503E72-399A-4686-B3F0-8AD2B5A2F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Использование меню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355751C-3D98-4381-B1E9-D3931165C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052514"/>
            <a:ext cx="8229600" cy="51022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Упомянуть имя ресурса в описании класса главного окна:</a:t>
            </a:r>
            <a:br>
              <a:rPr lang="ru-RU" altLang="ru-RU"/>
            </a:br>
            <a:r>
              <a:rPr lang="ru-RU" altLang="ru-RU">
                <a:solidFill>
                  <a:schemeClr val="hlink"/>
                </a:solidFill>
              </a:rPr>
              <a:t>wndclass.lpszMenuName := '</a:t>
            </a:r>
            <a:r>
              <a:rPr lang="en-US" altLang="ru-RU">
                <a:solidFill>
                  <a:schemeClr val="hlink"/>
                </a:solidFill>
              </a:rPr>
              <a:t>MAINMENU</a:t>
            </a:r>
            <a:r>
              <a:rPr lang="ru-RU" altLang="ru-RU">
                <a:solidFill>
                  <a:schemeClr val="hlink"/>
                </a:solidFill>
              </a:rPr>
              <a:t>';</a:t>
            </a:r>
            <a:endParaRPr lang="en-US" altLang="ru-RU">
              <a:solidFill>
                <a:schemeClr val="hlink"/>
              </a:solidFill>
            </a:endParaRPr>
          </a:p>
          <a:p>
            <a:r>
              <a:rPr lang="ru-RU" altLang="ru-RU"/>
              <a:t>Загрузить и использовать, зная хэндл:</a:t>
            </a:r>
            <a:br>
              <a:rPr lang="ru-RU" altLang="ru-RU"/>
            </a:br>
            <a:r>
              <a:rPr lang="ru-RU" altLang="ru-RU">
                <a:solidFill>
                  <a:schemeClr val="hlink"/>
                </a:solidFill>
              </a:rPr>
              <a:t>hMenu := LoadMenu(hInstance, ' </a:t>
            </a:r>
            <a:r>
              <a:rPr lang="en-US" altLang="ru-RU">
                <a:solidFill>
                  <a:schemeClr val="hlink"/>
                </a:solidFill>
              </a:rPr>
              <a:t>MAINMENU</a:t>
            </a:r>
            <a:r>
              <a:rPr lang="ru-RU" altLang="ru-RU">
                <a:solidFill>
                  <a:schemeClr val="hlink"/>
                </a:solidFill>
              </a:rPr>
              <a:t> ');</a:t>
            </a:r>
            <a:br>
              <a:rPr lang="ru-RU" altLang="ru-RU">
                <a:solidFill>
                  <a:schemeClr val="hlink"/>
                </a:solidFill>
              </a:rPr>
            </a:br>
            <a:br>
              <a:rPr lang="en-US" altLang="ru-RU">
                <a:solidFill>
                  <a:schemeClr val="hlink"/>
                </a:solidFill>
              </a:rPr>
            </a:br>
            <a:r>
              <a:rPr lang="en-US" altLang="ru-RU">
                <a:solidFill>
                  <a:schemeClr val="hlink"/>
                </a:solidFill>
              </a:rPr>
              <a:t>CreateWindow(......, hMenu, ....);</a:t>
            </a:r>
            <a:br>
              <a:rPr lang="en-US" altLang="ru-RU">
                <a:solidFill>
                  <a:schemeClr val="hlink"/>
                </a:solidFill>
              </a:rPr>
            </a:br>
            <a:r>
              <a:rPr lang="ru-RU" altLang="ru-RU"/>
              <a:t>или</a:t>
            </a:r>
            <a:br>
              <a:rPr lang="ru-RU" altLang="ru-RU"/>
            </a:br>
            <a:r>
              <a:rPr lang="en-US" altLang="ru-RU">
                <a:solidFill>
                  <a:schemeClr val="hlink"/>
                </a:solidFill>
              </a:rPr>
              <a:t>SetMenu(hWnd, hMenu);</a:t>
            </a:r>
            <a:endParaRPr lang="ru-RU" altLang="ru-RU">
              <a:solidFill>
                <a:schemeClr val="hlink"/>
              </a:solidFill>
            </a:endParaRPr>
          </a:p>
          <a:p>
            <a:r>
              <a:rPr lang="ru-RU" altLang="ru-RU"/>
              <a:t>Загруженные/созданные, но не связанные с окном в настоящее время меню должны явно уничтожаться при завершении программы</a:t>
            </a:r>
            <a:br>
              <a:rPr lang="ru-RU" altLang="ru-RU"/>
            </a:br>
            <a:r>
              <a:rPr lang="en-US" altLang="ru-RU">
                <a:solidFill>
                  <a:schemeClr val="hlink"/>
                </a:solidFill>
              </a:rPr>
              <a:t>DestroyMenu(hMenu);</a:t>
            </a:r>
            <a:endParaRPr lang="ru-RU" altLang="ru-RU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965F51-EE31-496F-B040-A82DFF24A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7685B4C-4728-424E-9797-BC8180B78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WM_COMMAND </a:t>
            </a:r>
            <a:r>
              <a:rPr lang="ru-RU" altLang="ru-RU"/>
              <a:t>от меню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0C8963D8-AB6D-4DF2-BCAA-5EF7A1D8D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Посылается при выборе незапрещенного пункта меню (клик мышью или </a:t>
            </a:r>
            <a:r>
              <a:rPr lang="en-US" altLang="ru-RU"/>
              <a:t>Enter</a:t>
            </a:r>
            <a:r>
              <a:rPr lang="ru-RU" altLang="ru-RU"/>
              <a:t>)</a:t>
            </a:r>
            <a:endParaRPr lang="en-US" altLang="ru-RU"/>
          </a:p>
          <a:p>
            <a:r>
              <a:rPr lang="ru-RU" altLang="ru-RU"/>
              <a:t>Во всплывающем меню - после его посылки происходит выход из </a:t>
            </a:r>
            <a:r>
              <a:rPr lang="en-US" altLang="ru-RU"/>
              <a:t>TrackPopupMenu()</a:t>
            </a:r>
          </a:p>
          <a:p>
            <a:r>
              <a:rPr lang="en-US" altLang="ru-RU"/>
              <a:t>wparam = </a:t>
            </a:r>
          </a:p>
          <a:p>
            <a:r>
              <a:rPr lang="en-US" altLang="ru-RU"/>
              <a:t>lparam   = 0</a:t>
            </a:r>
            <a:endParaRPr lang="ru-RU" altLang="ru-RU"/>
          </a:p>
        </p:txBody>
      </p:sp>
      <p:sp>
        <p:nvSpPr>
          <p:cNvPr id="356356" name="Rectangle 4">
            <a:extLst>
              <a:ext uri="{FF2B5EF4-FFF2-40B4-BE49-F238E27FC236}">
                <a16:creationId xmlns:a16="http://schemas.microsoft.com/office/drawing/2014/main" id="{0658C1F7-5953-452C-A7D9-4D3EF41B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3284539"/>
            <a:ext cx="12954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600"/>
              <a:t>0</a:t>
            </a:r>
            <a:endParaRPr lang="ru-RU" altLang="ru-RU" sz="1600"/>
          </a:p>
        </p:txBody>
      </p:sp>
      <p:sp>
        <p:nvSpPr>
          <p:cNvPr id="356357" name="Rectangle 5">
            <a:extLst>
              <a:ext uri="{FF2B5EF4-FFF2-40B4-BE49-F238E27FC236}">
                <a16:creationId xmlns:a16="http://schemas.microsoft.com/office/drawing/2014/main" id="{BF9DEE40-9E84-4E9D-9E89-0733A40B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3284539"/>
            <a:ext cx="12954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600"/>
              <a:t>ID</a:t>
            </a:r>
            <a:endParaRPr lang="ru-RU" altLang="ru-RU" sz="1600"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BBDE72A2-A4C8-4D2B-A09E-4A76B4DC8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DD7C9C9E-DA0F-461C-A873-CD5B7AC95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en-US" altLang="ru-RU"/>
              <a:t>WM_SYSCOMMAND</a:t>
            </a:r>
            <a:endParaRPr lang="ru-RU" altLang="ru-RU"/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23C9AA05-1353-4A34-A332-D76535CDD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Посылается при выборе пункта </a:t>
            </a:r>
            <a:r>
              <a:rPr lang="ru-RU" altLang="ru-RU" b="1" u="sng"/>
              <a:t>системного меню</a:t>
            </a:r>
          </a:p>
          <a:p>
            <a:pPr>
              <a:lnSpc>
                <a:spcPct val="90000"/>
              </a:lnSpc>
            </a:pPr>
            <a:r>
              <a:rPr lang="en-US" altLang="ru-RU"/>
              <a:t>wparam = </a:t>
            </a:r>
          </a:p>
          <a:p>
            <a:pPr>
              <a:lnSpc>
                <a:spcPct val="90000"/>
              </a:lnSpc>
            </a:pPr>
            <a:r>
              <a:rPr lang="en-US" altLang="ru-RU"/>
              <a:t>lparam   = 0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Стандартные </a:t>
            </a:r>
            <a:r>
              <a:rPr lang="en-US" altLang="ru-RU"/>
              <a:t>ID:</a:t>
            </a:r>
            <a:br>
              <a:rPr lang="en-US" altLang="ru-RU"/>
            </a:br>
            <a:r>
              <a:rPr lang="ru-RU" altLang="ru-RU"/>
              <a:t>sc_size, sc_move, sc_minimize,</a:t>
            </a:r>
            <a:r>
              <a:rPr lang="en-US" altLang="ru-RU"/>
              <a:t> </a:t>
            </a:r>
            <a:r>
              <a:rPr lang="ru-RU" altLang="ru-RU"/>
              <a:t>sc_maximize, sc_close и др.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Анализируя </a:t>
            </a:r>
            <a:r>
              <a:rPr lang="en-US" altLang="ru-RU"/>
              <a:t>ID, </a:t>
            </a:r>
            <a:r>
              <a:rPr lang="ru-RU" altLang="ru-RU"/>
              <a:t>нужно маскировать младшие 4 бита:</a:t>
            </a:r>
            <a:br>
              <a:rPr lang="ru-RU" altLang="ru-RU"/>
            </a:br>
            <a:br>
              <a:rPr lang="en-US" altLang="ru-RU"/>
            </a:br>
            <a:r>
              <a:rPr lang="en-US" altLang="ru-RU" b="1"/>
              <a:t>if</a:t>
            </a:r>
            <a:r>
              <a:rPr lang="en-US" altLang="ru-RU"/>
              <a:t> loword(wparam) </a:t>
            </a:r>
            <a:r>
              <a:rPr lang="en-US" altLang="ru-RU">
                <a:solidFill>
                  <a:schemeClr val="hlink"/>
                </a:solidFill>
              </a:rPr>
              <a:t>and $FFF0</a:t>
            </a:r>
            <a:r>
              <a:rPr lang="en-US" altLang="ru-RU"/>
              <a:t> = sc_close </a:t>
            </a:r>
            <a:r>
              <a:rPr lang="en-US" altLang="ru-RU" b="1"/>
              <a:t>then</a:t>
            </a:r>
            <a:r>
              <a:rPr lang="en-US" altLang="ru-RU"/>
              <a:t> ...</a:t>
            </a:r>
            <a:br>
              <a:rPr lang="ru-RU" altLang="ru-RU"/>
            </a:b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Можно добавлять в системное меню свои пункты, назначая им свои </a:t>
            </a:r>
            <a:r>
              <a:rPr lang="en-US" altLang="ru-RU"/>
              <a:t>ID - </a:t>
            </a:r>
            <a:r>
              <a:rPr lang="ru-RU" altLang="ru-RU"/>
              <a:t>функции </a:t>
            </a:r>
            <a:r>
              <a:rPr lang="en-US" altLang="ru-RU"/>
              <a:t>API </a:t>
            </a:r>
            <a:r>
              <a:rPr lang="ru-RU" altLang="ru-RU"/>
              <a:t>одинаковы для обычного и системного меню.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/>
          </a:p>
          <a:p>
            <a:pPr>
              <a:lnSpc>
                <a:spcPct val="90000"/>
              </a:lnSpc>
              <a:buFontTx/>
              <a:buNone/>
            </a:pPr>
            <a:endParaRPr lang="ru-RU" altLang="ru-RU"/>
          </a:p>
        </p:txBody>
      </p:sp>
      <p:sp>
        <p:nvSpPr>
          <p:cNvPr id="357380" name="Rectangle 4">
            <a:extLst>
              <a:ext uri="{FF2B5EF4-FFF2-40B4-BE49-F238E27FC236}">
                <a16:creationId xmlns:a16="http://schemas.microsoft.com/office/drawing/2014/main" id="{1DB422EB-41DA-41EE-A9B8-892F9CC1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1628776"/>
            <a:ext cx="12954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600"/>
              <a:t>0</a:t>
            </a:r>
            <a:endParaRPr lang="ru-RU" altLang="ru-RU" sz="1600"/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EE4300C2-D68D-4B43-ACE3-E932BDE3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628776"/>
            <a:ext cx="12954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600"/>
              <a:t>ID</a:t>
            </a:r>
            <a:endParaRPr lang="ru-RU" altLang="ru-RU" sz="1600"/>
          </a:p>
        </p:txBody>
      </p:sp>
      <p:pic>
        <p:nvPicPr>
          <p:cNvPr id="357382" name="Picture 6">
            <a:extLst>
              <a:ext uri="{FF2B5EF4-FFF2-40B4-BE49-F238E27FC236}">
                <a16:creationId xmlns:a16="http://schemas.microsoft.com/office/drawing/2014/main" id="{12178590-F0FE-43CB-A9A3-B81DFCD5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70"/>
          <a:stretch>
            <a:fillRect/>
          </a:stretch>
        </p:blipFill>
        <p:spPr bwMode="auto">
          <a:xfrm>
            <a:off x="7175501" y="1628775"/>
            <a:ext cx="288131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3" name="Rectangle 7">
            <a:extLst>
              <a:ext uri="{FF2B5EF4-FFF2-40B4-BE49-F238E27FC236}">
                <a16:creationId xmlns:a16="http://schemas.microsoft.com/office/drawing/2014/main" id="{4A77D3BE-BEDF-47E3-847D-61AB9312A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6" y="1773239"/>
            <a:ext cx="1008063" cy="7191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A12C221C-415A-4E50-86D6-34512C2E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1628776"/>
            <a:ext cx="576263" cy="1444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7385" name="AutoShape 9">
            <a:extLst>
              <a:ext uri="{FF2B5EF4-FFF2-40B4-BE49-F238E27FC236}">
                <a16:creationId xmlns:a16="http://schemas.microsoft.com/office/drawing/2014/main" id="{886AE90D-67D3-4E3F-82D3-9F662D18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2060576"/>
            <a:ext cx="504825" cy="288925"/>
          </a:xfrm>
          <a:prstGeom prst="lef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7386" name="AutoShape 10">
            <a:extLst>
              <a:ext uri="{FF2B5EF4-FFF2-40B4-BE49-F238E27FC236}">
                <a16:creationId xmlns:a16="http://schemas.microsoft.com/office/drawing/2014/main" id="{334420BA-9670-4F8A-9766-C06D6C544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1844676"/>
            <a:ext cx="215900" cy="360363"/>
          </a:xfrm>
          <a:prstGeom prst="up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C1800-CD3B-48B8-97A4-58B315D18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374AC5F6-C87E-490C-A7E1-895DBF60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WM_MENUSELECT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E04C058-7D41-4B27-9A32-262159D2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/>
          <a:lstStyle/>
          <a:p>
            <a:r>
              <a:rPr lang="ru-RU" altLang="ru-RU"/>
              <a:t>Посылается при активации пунктов меню в процессе движения подсветки курсором мыши или клавишами</a:t>
            </a:r>
          </a:p>
          <a:p>
            <a:r>
              <a:rPr lang="ru-RU" altLang="ru-RU"/>
              <a:t>Удобно для вывода подсказок в строке состояния</a:t>
            </a:r>
          </a:p>
          <a:p>
            <a:r>
              <a:rPr lang="en-US" altLang="ru-RU"/>
              <a:t>wparam =</a:t>
            </a:r>
            <a:endParaRPr lang="ru-RU" altLang="ru-RU"/>
          </a:p>
          <a:p>
            <a:r>
              <a:rPr lang="en-US" altLang="ru-RU"/>
              <a:t>lparam   =  1/0 = </a:t>
            </a:r>
            <a:r>
              <a:rPr lang="ru-RU" altLang="ru-RU"/>
              <a:t>системное/обычное меню</a:t>
            </a:r>
          </a:p>
          <a:p>
            <a:r>
              <a:rPr lang="ru-RU" altLang="ru-RU"/>
              <a:t>Флаги - комбинация битов: </a:t>
            </a:r>
            <a:br>
              <a:rPr lang="ru-RU" altLang="ru-RU"/>
            </a:br>
            <a:r>
              <a:rPr lang="ru-RU" altLang="ru-RU"/>
              <a:t>MF_GRAYED, MF_DISABLED, MF_CHECKED, MF_POPUP, MF_SYSMENU, MF_MOUSESELECT</a:t>
            </a:r>
            <a:br>
              <a:rPr lang="ru-RU" altLang="ru-RU"/>
            </a:br>
            <a:br>
              <a:rPr lang="ru-RU" altLang="ru-RU"/>
            </a:br>
            <a:r>
              <a:rPr lang="en-US" altLang="ru-RU" b="1"/>
              <a:t>if</a:t>
            </a:r>
            <a:r>
              <a:rPr lang="en-US" altLang="ru-RU"/>
              <a:t> hiword(wparam) and mf_mouseselect &lt;&gt;0 </a:t>
            </a:r>
            <a:r>
              <a:rPr lang="en-US" altLang="ru-RU" b="1"/>
              <a:t>then</a:t>
            </a:r>
            <a:r>
              <a:rPr lang="en-US" altLang="ru-RU"/>
              <a:t> ...</a:t>
            </a:r>
            <a:endParaRPr lang="ru-RU" altLang="ru-RU"/>
          </a:p>
        </p:txBody>
      </p:sp>
      <p:sp>
        <p:nvSpPr>
          <p:cNvPr id="358404" name="Rectangle 4">
            <a:extLst>
              <a:ext uri="{FF2B5EF4-FFF2-40B4-BE49-F238E27FC236}">
                <a16:creationId xmlns:a16="http://schemas.microsoft.com/office/drawing/2014/main" id="{3EC15A84-1849-42E3-AFFA-F63F5B9E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2565401"/>
            <a:ext cx="151130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флаги</a:t>
            </a:r>
          </a:p>
        </p:txBody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3CEC5A2E-16AD-4470-A6CE-834C0F2E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565401"/>
            <a:ext cx="151130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ID / hPopup</a:t>
            </a:r>
            <a:endParaRPr lang="ru-RU" altLang="ru-RU"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74BF4A-479D-4311-A66C-4EAD85592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9D766EE7-8BD9-487C-BB5D-A2D18A027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WM_INITMENUPOPUP</a:t>
            </a:r>
            <a:endParaRPr lang="ru-RU" altLang="ru-RU"/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0BF1EB3-9A3E-4843-86B3-8EA09C20E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Посылается каждый раз перед отображением вертикального меню</a:t>
            </a:r>
          </a:p>
          <a:p>
            <a:r>
              <a:rPr lang="ru-RU" altLang="ru-RU"/>
              <a:t>В качестве реакции уместно проверить и "расставить" доступность пунктов меню</a:t>
            </a:r>
          </a:p>
          <a:p>
            <a:r>
              <a:rPr lang="ru-RU" altLang="ru-RU"/>
              <a:t>wParam = </a:t>
            </a:r>
            <a:r>
              <a:rPr lang="en-US" altLang="ru-RU"/>
              <a:t>hPopup</a:t>
            </a:r>
            <a:endParaRPr lang="ru-RU" altLang="ru-RU"/>
          </a:p>
          <a:p>
            <a:r>
              <a:rPr lang="ru-RU" altLang="ru-RU"/>
              <a:t>lParam</a:t>
            </a:r>
            <a:r>
              <a:rPr lang="en-US" altLang="ru-RU"/>
              <a:t>   = </a:t>
            </a:r>
          </a:p>
          <a:p>
            <a:r>
              <a:rPr lang="en-US" altLang="ru-RU"/>
              <a:t>index - </a:t>
            </a:r>
            <a:r>
              <a:rPr lang="ru-RU" altLang="ru-RU"/>
              <a:t>порядковый номер этого меню в составе вышестоящего</a:t>
            </a:r>
          </a:p>
        </p:txBody>
      </p:sp>
      <p:sp>
        <p:nvSpPr>
          <p:cNvPr id="359428" name="Rectangle 4">
            <a:extLst>
              <a:ext uri="{FF2B5EF4-FFF2-40B4-BE49-F238E27FC236}">
                <a16:creationId xmlns:a16="http://schemas.microsoft.com/office/drawing/2014/main" id="{D41279E9-DA8E-4FA5-A5A6-17E988B68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37163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600"/>
              <a:t>1 = sys, 0=menu</a:t>
            </a:r>
            <a:endParaRPr lang="ru-RU" altLang="ru-RU" sz="1600"/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90017C68-1D8E-4CD7-B5EC-9157B310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37163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600"/>
              <a:t>index</a:t>
            </a:r>
            <a:endParaRPr lang="ru-RU" altLang="ru-RU" sz="1600"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A7D816-D492-4BE1-9680-7388565502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1408767D-E7BD-4024-AB95-88634EB3D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Простейшее управление меню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8CE771C5-6BC2-403E-AC87-0F30F2F3A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EnableMenuItem(hMenu, id, MF_GRAYED);</a:t>
            </a:r>
          </a:p>
          <a:p>
            <a:pPr>
              <a:buFontTx/>
              <a:buNone/>
            </a:pPr>
            <a:r>
              <a:rPr lang="ru-RU" altLang="ru-RU"/>
              <a:t>EnableMenuItem(hMenu, id, MF_ENABLED);</a:t>
            </a:r>
          </a:p>
          <a:p>
            <a:pPr>
              <a:buFontTx/>
              <a:buNone/>
            </a:pPr>
            <a:endParaRPr lang="ru-RU" altLang="ru-RU"/>
          </a:p>
          <a:p>
            <a:pPr>
              <a:buFontTx/>
              <a:buNone/>
            </a:pPr>
            <a:r>
              <a:rPr lang="ru-RU" altLang="ru-RU"/>
              <a:t>CheckMenuItem(hMenu, id, MF_UNCHECKED);</a:t>
            </a:r>
          </a:p>
          <a:p>
            <a:pPr>
              <a:buFontTx/>
              <a:buNone/>
            </a:pPr>
            <a:r>
              <a:rPr lang="ru-RU" altLang="ru-RU"/>
              <a:t>CheckMenuItem(hMenu, id, MF_CHECKED);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ECE946-28E3-493D-9A5F-CF4217046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2397FD53-C740-4F5A-8566-CA6BD3287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Диалоги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EFB72C51-F617-4825-A656-A624D2E71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В ресурсе можно описать внешний вид диалогового окна, содержащего кнопки, поля ввода и другие контролы</a:t>
            </a:r>
          </a:p>
          <a:p>
            <a:r>
              <a:rPr lang="ru-RU" altLang="ru-RU"/>
              <a:t>В программе нужно описать диалоговую процедуру, которая будет обрабатывать </a:t>
            </a:r>
            <a:r>
              <a:rPr lang="en-US" altLang="ru-RU"/>
              <a:t>WM_COMMAND </a:t>
            </a:r>
            <a:r>
              <a:rPr lang="ru-RU" altLang="ru-RU"/>
              <a:t>от контролов и другие сообщения</a:t>
            </a:r>
          </a:p>
          <a:p>
            <a:r>
              <a:rPr lang="ru-RU" altLang="ru-RU"/>
              <a:t>Диалоги из ресурса можно запускать в модальном режиме или (но это экзотика) в не модальном режиме</a:t>
            </a:r>
          </a:p>
          <a:p>
            <a:r>
              <a:rPr lang="ru-RU" altLang="ru-RU"/>
              <a:t>Модальный режим </a:t>
            </a:r>
            <a:r>
              <a:rPr lang="ru-RU" altLang="ru-RU">
                <a:sym typeface="Wingdings" panose="05000000000000000000" pitchFamily="2" charset="2"/>
              </a:rPr>
              <a:t></a:t>
            </a:r>
            <a:r>
              <a:rPr lang="ru-RU" altLang="ru-RU"/>
              <a:t> ввод в остальные окна программы блокирован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57E2F2-E169-4A8E-B2CE-6B99E48B6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CCEDB8F4-8B78-482F-93FB-FC4B2C5A3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Описание диалога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3CE49A47-899F-4087-8252-F40DAD7E0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84314"/>
            <a:ext cx="8229600" cy="4598987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1600">
                <a:solidFill>
                  <a:schemeClr val="hlink"/>
                </a:solidFill>
              </a:rPr>
              <a:t>&lt;идентификатор&gt; DIALOG &lt;x&gt;, &lt;y&gt;, &lt;width&gt;, &lt;height&gt;</a:t>
            </a:r>
          </a:p>
          <a:p>
            <a:pPr>
              <a:buFontTx/>
              <a:buNone/>
            </a:pPr>
            <a:r>
              <a:rPr lang="ru-RU" altLang="ru-RU" sz="1600">
                <a:solidFill>
                  <a:schemeClr val="hlink"/>
                </a:solidFill>
              </a:rPr>
              <a:t>[STYLE &lt;константы стиля через | &gt;] [CAPTION "заголовок"]</a:t>
            </a:r>
          </a:p>
          <a:p>
            <a:pPr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{</a:t>
            </a:r>
            <a:endParaRPr lang="ru-RU" altLang="ru-RU" sz="16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  [</a:t>
            </a:r>
            <a:r>
              <a:rPr lang="ru-RU" altLang="ru-RU" sz="1600">
                <a:solidFill>
                  <a:schemeClr val="hlink"/>
                </a:solidFill>
              </a:rPr>
              <a:t>&lt;описание оконных органов управления&gt;</a:t>
            </a:r>
            <a:r>
              <a:rPr lang="en-US" altLang="ru-RU" sz="1600">
                <a:solidFill>
                  <a:schemeClr val="hlink"/>
                </a:solidFill>
              </a:rPr>
              <a:t>]</a:t>
            </a:r>
            <a:endParaRPr lang="ru-RU" altLang="ru-RU" sz="16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}</a:t>
            </a:r>
          </a:p>
          <a:p>
            <a:pPr>
              <a:buFontTx/>
              <a:buNone/>
            </a:pPr>
            <a:endParaRPr lang="en-US" altLang="ru-RU" sz="16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ru-RU" altLang="ru-RU" sz="1600"/>
              <a:t>Описание контрола:</a:t>
            </a:r>
          </a:p>
          <a:p>
            <a:pPr>
              <a:buFontTx/>
              <a:buNone/>
            </a:pPr>
            <a:r>
              <a:rPr lang="ru-RU" altLang="ru-RU" sz="1600">
                <a:solidFill>
                  <a:schemeClr val="hlink"/>
                </a:solidFill>
              </a:rPr>
              <a:t>&lt;тип органа&gt; ["текст",]&lt;ID&gt;, &lt;x&gt;, &lt;y&gt;, &lt;width&gt;, &lt;height&gt;, [&lt;константы стиля через | &gt;]</a:t>
            </a:r>
          </a:p>
          <a:p>
            <a:pPr>
              <a:buFontTx/>
              <a:buNone/>
            </a:pPr>
            <a:endParaRPr lang="ru-RU" altLang="ru-RU" sz="16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ru-RU" altLang="ru-RU" sz="1600"/>
              <a:t>Например (полный список контролов - в документации по </a:t>
            </a:r>
            <a:r>
              <a:rPr lang="en-US" altLang="ru-RU" sz="1600"/>
              <a:t>Resource Script</a:t>
            </a:r>
            <a:r>
              <a:rPr lang="ru-RU" altLang="ru-RU" sz="1600"/>
              <a:t>):</a:t>
            </a:r>
            <a:endParaRPr lang="en-US" altLang="ru-RU" sz="1600"/>
          </a:p>
          <a:p>
            <a:pPr>
              <a:buFontTx/>
              <a:buNone/>
            </a:pPr>
            <a:endParaRPr lang="en-US" altLang="ru-RU" sz="1600">
              <a:solidFill>
                <a:schemeClr val="hlink"/>
              </a:solidFill>
            </a:endParaRPr>
          </a:p>
          <a:p>
            <a:r>
              <a:rPr lang="ru-RU" altLang="ru-RU" sz="1600"/>
              <a:t>DEFPUSHBUTTON "Ok", 1, 10,10,60,20, WS_TABSTOP | WS_GROUP</a:t>
            </a:r>
          </a:p>
          <a:p>
            <a:r>
              <a:rPr lang="ru-RU" altLang="ru-RU" sz="1600"/>
              <a:t>LISTBOX 2, 80,10,100,100, WS_TABSTOP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5CF047-4DDD-495D-8495-CE286570A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64AF38DA-4BCD-4569-A934-3A3569B0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 sz="4000"/>
              <a:t>Особенности описаний диалога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7A7E7798-B146-46CB-A78D-51D9C8E1A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Неудобно описывать вручную, все же диалоги уместно рисовать в специализированном визуальном редакторе</a:t>
            </a:r>
          </a:p>
          <a:p>
            <a:pPr>
              <a:lnSpc>
                <a:spcPct val="90000"/>
              </a:lnSpc>
            </a:pPr>
            <a:r>
              <a:rPr lang="ru-RU" altLang="ru-RU"/>
              <a:t>Координаты - в особой сетке:</a:t>
            </a:r>
            <a:br>
              <a:rPr lang="en-US" altLang="ru-RU"/>
            </a:br>
            <a:r>
              <a:rPr lang="ru-RU" altLang="ru-RU"/>
              <a:t>- по </a:t>
            </a:r>
            <a:r>
              <a:rPr lang="en-US" altLang="ru-RU"/>
              <a:t>X </a:t>
            </a:r>
            <a:r>
              <a:rPr lang="ru-RU" altLang="ru-RU"/>
              <a:t>–</a:t>
            </a:r>
            <a:r>
              <a:rPr lang="en-US" altLang="ru-RU"/>
              <a:t> 1/4 </a:t>
            </a:r>
            <a:r>
              <a:rPr lang="ru-RU" altLang="ru-RU"/>
              <a:t>ширины шрифта</a:t>
            </a:r>
            <a:br>
              <a:rPr lang="ru-RU" altLang="ru-RU"/>
            </a:br>
            <a:r>
              <a:rPr lang="ru-RU" altLang="ru-RU"/>
              <a:t>- по </a:t>
            </a:r>
            <a:r>
              <a:rPr lang="en-US" altLang="ru-RU"/>
              <a:t>Y </a:t>
            </a:r>
            <a:r>
              <a:rPr lang="ru-RU" altLang="ru-RU"/>
              <a:t>– 1/8 высоты шрифта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Такие координаты вроде бы позволяют диалогам выглядеть примерно одинаково при разном разрешении экрана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Если </a:t>
            </a:r>
            <a:r>
              <a:rPr lang="en-US" altLang="ru-RU"/>
              <a:t>ID </a:t>
            </a:r>
            <a:r>
              <a:rPr lang="ru-RU" altLang="ru-RU"/>
              <a:t>контрола не нужен, можно указать -1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Есть стандартные </a:t>
            </a:r>
            <a:r>
              <a:rPr lang="en-US" altLang="ru-RU"/>
              <a:t>ID: </a:t>
            </a:r>
            <a:br>
              <a:rPr lang="ru-RU" altLang="ru-RU"/>
            </a:br>
            <a:r>
              <a:rPr lang="ru-RU" altLang="ru-RU"/>
              <a:t>кнопка </a:t>
            </a:r>
            <a:r>
              <a:rPr lang="en-US" altLang="ru-RU"/>
              <a:t>OK </a:t>
            </a:r>
            <a:r>
              <a:rPr lang="ru-RU" altLang="ru-RU"/>
              <a:t>должна иметь </a:t>
            </a:r>
            <a:r>
              <a:rPr lang="en-US" altLang="ru-RU"/>
              <a:t>idOk, </a:t>
            </a:r>
            <a:r>
              <a:rPr lang="ru-RU" altLang="ru-RU"/>
              <a:t>Отмена - </a:t>
            </a:r>
            <a:r>
              <a:rPr lang="en-US" altLang="ru-RU"/>
              <a:t>idCancel</a:t>
            </a:r>
            <a:br>
              <a:rPr lang="ru-RU" altLang="ru-RU"/>
            </a:br>
            <a:r>
              <a:rPr lang="ru-RU" altLang="ru-RU"/>
              <a:t>и т.д.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A4DF8B1A-2271-44AD-B3E3-7B67F5421F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pic>
        <p:nvPicPr>
          <p:cNvPr id="362510" name="Picture 14">
            <a:extLst>
              <a:ext uri="{FF2B5EF4-FFF2-40B4-BE49-F238E27FC236}">
                <a16:creationId xmlns:a16="http://schemas.microsoft.com/office/drawing/2014/main" id="{27F81905-42A3-465E-888E-8356ED26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4221163"/>
            <a:ext cx="2628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509" name="Picture 13">
            <a:extLst>
              <a:ext uri="{FF2B5EF4-FFF2-40B4-BE49-F238E27FC236}">
                <a16:creationId xmlns:a16="http://schemas.microsoft.com/office/drawing/2014/main" id="{E98BF372-8C6D-44D0-8182-05CEA03E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149725"/>
            <a:ext cx="2628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498" name="Rectangle 2">
            <a:extLst>
              <a:ext uri="{FF2B5EF4-FFF2-40B4-BE49-F238E27FC236}">
                <a16:creationId xmlns:a16="http://schemas.microsoft.com/office/drawing/2014/main" id="{6D80E9BA-504A-447C-BEDD-46A4F6751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Оконная и диалоговая процедура для модального диалога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5005B868-380D-45B5-A9C9-3E465C7E4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6"/>
            <a:ext cx="8229600" cy="18002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Оконная процедура - в </a:t>
            </a:r>
            <a:r>
              <a:rPr lang="en-US" altLang="ru-RU"/>
              <a:t>Windows, </a:t>
            </a:r>
            <a:r>
              <a:rPr lang="ru-RU" altLang="ru-RU"/>
              <a:t>диалоговая - написана программистом</a:t>
            </a:r>
          </a:p>
          <a:p>
            <a:r>
              <a:rPr lang="ru-RU" altLang="ru-RU"/>
              <a:t>Диалоговая вызывается из оконной</a:t>
            </a:r>
          </a:p>
          <a:p>
            <a:r>
              <a:rPr lang="ru-RU" altLang="ru-RU"/>
              <a:t>Возвращает признак "сообщение обработано"</a:t>
            </a:r>
          </a:p>
        </p:txBody>
      </p:sp>
      <p:sp>
        <p:nvSpPr>
          <p:cNvPr id="362501" name="Rectangle 5">
            <a:extLst>
              <a:ext uri="{FF2B5EF4-FFF2-40B4-BE49-F238E27FC236}">
                <a16:creationId xmlns:a16="http://schemas.microsoft.com/office/drawing/2014/main" id="{F1D948BC-EA85-4EE7-A9BF-672C1C11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3500439"/>
            <a:ext cx="2808287" cy="11525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2502" name="Rectangle 6">
            <a:extLst>
              <a:ext uri="{FF2B5EF4-FFF2-40B4-BE49-F238E27FC236}">
                <a16:creationId xmlns:a16="http://schemas.microsoft.com/office/drawing/2014/main" id="{4E3A5582-AAE4-4197-9354-98180E91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716338"/>
            <a:ext cx="143986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2503" name="Rectangle 7">
            <a:extLst>
              <a:ext uri="{FF2B5EF4-FFF2-40B4-BE49-F238E27FC236}">
                <a16:creationId xmlns:a16="http://schemas.microsoft.com/office/drawing/2014/main" id="{0640FC89-11AB-41E9-B023-F82B8482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3716339"/>
            <a:ext cx="7921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2504" name="Rectangle 8">
            <a:extLst>
              <a:ext uri="{FF2B5EF4-FFF2-40B4-BE49-F238E27FC236}">
                <a16:creationId xmlns:a16="http://schemas.microsoft.com/office/drawing/2014/main" id="{6E1F6D25-BBD3-43CF-B7E6-6471EC1F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4076701"/>
            <a:ext cx="7921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2505" name="Line 9">
            <a:extLst>
              <a:ext uri="{FF2B5EF4-FFF2-40B4-BE49-F238E27FC236}">
                <a16:creationId xmlns:a16="http://schemas.microsoft.com/office/drawing/2014/main" id="{B410518B-627C-4BF7-9F07-D4A5EE835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46529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2506" name="Text Box 10">
            <a:extLst>
              <a:ext uri="{FF2B5EF4-FFF2-40B4-BE49-F238E27FC236}">
                <a16:creationId xmlns:a16="http://schemas.microsoft.com/office/drawing/2014/main" id="{BAF178FF-033E-460C-B1A7-A06C9122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716338"/>
            <a:ext cx="1943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b="1"/>
              <a:t>Windows</a:t>
            </a:r>
            <a:endParaRPr lang="ru-RU" altLang="ru-RU" b="1"/>
          </a:p>
        </p:txBody>
      </p:sp>
      <p:sp>
        <p:nvSpPr>
          <p:cNvPr id="362507" name="Text Box 11">
            <a:extLst>
              <a:ext uri="{FF2B5EF4-FFF2-40B4-BE49-F238E27FC236}">
                <a16:creationId xmlns:a16="http://schemas.microsoft.com/office/drawing/2014/main" id="{D4A47C96-D5B9-42C9-A0C4-D6DCF27A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3644900"/>
            <a:ext cx="180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Программа</a:t>
            </a:r>
          </a:p>
        </p:txBody>
      </p:sp>
      <p:sp>
        <p:nvSpPr>
          <p:cNvPr id="362511" name="Line 15">
            <a:extLst>
              <a:ext uri="{FF2B5EF4-FFF2-40B4-BE49-F238E27FC236}">
                <a16:creationId xmlns:a16="http://schemas.microsoft.com/office/drawing/2014/main" id="{198B06A5-1D3D-48DB-855E-ED03C4B23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7244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2512" name="Line 16">
            <a:extLst>
              <a:ext uri="{FF2B5EF4-FFF2-40B4-BE49-F238E27FC236}">
                <a16:creationId xmlns:a16="http://schemas.microsoft.com/office/drawing/2014/main" id="{D744FEE9-200C-4B4E-921C-7BC397658A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4" y="508476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2513" name="Text Box 17">
            <a:extLst>
              <a:ext uri="{FF2B5EF4-FFF2-40B4-BE49-F238E27FC236}">
                <a16:creationId xmlns:a16="http://schemas.microsoft.com/office/drawing/2014/main" id="{9A64098F-ACCF-43FD-9FF3-EC48C361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365625"/>
            <a:ext cx="172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все сообщения</a:t>
            </a:r>
          </a:p>
        </p:txBody>
      </p:sp>
      <p:sp>
        <p:nvSpPr>
          <p:cNvPr id="362514" name="Text Box 18">
            <a:extLst>
              <a:ext uri="{FF2B5EF4-FFF2-40B4-BE49-F238E27FC236}">
                <a16:creationId xmlns:a16="http://schemas.microsoft.com/office/drawing/2014/main" id="{1724689C-8507-4439-85A3-3DD688D58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5157789"/>
            <a:ext cx="1655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целый результат</a:t>
            </a:r>
          </a:p>
        </p:txBody>
      </p:sp>
      <p:sp>
        <p:nvSpPr>
          <p:cNvPr id="362515" name="Line 19">
            <a:extLst>
              <a:ext uri="{FF2B5EF4-FFF2-40B4-BE49-F238E27FC236}">
                <a16:creationId xmlns:a16="http://schemas.microsoft.com/office/drawing/2014/main" id="{4D52D55C-4037-4D75-AF1A-8CAC1B66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499745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2517" name="Line 21">
            <a:extLst>
              <a:ext uri="{FF2B5EF4-FFF2-40B4-BE49-F238E27FC236}">
                <a16:creationId xmlns:a16="http://schemas.microsoft.com/office/drawing/2014/main" id="{39E8838E-7D05-4BAE-9E5E-8F6227F9A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5" y="528478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2518" name="Text Box 22">
            <a:extLst>
              <a:ext uri="{FF2B5EF4-FFF2-40B4-BE49-F238E27FC236}">
                <a16:creationId xmlns:a16="http://schemas.microsoft.com/office/drawing/2014/main" id="{724097E4-BC32-42B8-8BA2-A4901B9BA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637088"/>
            <a:ext cx="2087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часть сообщений</a:t>
            </a:r>
          </a:p>
        </p:txBody>
      </p:sp>
      <p:sp>
        <p:nvSpPr>
          <p:cNvPr id="362519" name="Text Box 23">
            <a:extLst>
              <a:ext uri="{FF2B5EF4-FFF2-40B4-BE49-F238E27FC236}">
                <a16:creationId xmlns:a16="http://schemas.microsoft.com/office/drawing/2014/main" id="{60DD08EF-E4F7-4F35-9949-64EDBB61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5284788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0 / 1</a:t>
            </a:r>
          </a:p>
        </p:txBody>
      </p:sp>
      <p:sp>
        <p:nvSpPr>
          <p:cNvPr id="362520" name="Text Box 24">
            <a:extLst>
              <a:ext uri="{FF2B5EF4-FFF2-40B4-BE49-F238E27FC236}">
                <a16:creationId xmlns:a16="http://schemas.microsoft.com/office/drawing/2014/main" id="{D237D4EA-57D7-46E5-B3F3-04FF9F5A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868864"/>
            <a:ext cx="12954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/>
              <a:t>оконная процедура</a:t>
            </a:r>
          </a:p>
          <a:p>
            <a:pPr algn="ctr">
              <a:spcBef>
                <a:spcPct val="50000"/>
              </a:spcBef>
            </a:pPr>
            <a:r>
              <a:rPr lang="en-US" altLang="ru-RU" b="1" u="sng"/>
              <a:t>DefDlgProc</a:t>
            </a:r>
            <a:endParaRPr lang="ru-RU" altLang="ru-RU" b="1" u="sng"/>
          </a:p>
        </p:txBody>
      </p:sp>
      <p:sp>
        <p:nvSpPr>
          <p:cNvPr id="362521" name="Text Box 25">
            <a:extLst>
              <a:ext uri="{FF2B5EF4-FFF2-40B4-BE49-F238E27FC236}">
                <a16:creationId xmlns:a16="http://schemas.microsoft.com/office/drawing/2014/main" id="{9AFB7335-E424-4E1E-B5D1-809F31C7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5013325"/>
            <a:ext cx="1295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/>
              <a:t>диалоговая процедура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25BBA8D1-121A-4295-B251-BF1A30BD6B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2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Управление процессами</a:t>
            </a:r>
          </a:p>
          <a:p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8915DAA0-0F55-443D-9CF4-DFA958CA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46328B3A-3EEF-4D8E-9BC9-316968B9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8"/>
            <a:ext cx="4392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400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CB9741-EFCC-4DA7-9ADF-0506B4C5A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CA254108-F7DF-4C6F-898F-A6972511E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Диалоговая процедура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058197D1-97FF-45E8-810C-9976A0A8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Похожа на оконную:</a:t>
            </a:r>
            <a:br>
              <a:rPr lang="ru-RU" altLang="ru-RU"/>
            </a:br>
            <a:r>
              <a:rPr lang="ru-RU" altLang="ru-RU" sz="1800" b="1"/>
              <a:t>function </a:t>
            </a:r>
            <a:r>
              <a:rPr lang="ru-RU" altLang="ru-RU" sz="1800"/>
              <a:t>DlgProc(hDlg: HWND; Msg: UINT; </a:t>
            </a:r>
            <a:br>
              <a:rPr lang="ru-RU" altLang="ru-RU" sz="1800"/>
            </a:br>
            <a:r>
              <a:rPr lang="ru-RU" altLang="ru-RU" sz="1800"/>
              <a:t>                             wParam: WPARAM; lParam: LPARAM): </a:t>
            </a:r>
            <a:r>
              <a:rPr lang="ru-RU" altLang="ru-RU" sz="1800" b="1">
                <a:solidFill>
                  <a:schemeClr val="hlink"/>
                </a:solidFill>
              </a:rPr>
              <a:t>long</a:t>
            </a:r>
            <a:r>
              <a:rPr lang="en-US" altLang="ru-RU" sz="1800" b="1">
                <a:solidFill>
                  <a:schemeClr val="hlink"/>
                </a:solidFill>
              </a:rPr>
              <a:t>bool</a:t>
            </a:r>
            <a:r>
              <a:rPr lang="ru-RU" altLang="ru-RU" sz="1800"/>
              <a:t>; </a:t>
            </a:r>
            <a:br>
              <a:rPr lang="ru-RU" altLang="ru-RU" sz="1800"/>
            </a:br>
            <a:r>
              <a:rPr lang="ru-RU" altLang="ru-RU" sz="1800"/>
              <a:t>                                                                                              </a:t>
            </a:r>
            <a:r>
              <a:rPr lang="ru-RU" altLang="ru-RU" sz="1800" b="1">
                <a:solidFill>
                  <a:schemeClr val="hlink"/>
                </a:solidFill>
              </a:rPr>
              <a:t>stdcall</a:t>
            </a:r>
            <a:r>
              <a:rPr lang="ru-RU" altLang="ru-RU" sz="1800"/>
              <a:t>;</a:t>
            </a:r>
            <a:endParaRPr lang="en-US" altLang="ru-RU" sz="1800"/>
          </a:p>
          <a:p>
            <a:pPr>
              <a:lnSpc>
                <a:spcPct val="90000"/>
              </a:lnSpc>
            </a:pPr>
            <a:r>
              <a:rPr lang="ru-RU" altLang="ru-RU"/>
              <a:t>Внутри - тоже </a:t>
            </a:r>
            <a:r>
              <a:rPr lang="en-US" altLang="ru-RU" b="1"/>
              <a:t>case</a:t>
            </a:r>
            <a:r>
              <a:rPr lang="en-US" altLang="ru-RU"/>
              <a:t> msg </a:t>
            </a:r>
            <a:r>
              <a:rPr lang="en-US" altLang="ru-RU" b="1"/>
              <a:t>of</a:t>
            </a:r>
            <a:r>
              <a:rPr lang="en-US" altLang="ru-RU"/>
              <a:t>...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Получает не все сообщения.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Должна вернуть 1, если сообщение обработано, </a:t>
            </a:r>
            <a:br>
              <a:rPr lang="ru-RU" altLang="ru-RU"/>
            </a:br>
            <a:r>
              <a:rPr lang="ru-RU" altLang="ru-RU"/>
              <a:t>0 – если нет (сообщения, подразумевающие целый результат, сюда не попадают).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Никаких </a:t>
            </a:r>
            <a:r>
              <a:rPr lang="en-US" altLang="ru-RU"/>
              <a:t>DefDlgProc! </a:t>
            </a:r>
            <a:r>
              <a:rPr lang="ru-RU" altLang="ru-RU"/>
              <a:t>Будет </a:t>
            </a:r>
            <a:r>
              <a:rPr lang="en-US" altLang="ru-RU"/>
              <a:t>BSOD. </a:t>
            </a:r>
            <a:r>
              <a:rPr lang="ru-RU" altLang="ru-RU"/>
              <a:t>Потому что </a:t>
            </a:r>
            <a:r>
              <a:rPr lang="en-US" altLang="ru-RU"/>
              <a:t>DefDlgProc - </a:t>
            </a:r>
            <a:r>
              <a:rPr lang="ru-RU" altLang="ru-RU"/>
              <a:t>это место, </a:t>
            </a:r>
            <a:r>
              <a:rPr lang="ru-RU" altLang="ru-RU">
                <a:solidFill>
                  <a:schemeClr val="hlink"/>
                </a:solidFill>
              </a:rPr>
              <a:t>откуда</a:t>
            </a:r>
            <a:r>
              <a:rPr lang="ru-RU" altLang="ru-RU"/>
              <a:t> вызывается диалоговая процедура.</a:t>
            </a:r>
          </a:p>
          <a:p>
            <a:pPr>
              <a:lnSpc>
                <a:spcPct val="90000"/>
              </a:lnSpc>
            </a:pPr>
            <a:r>
              <a:rPr lang="en-US" altLang="ru-RU" b="1"/>
              <a:t>case </a:t>
            </a:r>
            <a:r>
              <a:rPr lang="ru-RU" altLang="ru-RU"/>
              <a:t>завершается "</a:t>
            </a:r>
            <a:r>
              <a:rPr lang="en-US" altLang="ru-RU" b="1"/>
              <a:t>else</a:t>
            </a:r>
            <a:r>
              <a:rPr lang="en-US" altLang="ru-RU"/>
              <a:t> result</a:t>
            </a:r>
            <a:r>
              <a:rPr lang="ru-RU" altLang="ru-RU"/>
              <a:t> </a:t>
            </a:r>
            <a:r>
              <a:rPr lang="en-US" altLang="ru-RU"/>
              <a:t>:=</a:t>
            </a:r>
            <a:r>
              <a:rPr lang="ru-RU" altLang="ru-RU"/>
              <a:t> </a:t>
            </a:r>
            <a:r>
              <a:rPr lang="en-US" altLang="ru-RU"/>
              <a:t>0;</a:t>
            </a:r>
            <a:r>
              <a:rPr lang="ru-RU" altLang="ru-RU"/>
              <a:t>"</a:t>
            </a:r>
          </a:p>
        </p:txBody>
      </p:sp>
      <p:sp>
        <p:nvSpPr>
          <p:cNvPr id="367620" name="Line 4">
            <a:extLst>
              <a:ext uri="{FF2B5EF4-FFF2-40B4-BE49-F238E27FC236}">
                <a16:creationId xmlns:a16="http://schemas.microsoft.com/office/drawing/2014/main" id="{6C4C287F-635D-45FD-B3BD-FFCF0E6B7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4365625"/>
            <a:ext cx="1655762" cy="433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7621" name="Line 5">
            <a:extLst>
              <a:ext uri="{FF2B5EF4-FFF2-40B4-BE49-F238E27FC236}">
                <a16:creationId xmlns:a16="http://schemas.microsoft.com/office/drawing/2014/main" id="{CE422BD6-D32B-4F54-93E1-90A7B3A40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4365626"/>
            <a:ext cx="1512888" cy="504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A5FCD-89D3-49A4-A7DC-8933559B09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ECFD9192-EFD0-4FCB-A988-97D239195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Что обрабатывается в диалоговой процедуре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5E352ED1-3561-4B90-B38D-7DC473D07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WM_COMMAND </a:t>
            </a:r>
            <a:r>
              <a:rPr lang="ru-RU" altLang="ru-RU"/>
              <a:t>от контролов</a:t>
            </a:r>
          </a:p>
          <a:p>
            <a:r>
              <a:rPr lang="en-US" altLang="ru-RU"/>
              <a:t>WM_INITDIALOG </a:t>
            </a:r>
            <a:r>
              <a:rPr lang="ru-RU" altLang="ru-RU"/>
              <a:t>вместо </a:t>
            </a:r>
            <a:r>
              <a:rPr lang="en-US" altLang="ru-RU"/>
              <a:t>WM_CREATE</a:t>
            </a:r>
            <a:br>
              <a:rPr lang="ru-RU" altLang="ru-RU"/>
            </a:br>
            <a:r>
              <a:rPr lang="ru-RU" altLang="ru-RU">
                <a:solidFill>
                  <a:schemeClr val="hlink"/>
                </a:solidFill>
              </a:rPr>
              <a:t>контролы уже созданы</a:t>
            </a:r>
            <a:r>
              <a:rPr lang="ru-RU" altLang="ru-RU"/>
              <a:t>, только инициализация,</a:t>
            </a:r>
            <a:br>
              <a:rPr lang="ru-RU" altLang="ru-RU"/>
            </a:br>
            <a:r>
              <a:rPr lang="ru-RU" altLang="ru-RU"/>
              <a:t>если вернуть 1, то </a:t>
            </a:r>
            <a:r>
              <a:rPr lang="en-US" altLang="ru-RU"/>
              <a:t>Windows </a:t>
            </a:r>
            <a:r>
              <a:rPr lang="ru-RU" altLang="ru-RU"/>
              <a:t>даст фокус первому по порядку контролу, если 0 - нужно явно дать кому-то фокус</a:t>
            </a:r>
            <a:endParaRPr lang="en-US" altLang="ru-RU"/>
          </a:p>
          <a:p>
            <a:r>
              <a:rPr lang="en-US" altLang="ru-RU"/>
              <a:t>WM_CLOSE</a:t>
            </a:r>
            <a:br>
              <a:rPr lang="ru-RU" altLang="ru-RU"/>
            </a:br>
            <a:r>
              <a:rPr lang="ru-RU" altLang="ru-RU"/>
              <a:t>для закрытия диалога служит </a:t>
            </a:r>
            <a:br>
              <a:rPr lang="en-US" altLang="ru-RU"/>
            </a:br>
            <a:r>
              <a:rPr lang="en-US" altLang="ru-RU">
                <a:solidFill>
                  <a:schemeClr val="hlink"/>
                </a:solidFill>
              </a:rPr>
              <a:t>EndDialog(hDlg, nResult);</a:t>
            </a:r>
            <a:br>
              <a:rPr lang="en-US" altLang="ru-RU"/>
            </a:br>
            <a:r>
              <a:rPr lang="en-US" altLang="ru-RU"/>
              <a:t>nResult - </a:t>
            </a:r>
            <a:r>
              <a:rPr lang="ru-RU" altLang="ru-RU"/>
              <a:t>целое число, код завершения, например, </a:t>
            </a:r>
            <a:r>
              <a:rPr lang="en-US" altLang="ru-RU"/>
              <a:t>idOk, idCancel </a:t>
            </a:r>
            <a:r>
              <a:rPr lang="ru-RU" altLang="ru-RU"/>
              <a:t>или любой произвольный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C94220-E69D-4FC3-AA15-A6F6EC778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F4CE7A60-1CA6-4EE6-80F2-18825A5A7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Вызов модального диалога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74D182C3-EA21-4512-BEC9-56CEA7951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sz="2000">
                <a:solidFill>
                  <a:schemeClr val="hlink"/>
                </a:solidFill>
              </a:rPr>
              <a:t>Answer := DialogBox(hInstance, 'MYDLG', hWndMain, @DlgProc);</a:t>
            </a:r>
          </a:p>
          <a:p>
            <a:pPr marL="0" indent="0">
              <a:buNone/>
            </a:pPr>
            <a:endParaRPr lang="en-US" altLang="ru-RU" sz="2000"/>
          </a:p>
          <a:p>
            <a:pPr marL="0" indent="0"/>
            <a:r>
              <a:rPr lang="ru-RU" altLang="ru-RU" sz="2000"/>
              <a:t>Внутри </a:t>
            </a:r>
            <a:r>
              <a:rPr lang="en-US" altLang="ru-RU" sz="2000"/>
              <a:t>DialogBox </a:t>
            </a:r>
            <a:r>
              <a:rPr lang="ru-RU" altLang="ru-RU" sz="2000"/>
              <a:t>крутится свой собственный цикл выборки и  обработки сообщений, </a:t>
            </a:r>
            <a:r>
              <a:rPr lang="ru-RU" altLang="ru-RU" sz="2000">
                <a:solidFill>
                  <a:schemeClr val="hlink"/>
                </a:solidFill>
              </a:rPr>
              <a:t>отличный от</a:t>
            </a:r>
            <a:r>
              <a:rPr lang="ru-RU" altLang="ru-RU" sz="2000"/>
              <a:t> основного, используемого в программе</a:t>
            </a:r>
          </a:p>
          <a:p>
            <a:pPr marL="0" indent="0"/>
            <a:r>
              <a:rPr lang="en-US" altLang="ru-RU" sz="2000"/>
              <a:t> DialogBox </a:t>
            </a:r>
            <a:r>
              <a:rPr lang="ru-RU" altLang="ru-RU" sz="2000"/>
              <a:t>завершится, когда диалог будет закрыт</a:t>
            </a:r>
            <a:endParaRPr lang="en-US" altLang="ru-RU" sz="2000"/>
          </a:p>
          <a:p>
            <a:pPr marL="0" indent="0"/>
            <a:r>
              <a:rPr lang="en-US" altLang="ru-RU" sz="2000"/>
              <a:t> DialogBox </a:t>
            </a:r>
            <a:r>
              <a:rPr lang="ru-RU" altLang="ru-RU" sz="2000"/>
              <a:t>вернет то, что прописано в </a:t>
            </a:r>
            <a:r>
              <a:rPr lang="en-US" altLang="ru-RU" sz="2000"/>
              <a:t>EndDialog </a:t>
            </a:r>
            <a:r>
              <a:rPr lang="ru-RU" altLang="ru-RU" sz="2000"/>
              <a:t>внутри </a:t>
            </a:r>
            <a:r>
              <a:rPr lang="en-US" altLang="ru-RU" sz="2000"/>
              <a:t>DlgProc.</a:t>
            </a:r>
          </a:p>
          <a:p>
            <a:pPr marL="0" indent="0">
              <a:buNone/>
            </a:pPr>
            <a:endParaRPr lang="en-US" altLang="ru-RU" sz="2000"/>
          </a:p>
          <a:p>
            <a:pPr marL="0" indent="0">
              <a:buNone/>
            </a:pPr>
            <a:endParaRPr lang="ru-RU" altLang="ru-RU" sz="2000"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E1676E-18DF-4E2E-8929-A050520623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CF13C6CA-EAB7-4C1D-8AD4-357FBAD77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Немодальные диалоги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F896A298-03B4-40F8-A5E1-F44F192A3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ru-RU">
                <a:solidFill>
                  <a:schemeClr val="hlink"/>
                </a:solidFill>
              </a:rPr>
              <a:t>hDlg := CreateDialog(hInstance, 'MYDLG', </a:t>
            </a:r>
            <a:br>
              <a:rPr lang="ru-RU" altLang="ru-RU">
                <a:solidFill>
                  <a:schemeClr val="hlink"/>
                </a:solidFill>
              </a:rPr>
            </a:br>
            <a:r>
              <a:rPr lang="ru-RU" altLang="ru-RU">
                <a:solidFill>
                  <a:schemeClr val="hlink"/>
                </a:solidFill>
              </a:rPr>
              <a:t>			                   </a:t>
            </a:r>
            <a:r>
              <a:rPr lang="en-US" altLang="ru-RU">
                <a:solidFill>
                  <a:schemeClr val="hlink"/>
                </a:solidFill>
              </a:rPr>
              <a:t>hWndMain,</a:t>
            </a:r>
            <a:r>
              <a:rPr lang="ru-RU" altLang="ru-RU">
                <a:solidFill>
                  <a:schemeClr val="hlink"/>
                </a:solidFill>
              </a:rPr>
              <a:t> </a:t>
            </a:r>
            <a:r>
              <a:rPr lang="en-US" altLang="ru-RU">
                <a:solidFill>
                  <a:schemeClr val="hlink"/>
                </a:solidFill>
              </a:rPr>
              <a:t>@DlgProc);</a:t>
            </a:r>
            <a:r>
              <a:rPr lang="ru-RU" altLang="ru-RU"/>
              <a:t> </a:t>
            </a:r>
          </a:p>
          <a:p>
            <a:r>
              <a:rPr lang="ru-RU" altLang="ru-RU"/>
              <a:t>Применяются редко, навскидку – </a:t>
            </a:r>
            <a:r>
              <a:rPr lang="en-US" altLang="ru-RU"/>
              <a:t>Steinberg WaveLab</a:t>
            </a:r>
            <a:endParaRPr lang="ru-RU" altLang="ru-RU"/>
          </a:p>
          <a:p>
            <a:r>
              <a:rPr lang="ru-RU" altLang="ru-RU"/>
              <a:t>Из ресурса создается окно с контролами, и в дальнейшем существует как еще одно в программе</a:t>
            </a:r>
          </a:p>
          <a:p>
            <a:r>
              <a:rPr lang="ru-RU" altLang="ru-RU"/>
              <a:t>Сообщения идут через обычный цикл выборки и обработки сообщений</a:t>
            </a:r>
            <a:endParaRPr lang="en-US" altLang="ru-RU"/>
          </a:p>
          <a:p>
            <a:r>
              <a:rPr lang="ru-RU" altLang="ru-RU"/>
              <a:t>Обработка сообщений осуществляется в </a:t>
            </a:r>
            <a:r>
              <a:rPr lang="ru-RU" altLang="ru-RU">
                <a:solidFill>
                  <a:schemeClr val="hlink"/>
                </a:solidFill>
              </a:rPr>
              <a:t>диалоговой</a:t>
            </a:r>
            <a:r>
              <a:rPr lang="ru-RU" altLang="ru-RU"/>
              <a:t> процедуре по описанным выше правилам</a:t>
            </a:r>
          </a:p>
          <a:p>
            <a:r>
              <a:rPr lang="en-US" altLang="ru-RU"/>
              <a:t>EndDialog </a:t>
            </a:r>
            <a:r>
              <a:rPr lang="ru-RU" altLang="ru-RU"/>
              <a:t>и "результат" диалога не имеют смысла, поскольку нет модальности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7ECD2-1EC4-4668-AEF3-88EF5F916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888D9114-36DC-4FF8-A198-89D57EE7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5948363"/>
          </a:xfrm>
        </p:spPr>
        <p:txBody>
          <a:bodyPr/>
          <a:lstStyle/>
          <a:p>
            <a:r>
              <a:rPr lang="en-US" altLang="ru-RU" sz="5400" b="1"/>
              <a:t>DLL</a:t>
            </a:r>
            <a:endParaRPr lang="ru-RU" altLang="ru-RU" sz="5400" b="1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9F4BC-DEEB-4F98-9E0A-CD5DD28D0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4A9243B3-38C2-4E3F-BDD4-07C6ED578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Библиотеки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80AED957-461C-4DEB-9BDB-2E3A4CA10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DLL = "Dynamic Link Library"</a:t>
            </a:r>
          </a:p>
          <a:p>
            <a:r>
              <a:rPr lang="ru-RU" altLang="ru-RU"/>
              <a:t>Содержит </a:t>
            </a:r>
            <a:r>
              <a:rPr lang="ru-RU" altLang="ru-RU" b="1"/>
              <a:t>готовые к вызову</a:t>
            </a:r>
            <a:r>
              <a:rPr lang="ru-RU" altLang="ru-RU"/>
              <a:t> функции</a:t>
            </a:r>
          </a:p>
          <a:p>
            <a:r>
              <a:rPr lang="ru-RU" altLang="ru-RU"/>
              <a:t>Может содержать ресурсы</a:t>
            </a:r>
          </a:p>
          <a:p>
            <a:r>
              <a:rPr lang="ru-RU" altLang="ru-RU"/>
              <a:t>Код функций НЕ включается в код использующей </a:t>
            </a:r>
            <a:r>
              <a:rPr lang="en-US" altLang="ru-RU"/>
              <a:t>DLL </a:t>
            </a:r>
            <a:r>
              <a:rPr lang="ru-RU" altLang="ru-RU"/>
              <a:t>программы </a:t>
            </a:r>
            <a:endParaRPr lang="en-US" altLang="ru-RU"/>
          </a:p>
          <a:p>
            <a:r>
              <a:rPr lang="en-US" altLang="ru-RU"/>
              <a:t>DLL </a:t>
            </a:r>
            <a:r>
              <a:rPr lang="ru-RU" altLang="ru-RU"/>
              <a:t>НЕ требуется на этапе компиляции программы</a:t>
            </a:r>
          </a:p>
          <a:p>
            <a:r>
              <a:rPr lang="ru-RU" altLang="ru-RU"/>
              <a:t>В одних </a:t>
            </a:r>
            <a:r>
              <a:rPr lang="en-US" altLang="ru-RU"/>
              <a:t>DLL </a:t>
            </a:r>
            <a:r>
              <a:rPr lang="ru-RU" altLang="ru-RU"/>
              <a:t>могут использоваться функции из других </a:t>
            </a:r>
          </a:p>
          <a:p>
            <a:r>
              <a:rPr lang="ru-RU" altLang="ru-RU"/>
              <a:t>С т.з. </a:t>
            </a:r>
            <a:r>
              <a:rPr lang="en-US" altLang="ru-RU"/>
              <a:t>Windows </a:t>
            </a:r>
            <a:r>
              <a:rPr lang="ru-RU" altLang="ru-RU"/>
              <a:t>это исполнимый файл, т.к. не требует компоновки и готов к непосредственному использованию функций из него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24D40B-97BA-4E1E-8693-9F7812E09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D4C0D152-B51C-499A-9410-B32BC5158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DLL - </a:t>
            </a:r>
            <a:r>
              <a:rPr lang="ru-RU" altLang="ru-RU"/>
              <a:t>основа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1F0AE969-B3EF-440A-8A73-9109658A1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060576"/>
            <a:ext cx="8229600" cy="4094163"/>
          </a:xfrm>
        </p:spPr>
        <p:txBody>
          <a:bodyPr/>
          <a:lstStyle/>
          <a:p>
            <a:r>
              <a:rPr lang="ru-RU" altLang="ru-RU"/>
              <a:t>Механизм </a:t>
            </a:r>
            <a:r>
              <a:rPr lang="en-US" altLang="ru-RU"/>
              <a:t>DLL </a:t>
            </a:r>
            <a:r>
              <a:rPr lang="ru-RU" altLang="ru-RU"/>
              <a:t>- основа функционирования </a:t>
            </a:r>
            <a:r>
              <a:rPr lang="en-US" altLang="ru-RU"/>
              <a:t>Windows API</a:t>
            </a:r>
          </a:p>
          <a:p>
            <a:r>
              <a:rPr lang="ru-RU" altLang="ru-RU"/>
              <a:t>Системные вызовы представлены функциями в </a:t>
            </a:r>
            <a:r>
              <a:rPr lang="en-US" altLang="ru-RU"/>
              <a:t>DLL</a:t>
            </a:r>
            <a:endParaRPr lang="ru-RU" altLang="ru-RU"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5B5A6A-B225-4AD4-8EB9-1D803B6E4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46D63771-DD61-4723-A82C-1ACDAEA08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Способы подключения к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C89E1647-8425-4F61-A348-4F5A49AA4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628776"/>
            <a:ext cx="8374063" cy="4525963"/>
          </a:xfrm>
        </p:spPr>
        <p:txBody>
          <a:bodyPr/>
          <a:lstStyle/>
          <a:p>
            <a:r>
              <a:rPr lang="ru-RU" altLang="ru-RU" b="1"/>
              <a:t>"Статический", на этапе загрузки, </a:t>
            </a:r>
            <a:r>
              <a:rPr lang="en-US" altLang="ru-RU" b="1"/>
              <a:t>loadtime</a:t>
            </a:r>
            <a:r>
              <a:rPr lang="en-US" altLang="ru-RU"/>
              <a:t>:</a:t>
            </a:r>
            <a:br>
              <a:rPr lang="en-US" altLang="ru-RU"/>
            </a:br>
            <a:r>
              <a:rPr lang="ru-RU" altLang="ru-RU"/>
              <a:t>нужные </a:t>
            </a:r>
            <a:r>
              <a:rPr lang="en-US" altLang="ru-RU"/>
              <a:t>DLL </a:t>
            </a:r>
            <a:r>
              <a:rPr lang="ru-RU" altLang="ru-RU"/>
              <a:t>и функции из них прописываются в заголовке исполнимого файла (таблица импорта), если </a:t>
            </a:r>
            <a:r>
              <a:rPr lang="en-US" altLang="ru-RU"/>
              <a:t>DLL </a:t>
            </a:r>
            <a:r>
              <a:rPr lang="ru-RU" altLang="ru-RU"/>
              <a:t>или функция не найдены - происходит ошибка создания процесса (файл не запускается</a:t>
            </a:r>
            <a:r>
              <a:rPr lang="en-US" altLang="ru-RU"/>
              <a:t>, </a:t>
            </a:r>
            <a:r>
              <a:rPr lang="ru-RU" altLang="ru-RU"/>
              <a:t>ошибку выдает загрузчик из состава ОС).</a:t>
            </a:r>
          </a:p>
          <a:p>
            <a:r>
              <a:rPr lang="ru-RU" altLang="ru-RU" b="1"/>
              <a:t>"Динамический", на этапе выполнения, </a:t>
            </a:r>
            <a:r>
              <a:rPr lang="en-US" altLang="ru-RU" b="1"/>
              <a:t>runtime</a:t>
            </a:r>
            <a:r>
              <a:rPr lang="en-US" altLang="ru-RU"/>
              <a:t>:</a:t>
            </a:r>
            <a:br>
              <a:rPr lang="en-US" altLang="ru-RU"/>
            </a:br>
            <a:r>
              <a:rPr lang="ru-RU" altLang="ru-RU"/>
              <a:t>программист при помощи системных вызовов явно загружает </a:t>
            </a:r>
            <a:r>
              <a:rPr lang="en-US" altLang="ru-RU"/>
              <a:t>DLL </a:t>
            </a:r>
            <a:r>
              <a:rPr lang="ru-RU" altLang="ru-RU"/>
              <a:t>и ищет точки входа в нужные функции, можно обработать ситуацию, когда что-то не найдено или есть альтернативные </a:t>
            </a:r>
            <a:r>
              <a:rPr lang="en-US" altLang="ru-RU"/>
              <a:t>DLL</a:t>
            </a:r>
            <a:r>
              <a:rPr lang="ru-RU" altLang="ru-RU"/>
              <a:t>.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200DFB-5D37-4EC2-AE3C-23DC0919D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BEA33126-2DBA-4546-AA29-94E01A469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Модели вызова и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C85485CE-4165-4625-87BB-D2A44F35E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DLL </a:t>
            </a:r>
            <a:r>
              <a:rPr lang="ru-RU" altLang="ru-RU"/>
              <a:t>могут быть написаны на разных языках программирования, использующих различные соглашения о передаче параметров функциям (модели вызова)</a:t>
            </a:r>
          </a:p>
          <a:p>
            <a:r>
              <a:rPr lang="en-US" altLang="ru-RU"/>
              <a:t>DLL </a:t>
            </a:r>
            <a:r>
              <a:rPr lang="ru-RU" altLang="ru-RU"/>
              <a:t>могут использоваться практически из всех языков программирования, даже интерпретирующих</a:t>
            </a:r>
          </a:p>
          <a:p>
            <a:r>
              <a:rPr lang="en-US" altLang="ru-RU"/>
              <a:t>RunDll32.exe - </a:t>
            </a:r>
            <a:r>
              <a:rPr lang="ru-RU" altLang="ru-RU"/>
              <a:t>программа, позволяющая вызывать функции </a:t>
            </a:r>
            <a:r>
              <a:rPr lang="en-US" altLang="ru-RU"/>
              <a:t>DLL </a:t>
            </a:r>
            <a:r>
              <a:rPr lang="ru-RU" altLang="ru-RU"/>
              <a:t>даже из командной строки</a:t>
            </a:r>
          </a:p>
          <a:p>
            <a:r>
              <a:rPr lang="ru-RU" altLang="ru-RU"/>
              <a:t>Вызывая функцию </a:t>
            </a:r>
            <a:r>
              <a:rPr lang="en-US" altLang="ru-RU"/>
              <a:t>DLL, </a:t>
            </a:r>
            <a:r>
              <a:rPr lang="ru-RU" altLang="ru-RU"/>
              <a:t>нужно знать и соблюдать не только набор и назначение параметров, но и модель вызова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1EE98-7AE2-4B37-8462-DABF2752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ED88D21D-B3C4-44D9-80C0-CBD40DB03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Модели вызова в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8E1E5FBE-0B41-46A3-9DC6-F3C1830CE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Модель языка Си - </a:t>
            </a:r>
            <a:r>
              <a:rPr lang="en-US" altLang="ru-RU"/>
              <a:t>CDECL</a:t>
            </a:r>
          </a:p>
          <a:p>
            <a:r>
              <a:rPr lang="ru-RU" altLang="ru-RU"/>
              <a:t>Модель </a:t>
            </a:r>
            <a:r>
              <a:rPr lang="en-US" altLang="ru-RU"/>
              <a:t>Windows - STDCALL</a:t>
            </a:r>
          </a:p>
          <a:p>
            <a:r>
              <a:rPr lang="ru-RU" altLang="ru-RU"/>
              <a:t>Модель Паскаля - </a:t>
            </a:r>
            <a:r>
              <a:rPr lang="en-US" altLang="ru-RU"/>
              <a:t>PASCAL</a:t>
            </a:r>
          </a:p>
          <a:p>
            <a:r>
              <a:rPr lang="ru-RU" altLang="ru-RU"/>
              <a:t>Регистровая модель - </a:t>
            </a:r>
            <a:r>
              <a:rPr lang="en-US" altLang="ru-RU"/>
              <a:t>REGISTER </a:t>
            </a:r>
            <a:br>
              <a:rPr lang="ru-RU" altLang="ru-RU"/>
            </a:br>
            <a:r>
              <a:rPr lang="en-US" altLang="ru-RU"/>
              <a:t>(</a:t>
            </a:r>
            <a:r>
              <a:rPr lang="ru-RU" altLang="ru-RU"/>
              <a:t>в Дельфи - </a:t>
            </a:r>
            <a:r>
              <a:rPr lang="en-US" altLang="ru-RU"/>
              <a:t>register </a:t>
            </a:r>
            <a:r>
              <a:rPr lang="ru-RU" altLang="ru-RU"/>
              <a:t>по умолчанию</a:t>
            </a:r>
            <a:r>
              <a:rPr lang="en-US" altLang="ru-RU"/>
              <a:t>!)</a:t>
            </a:r>
          </a:p>
          <a:p>
            <a:endParaRPr lang="en-US" altLang="ru-RU"/>
          </a:p>
          <a:p>
            <a:r>
              <a:rPr lang="ru-RU" altLang="ru-RU"/>
              <a:t>Несоответствие модели при вызове функции ведет к нарушению целостности стека и краху процесса.</a:t>
            </a:r>
            <a:endParaRPr lang="en-US" altLang="ru-RU"/>
          </a:p>
          <a:p>
            <a:r>
              <a:rPr lang="ru-RU" altLang="ru-RU"/>
              <a:t>Модель всегда документируется.</a:t>
            </a:r>
          </a:p>
          <a:p>
            <a:r>
              <a:rPr lang="ru-RU" altLang="ru-RU"/>
              <a:t>С </a:t>
            </a:r>
            <a:r>
              <a:rPr lang="en-US" altLang="ru-RU"/>
              <a:t>DLL </a:t>
            </a:r>
            <a:r>
              <a:rPr lang="ru-RU" altLang="ru-RU"/>
              <a:t>обычно поставляются интерфейсные и заголовочные файлы - см. </a:t>
            </a:r>
            <a:r>
              <a:rPr lang="en-US" altLang="ru-RU" b="1"/>
              <a:t>windows.pas</a:t>
            </a:r>
            <a:endParaRPr lang="ru-RU" altLang="ru-RU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F829A5-4C9B-47D0-8FFD-62A5B025E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AAC4334-162C-4756-9442-A8F12BA31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Подсистема управления процессами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0DACEC5-CFE4-4123-9916-2B9F4CB13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ru-RU" altLang="ru-RU"/>
              <a:t> Распределяет процессорное время</a:t>
            </a:r>
          </a:p>
          <a:p>
            <a:pPr marL="0" indent="0"/>
            <a:r>
              <a:rPr lang="ru-RU" altLang="ru-RU"/>
              <a:t> Создает и уничтожает процессы</a:t>
            </a:r>
          </a:p>
          <a:p>
            <a:pPr marL="0" indent="0"/>
            <a:r>
              <a:rPr lang="ru-RU" altLang="ru-RU"/>
              <a:t> Обеспечивает процессы ресурсами</a:t>
            </a:r>
          </a:p>
          <a:p>
            <a:pPr marL="0" indent="0"/>
            <a:r>
              <a:rPr lang="ru-RU" altLang="ru-RU"/>
              <a:t> Поддерживает взаимодействие</a:t>
            </a:r>
            <a:r>
              <a:rPr lang="en-US" altLang="ru-RU"/>
              <a:t> </a:t>
            </a:r>
            <a:r>
              <a:rPr lang="ru-RU" altLang="ru-RU"/>
              <a:t>процессов</a:t>
            </a:r>
          </a:p>
          <a:p>
            <a:pPr marL="0" indent="0"/>
            <a:endParaRPr lang="ru-RU" altLang="ru-RU"/>
          </a:p>
          <a:p>
            <a:pPr marL="0" indent="0">
              <a:buNone/>
            </a:pPr>
            <a:r>
              <a:rPr lang="ru-RU" altLang="ru-RU"/>
              <a:t>«Планирование» без уточнения «чего?» = 						      планирование процессов.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Планировщик (</a:t>
            </a:r>
            <a:r>
              <a:rPr lang="en-US" altLang="ru-RU"/>
              <a:t>Scheduler</a:t>
            </a:r>
            <a:r>
              <a:rPr lang="ru-RU" altLang="ru-RU"/>
              <a:t>)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C4C7D-C61A-426B-B8E1-AB63ABC0E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1CC78ECF-0641-4881-84E3-B30699E20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Как выглядит код?</a:t>
            </a:r>
            <a:endParaRPr lang="ru-RU" altLang="ru-RU" b="1"/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B1C1318-5468-4F2D-A9B5-E0DD322F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3644900"/>
            <a:ext cx="8229600" cy="2293938"/>
          </a:xfrm>
        </p:spPr>
        <p:txBody>
          <a:bodyPr/>
          <a:lstStyle/>
          <a:p>
            <a:pPr marL="457200" indent="-457200">
              <a:buNone/>
            </a:pPr>
            <a:r>
              <a:rPr lang="ru-RU" altLang="ru-RU"/>
              <a:t>"Точки контроля":</a:t>
            </a:r>
          </a:p>
          <a:p>
            <a:pPr marL="457200" indent="-457200">
              <a:buFontTx/>
              <a:buAutoNum type="arabicPeriod"/>
            </a:pPr>
            <a:r>
              <a:rPr lang="ru-RU" altLang="ru-RU"/>
              <a:t>Вызов и передача фактических параметров</a:t>
            </a:r>
          </a:p>
          <a:p>
            <a:pPr marL="457200" indent="-457200">
              <a:buFontTx/>
              <a:buAutoNum type="arabicPeriod"/>
            </a:pPr>
            <a:r>
              <a:rPr lang="ru-RU" altLang="ru-RU"/>
              <a:t>Вход в процедуру</a:t>
            </a:r>
          </a:p>
          <a:p>
            <a:pPr marL="457200" indent="-457200">
              <a:buFontTx/>
              <a:buAutoNum type="arabicPeriod"/>
            </a:pPr>
            <a:r>
              <a:rPr lang="ru-RU" altLang="ru-RU"/>
              <a:t>Выход из процедуры</a:t>
            </a:r>
          </a:p>
        </p:txBody>
      </p:sp>
      <p:pic>
        <p:nvPicPr>
          <p:cNvPr id="375812" name="Picture 4">
            <a:extLst>
              <a:ext uri="{FF2B5EF4-FFF2-40B4-BE49-F238E27FC236}">
                <a16:creationId xmlns:a16="http://schemas.microsoft.com/office/drawing/2014/main" id="{50EC4364-FF99-45CF-9ACA-325AD8F8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5"/>
            <a:ext cx="76327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D72B3F00-6AEC-49B7-A42B-D48E502EE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FAAFA4D7-E085-47CA-AA32-BA7C25538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Модель </a:t>
            </a:r>
            <a:r>
              <a:rPr lang="en-US" altLang="ru-RU" b="1"/>
              <a:t>pascal</a:t>
            </a:r>
            <a:endParaRPr lang="ru-RU" altLang="ru-RU" b="1"/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1DE92B1F-5992-4103-9908-6390CF1BC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349501"/>
            <a:ext cx="1295400" cy="16557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ru-RU" sz="1400" b="1"/>
              <a:t>1:</a:t>
            </a:r>
          </a:p>
          <a:p>
            <a:pPr>
              <a:buFontTx/>
              <a:buNone/>
            </a:pPr>
            <a:r>
              <a:rPr lang="en-US" altLang="ru-RU" sz="1400"/>
              <a:t>push 10</a:t>
            </a:r>
          </a:p>
          <a:p>
            <a:pPr>
              <a:buFontTx/>
              <a:buNone/>
            </a:pPr>
            <a:r>
              <a:rPr lang="en-US" altLang="ru-RU" sz="1400"/>
              <a:t>push 20</a:t>
            </a:r>
          </a:p>
          <a:p>
            <a:pPr>
              <a:buFontTx/>
              <a:buNone/>
            </a:pPr>
            <a:r>
              <a:rPr lang="en-US" altLang="ru-RU" sz="1400"/>
              <a:t>push 30</a:t>
            </a:r>
          </a:p>
          <a:p>
            <a:pPr>
              <a:buFontTx/>
              <a:buNone/>
            </a:pPr>
            <a:r>
              <a:rPr lang="en-US" altLang="ru-RU" sz="1400"/>
              <a:t>push 40</a:t>
            </a:r>
          </a:p>
          <a:p>
            <a:pPr>
              <a:buFontTx/>
              <a:buNone/>
            </a:pPr>
            <a:r>
              <a:rPr lang="en-US" altLang="ru-RU" sz="1400"/>
              <a:t>call MyProc</a:t>
            </a:r>
            <a:endParaRPr lang="ru-RU" altLang="ru-RU" sz="1400"/>
          </a:p>
        </p:txBody>
      </p:sp>
      <p:pic>
        <p:nvPicPr>
          <p:cNvPr id="376836" name="Picture 4">
            <a:extLst>
              <a:ext uri="{FF2B5EF4-FFF2-40B4-BE49-F238E27FC236}">
                <a16:creationId xmlns:a16="http://schemas.microsoft.com/office/drawing/2014/main" id="{03D62C79-F470-499B-9B36-4302AE92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26841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837" name="Rectangle 5">
            <a:extLst>
              <a:ext uri="{FF2B5EF4-FFF2-40B4-BE49-F238E27FC236}">
                <a16:creationId xmlns:a16="http://schemas.microsoft.com/office/drawing/2014/main" id="{E04B3575-707E-4DE3-ABDF-8EBD3514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1" y="1301750"/>
            <a:ext cx="1152525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b="1">
                <a:latin typeface="Courier New" panose="02070309020205020404" pitchFamily="49" charset="0"/>
              </a:rPr>
              <a:t>pascal;</a:t>
            </a:r>
            <a:endParaRPr lang="ru-RU" altLang="ru-RU" b="1">
              <a:latin typeface="Courier New" panose="02070309020205020404" pitchFamily="49" charset="0"/>
            </a:endParaRPr>
          </a:p>
        </p:txBody>
      </p:sp>
      <p:sp>
        <p:nvSpPr>
          <p:cNvPr id="376838" name="Rectangle 6">
            <a:extLst>
              <a:ext uri="{FF2B5EF4-FFF2-40B4-BE49-F238E27FC236}">
                <a16:creationId xmlns:a16="http://schemas.microsoft.com/office/drawing/2014/main" id="{F0DEB012-D461-40BE-9E23-520E49E5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7813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10</a:t>
            </a:r>
          </a:p>
        </p:txBody>
      </p:sp>
      <p:sp>
        <p:nvSpPr>
          <p:cNvPr id="376839" name="Rectangle 7">
            <a:extLst>
              <a:ext uri="{FF2B5EF4-FFF2-40B4-BE49-F238E27FC236}">
                <a16:creationId xmlns:a16="http://schemas.microsoft.com/office/drawing/2014/main" id="{CB249643-9BEA-464B-A163-6D19D3F0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1416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20</a:t>
            </a:r>
          </a:p>
        </p:txBody>
      </p:sp>
      <p:sp>
        <p:nvSpPr>
          <p:cNvPr id="376840" name="Rectangle 8">
            <a:extLst>
              <a:ext uri="{FF2B5EF4-FFF2-40B4-BE49-F238E27FC236}">
                <a16:creationId xmlns:a16="http://schemas.microsoft.com/office/drawing/2014/main" id="{8A2B2E72-8CC5-4C15-AD43-61A445FD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502026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30</a:t>
            </a:r>
          </a:p>
        </p:txBody>
      </p:sp>
      <p:sp>
        <p:nvSpPr>
          <p:cNvPr id="376841" name="Rectangle 9">
            <a:extLst>
              <a:ext uri="{FF2B5EF4-FFF2-40B4-BE49-F238E27FC236}">
                <a16:creationId xmlns:a16="http://schemas.microsoft.com/office/drawing/2014/main" id="{134AE1CB-65EC-43B5-8D3A-188FC315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8608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40</a:t>
            </a:r>
          </a:p>
        </p:txBody>
      </p:sp>
      <p:sp>
        <p:nvSpPr>
          <p:cNvPr id="376842" name="Rectangle 10">
            <a:extLst>
              <a:ext uri="{FF2B5EF4-FFF2-40B4-BE49-F238E27FC236}">
                <a16:creationId xmlns:a16="http://schemas.microsoft.com/office/drawing/2014/main" id="{740B230C-2AB3-4C2C-9695-4394F830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11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6843" name="Rectangle 11">
            <a:extLst>
              <a:ext uri="{FF2B5EF4-FFF2-40B4-BE49-F238E27FC236}">
                <a16:creationId xmlns:a16="http://schemas.microsoft.com/office/drawing/2014/main" id="{8AA29A4C-4A98-4FCB-8186-A0F84FAB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581526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6844" name="Rectangle 12">
            <a:extLst>
              <a:ext uri="{FF2B5EF4-FFF2-40B4-BE49-F238E27FC236}">
                <a16:creationId xmlns:a16="http://schemas.microsoft.com/office/drawing/2014/main" id="{C013EADC-EE78-4ACD-B17D-2EF4F731C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940301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6845" name="Text Box 13">
            <a:extLst>
              <a:ext uri="{FF2B5EF4-FFF2-40B4-BE49-F238E27FC236}">
                <a16:creationId xmlns:a16="http://schemas.microsoft.com/office/drawing/2014/main" id="{2ADCA3D2-C690-49CE-8ABD-FCE953EC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9" y="2420938"/>
            <a:ext cx="1944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6846" name="Rectangle 14">
            <a:extLst>
              <a:ext uri="{FF2B5EF4-FFF2-40B4-BE49-F238E27FC236}">
                <a16:creationId xmlns:a16="http://schemas.microsoft.com/office/drawing/2014/main" id="{6899A5DC-E63B-4C1A-ABE1-7A31B09F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300663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6847" name="Rectangle 15">
            <a:extLst>
              <a:ext uri="{FF2B5EF4-FFF2-40B4-BE49-F238E27FC236}">
                <a16:creationId xmlns:a16="http://schemas.microsoft.com/office/drawing/2014/main" id="{570B6B89-5FB5-4BDF-89A3-5482AA73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661026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6848" name="AutoShape 16">
            <a:extLst>
              <a:ext uri="{FF2B5EF4-FFF2-40B4-BE49-F238E27FC236}">
                <a16:creationId xmlns:a16="http://schemas.microsoft.com/office/drawing/2014/main" id="{3A58FE48-18EA-40A2-9EAE-1C65BC8DA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2926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6849" name="Rectangle 17">
            <a:extLst>
              <a:ext uri="{FF2B5EF4-FFF2-40B4-BE49-F238E27FC236}">
                <a16:creationId xmlns:a16="http://schemas.microsoft.com/office/drawing/2014/main" id="{F7896C5C-C6C6-4400-B5EB-01A4CB09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20939"/>
            <a:ext cx="1439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400" b="1"/>
              <a:t>2:</a:t>
            </a:r>
          </a:p>
          <a:p>
            <a:pPr>
              <a:buFontTx/>
              <a:buNone/>
            </a:pPr>
            <a:r>
              <a:rPr lang="en-US" altLang="ru-RU" sz="1400"/>
              <a:t>push ebp</a:t>
            </a:r>
          </a:p>
          <a:p>
            <a:pPr>
              <a:buFontTx/>
              <a:buNone/>
            </a:pPr>
            <a:r>
              <a:rPr lang="en-US" altLang="ru-RU" sz="1400"/>
              <a:t>mov  ebp, esp</a:t>
            </a:r>
          </a:p>
          <a:p>
            <a:pPr>
              <a:buFontTx/>
              <a:buNone/>
            </a:pPr>
            <a:r>
              <a:rPr lang="en-US" altLang="ru-RU" sz="1400"/>
              <a:t>sub   esp,8</a:t>
            </a:r>
            <a:endParaRPr lang="ru-RU" altLang="ru-RU" sz="1400"/>
          </a:p>
        </p:txBody>
      </p:sp>
      <p:sp>
        <p:nvSpPr>
          <p:cNvPr id="376850" name="Rectangle 18">
            <a:extLst>
              <a:ext uri="{FF2B5EF4-FFF2-40B4-BE49-F238E27FC236}">
                <a16:creationId xmlns:a16="http://schemas.microsoft.com/office/drawing/2014/main" id="{4A8CA95E-BC5E-41F5-B7CA-E1D8104A6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2852738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10</a:t>
            </a:r>
          </a:p>
        </p:txBody>
      </p:sp>
      <p:sp>
        <p:nvSpPr>
          <p:cNvPr id="376851" name="Rectangle 19">
            <a:extLst>
              <a:ext uri="{FF2B5EF4-FFF2-40B4-BE49-F238E27FC236}">
                <a16:creationId xmlns:a16="http://schemas.microsoft.com/office/drawing/2014/main" id="{9DE33EC2-8776-425C-AD11-15C190E0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2131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20</a:t>
            </a:r>
          </a:p>
        </p:txBody>
      </p:sp>
      <p:sp>
        <p:nvSpPr>
          <p:cNvPr id="376852" name="Rectangle 20">
            <a:extLst>
              <a:ext uri="{FF2B5EF4-FFF2-40B4-BE49-F238E27FC236}">
                <a16:creationId xmlns:a16="http://schemas.microsoft.com/office/drawing/2014/main" id="{D79250E0-B46B-4A16-AD35-659CF819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73463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30</a:t>
            </a:r>
          </a:p>
        </p:txBody>
      </p:sp>
      <p:sp>
        <p:nvSpPr>
          <p:cNvPr id="376853" name="Rectangle 21">
            <a:extLst>
              <a:ext uri="{FF2B5EF4-FFF2-40B4-BE49-F238E27FC236}">
                <a16:creationId xmlns:a16="http://schemas.microsoft.com/office/drawing/2014/main" id="{70AEDBAE-5EBB-47F4-844B-F3630143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932238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40</a:t>
            </a:r>
          </a:p>
        </p:txBody>
      </p:sp>
      <p:sp>
        <p:nvSpPr>
          <p:cNvPr id="376854" name="Rectangle 22">
            <a:extLst>
              <a:ext uri="{FF2B5EF4-FFF2-40B4-BE49-F238E27FC236}">
                <a16:creationId xmlns:a16="http://schemas.microsoft.com/office/drawing/2014/main" id="{1913CF2C-E32A-4EF8-9EB4-5AA4D6AF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2926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6855" name="Rectangle 23">
            <a:extLst>
              <a:ext uri="{FF2B5EF4-FFF2-40B4-BE49-F238E27FC236}">
                <a16:creationId xmlns:a16="http://schemas.microsoft.com/office/drawing/2014/main" id="{1F435D60-EFC7-4D0E-857A-82899F4F1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652963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 (</a:t>
            </a:r>
            <a:r>
              <a:rPr lang="ru-RU" altLang="ru-RU"/>
              <a:t>старое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6856" name="Rectangle 24">
            <a:extLst>
              <a:ext uri="{FF2B5EF4-FFF2-40B4-BE49-F238E27FC236}">
                <a16:creationId xmlns:a16="http://schemas.microsoft.com/office/drawing/2014/main" id="{801E280C-E6D8-41E0-9FE7-7FF32FE7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013326"/>
            <a:ext cx="18716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6857" name="Text Box 25">
            <a:extLst>
              <a:ext uri="{FF2B5EF4-FFF2-40B4-BE49-F238E27FC236}">
                <a16:creationId xmlns:a16="http://schemas.microsoft.com/office/drawing/2014/main" id="{80F1224A-F403-4163-AE0D-4580F0C5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492375"/>
            <a:ext cx="1944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6858" name="Rectangle 26">
            <a:extLst>
              <a:ext uri="{FF2B5EF4-FFF2-40B4-BE49-F238E27FC236}">
                <a16:creationId xmlns:a16="http://schemas.microsoft.com/office/drawing/2014/main" id="{41636AC0-4205-45B9-847E-E54C5471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373688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f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6859" name="Rectangle 27">
            <a:extLst>
              <a:ext uri="{FF2B5EF4-FFF2-40B4-BE49-F238E27FC236}">
                <a16:creationId xmlns:a16="http://schemas.microsoft.com/office/drawing/2014/main" id="{C6957E44-3229-4E7D-8E3F-AA6B747F8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732463"/>
            <a:ext cx="18716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6860" name="AutoShape 28">
            <a:extLst>
              <a:ext uri="{FF2B5EF4-FFF2-40B4-BE49-F238E27FC236}">
                <a16:creationId xmlns:a16="http://schemas.microsoft.com/office/drawing/2014/main" id="{A9358A95-06F4-47E0-B819-59A9A318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445125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6861" name="AutoShape 29">
            <a:extLst>
              <a:ext uri="{FF2B5EF4-FFF2-40B4-BE49-F238E27FC236}">
                <a16:creationId xmlns:a16="http://schemas.microsoft.com/office/drawing/2014/main" id="{54D4EFDE-8AFA-4349-B918-E1337BE5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7244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</a:t>
            </a:r>
            <a:endParaRPr lang="ru-RU" altLang="ru-RU"/>
          </a:p>
        </p:txBody>
      </p:sp>
      <p:sp>
        <p:nvSpPr>
          <p:cNvPr id="376862" name="Rectangle 30">
            <a:extLst>
              <a:ext uri="{FF2B5EF4-FFF2-40B4-BE49-F238E27FC236}">
                <a16:creationId xmlns:a16="http://schemas.microsoft.com/office/drawing/2014/main" id="{69A90AE0-48CB-4A51-BD14-B4B3C01A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1" y="2492376"/>
            <a:ext cx="14398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400" b="1"/>
              <a:t>3</a:t>
            </a:r>
            <a:r>
              <a:rPr lang="en-US" altLang="ru-RU" sz="1400" b="1"/>
              <a:t>:</a:t>
            </a:r>
          </a:p>
          <a:p>
            <a:pPr>
              <a:buFontTx/>
              <a:buNone/>
            </a:pPr>
            <a:r>
              <a:rPr lang="en-US" altLang="ru-RU" sz="1400"/>
              <a:t>mov esp, ebp</a:t>
            </a:r>
          </a:p>
          <a:p>
            <a:pPr>
              <a:buFontTx/>
              <a:buNone/>
            </a:pPr>
            <a:r>
              <a:rPr lang="en-US" altLang="ru-RU" sz="1400"/>
              <a:t>pop  ebp</a:t>
            </a:r>
          </a:p>
          <a:p>
            <a:pPr>
              <a:buFontTx/>
              <a:buNone/>
            </a:pPr>
            <a:r>
              <a:rPr lang="en-US" altLang="ru-RU" sz="1400"/>
              <a:t>ret   16</a:t>
            </a:r>
            <a:endParaRPr lang="ru-RU" altLang="ru-RU" sz="1400"/>
          </a:p>
        </p:txBody>
      </p:sp>
      <p:sp>
        <p:nvSpPr>
          <p:cNvPr id="376863" name="Line 31">
            <a:extLst>
              <a:ext uri="{FF2B5EF4-FFF2-40B4-BE49-F238E27FC236}">
                <a16:creationId xmlns:a16="http://schemas.microsoft.com/office/drawing/2014/main" id="{5CE56DE2-28C3-41C7-9956-F50CD7D54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868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6864" name="Line 32">
            <a:extLst>
              <a:ext uri="{FF2B5EF4-FFF2-40B4-BE49-F238E27FC236}">
                <a16:creationId xmlns:a16="http://schemas.microsoft.com/office/drawing/2014/main" id="{208E51FF-4F79-4830-8A7F-1E0B81503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5085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6865" name="Line 33">
            <a:extLst>
              <a:ext uri="{FF2B5EF4-FFF2-40B4-BE49-F238E27FC236}">
                <a16:creationId xmlns:a16="http://schemas.microsoft.com/office/drawing/2014/main" id="{9F075D90-7673-47AB-99E8-84E1F8D45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2636839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6866" name="Text Box 34">
            <a:extLst>
              <a:ext uri="{FF2B5EF4-FFF2-40B4-BE49-F238E27FC236}">
                <a16:creationId xmlns:a16="http://schemas.microsoft.com/office/drawing/2014/main" id="{8AD672EF-4A60-4DFB-994D-0CCFBBE0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76867" name="Rectangle 35">
            <a:extLst>
              <a:ext uri="{FF2B5EF4-FFF2-40B4-BE49-F238E27FC236}">
                <a16:creationId xmlns:a16="http://schemas.microsoft.com/office/drawing/2014/main" id="{F2E89C50-355E-4003-9E5E-E429D064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268414"/>
            <a:ext cx="3744912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/>
              <a:t>В стек - по порядку. </a:t>
            </a:r>
            <a:br>
              <a:rPr lang="ru-RU" altLang="ru-RU"/>
            </a:br>
            <a:r>
              <a:rPr lang="ru-RU" altLang="ru-RU"/>
              <a:t>Стек очищает вызываемая процедура</a:t>
            </a:r>
          </a:p>
        </p:txBody>
      </p:sp>
      <p:sp>
        <p:nvSpPr>
          <p:cNvPr id="376868" name="Text Box 36">
            <a:extLst>
              <a:ext uri="{FF2B5EF4-FFF2-40B4-BE49-F238E27FC236}">
                <a16:creationId xmlns:a16="http://schemas.microsoft.com/office/drawing/2014/main" id="{8B488E65-384D-4498-8F1B-258671A7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6165851"/>
            <a:ext cx="280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 == [ebp+20],     f == [ebp - 8]</a:t>
            </a:r>
            <a:endParaRPr lang="ru-RU" altLang="ru-RU"/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Нижний колонтитул 37">
            <a:extLst>
              <a:ext uri="{FF2B5EF4-FFF2-40B4-BE49-F238E27FC236}">
                <a16:creationId xmlns:a16="http://schemas.microsoft.com/office/drawing/2014/main" id="{47BC9C71-94C0-4D85-8CDB-FC1813C5D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56E7462D-027E-484D-9528-2E69E19B0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Модель </a:t>
            </a:r>
            <a:r>
              <a:rPr lang="en-US" altLang="ru-RU" b="1"/>
              <a:t>cdecl</a:t>
            </a:r>
            <a:endParaRPr lang="ru-RU" altLang="ru-RU" b="1"/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BF06C29D-C5D5-4AD3-A193-EFFD2BA77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349501"/>
            <a:ext cx="1295400" cy="18716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ru-RU" sz="1400" b="1"/>
              <a:t>1:</a:t>
            </a:r>
          </a:p>
          <a:p>
            <a:pPr>
              <a:buFontTx/>
              <a:buNone/>
            </a:pPr>
            <a:r>
              <a:rPr lang="en-US" altLang="ru-RU" sz="1400"/>
              <a:t>push 40</a:t>
            </a:r>
          </a:p>
          <a:p>
            <a:pPr>
              <a:buFontTx/>
              <a:buNone/>
            </a:pPr>
            <a:r>
              <a:rPr lang="en-US" altLang="ru-RU" sz="1400"/>
              <a:t>push 30</a:t>
            </a:r>
          </a:p>
          <a:p>
            <a:pPr>
              <a:buFontTx/>
              <a:buNone/>
            </a:pPr>
            <a:r>
              <a:rPr lang="en-US" altLang="ru-RU" sz="1400"/>
              <a:t>push 20</a:t>
            </a:r>
          </a:p>
          <a:p>
            <a:pPr>
              <a:buFontTx/>
              <a:buNone/>
            </a:pPr>
            <a:r>
              <a:rPr lang="en-US" altLang="ru-RU" sz="1400"/>
              <a:t>push 10</a:t>
            </a:r>
          </a:p>
          <a:p>
            <a:pPr>
              <a:buFontTx/>
              <a:buNone/>
            </a:pPr>
            <a:r>
              <a:rPr lang="en-US" altLang="ru-RU" sz="1400"/>
              <a:t>call MyProc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 b="1"/>
              <a:t>add esp, 16</a:t>
            </a:r>
            <a:endParaRPr lang="ru-RU" altLang="ru-RU" sz="1400" b="1"/>
          </a:p>
        </p:txBody>
      </p:sp>
      <p:pic>
        <p:nvPicPr>
          <p:cNvPr id="377860" name="Picture 4">
            <a:extLst>
              <a:ext uri="{FF2B5EF4-FFF2-40B4-BE49-F238E27FC236}">
                <a16:creationId xmlns:a16="http://schemas.microsoft.com/office/drawing/2014/main" id="{0273465B-95D0-4225-B1E4-951F17D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26841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861" name="Rectangle 5">
            <a:extLst>
              <a:ext uri="{FF2B5EF4-FFF2-40B4-BE49-F238E27FC236}">
                <a16:creationId xmlns:a16="http://schemas.microsoft.com/office/drawing/2014/main" id="{ADFA900C-B636-4E94-9DC7-089BD5BE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1" y="1301750"/>
            <a:ext cx="1152525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b="1">
                <a:latin typeface="Courier New" panose="02070309020205020404" pitchFamily="49" charset="0"/>
              </a:rPr>
              <a:t>cdecl;</a:t>
            </a:r>
            <a:endParaRPr lang="ru-RU" altLang="ru-RU" b="1">
              <a:latin typeface="Courier New" panose="02070309020205020404" pitchFamily="49" charset="0"/>
            </a:endParaRPr>
          </a:p>
        </p:txBody>
      </p:sp>
      <p:sp>
        <p:nvSpPr>
          <p:cNvPr id="377862" name="Rectangle 6">
            <a:extLst>
              <a:ext uri="{FF2B5EF4-FFF2-40B4-BE49-F238E27FC236}">
                <a16:creationId xmlns:a16="http://schemas.microsoft.com/office/drawing/2014/main" id="{EEB4EB02-1FB3-4E45-AB63-F99FFF4E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7813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40</a:t>
            </a:r>
            <a:endParaRPr lang="ru-RU" altLang="ru-RU"/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3C21968C-C1C9-4AD4-A5EA-ED788F84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1416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30</a:t>
            </a:r>
            <a:endParaRPr lang="ru-RU" altLang="ru-RU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36EE2369-5582-4202-9495-30DB9A4F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502026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20</a:t>
            </a:r>
            <a:endParaRPr lang="ru-RU" altLang="ru-RU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5D41DF85-AB0B-4EAC-9ED9-21A5B1F5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8608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10</a:t>
            </a:r>
            <a:endParaRPr lang="ru-RU" altLang="ru-RU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47D57DE1-F941-497F-98FD-AECA71EF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11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4BE13BCF-FC33-45D8-AA78-7A3738584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579938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7868" name="Rectangle 12">
            <a:extLst>
              <a:ext uri="{FF2B5EF4-FFF2-40B4-BE49-F238E27FC236}">
                <a16:creationId xmlns:a16="http://schemas.microsoft.com/office/drawing/2014/main" id="{9231ACD5-0D71-484D-8DA1-3DBD5DAF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940301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7869" name="Text Box 13">
            <a:extLst>
              <a:ext uri="{FF2B5EF4-FFF2-40B4-BE49-F238E27FC236}">
                <a16:creationId xmlns:a16="http://schemas.microsoft.com/office/drawing/2014/main" id="{7E102066-2297-45B2-A609-DF91C4A67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9" y="2420938"/>
            <a:ext cx="1944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7870" name="Rectangle 14">
            <a:extLst>
              <a:ext uri="{FF2B5EF4-FFF2-40B4-BE49-F238E27FC236}">
                <a16:creationId xmlns:a16="http://schemas.microsoft.com/office/drawing/2014/main" id="{6A0DBD80-0094-43A2-84A9-1C8E811F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300663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7871" name="Rectangle 15">
            <a:extLst>
              <a:ext uri="{FF2B5EF4-FFF2-40B4-BE49-F238E27FC236}">
                <a16:creationId xmlns:a16="http://schemas.microsoft.com/office/drawing/2014/main" id="{7DF3E9B3-0200-4999-98B1-28875F78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661026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7872" name="AutoShape 16">
            <a:extLst>
              <a:ext uri="{FF2B5EF4-FFF2-40B4-BE49-F238E27FC236}">
                <a16:creationId xmlns:a16="http://schemas.microsoft.com/office/drawing/2014/main" id="{E1C56912-1421-4FC1-979D-0C65BC58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2926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7873" name="Rectangle 17">
            <a:extLst>
              <a:ext uri="{FF2B5EF4-FFF2-40B4-BE49-F238E27FC236}">
                <a16:creationId xmlns:a16="http://schemas.microsoft.com/office/drawing/2014/main" id="{5F670A86-6D48-4F16-ABCD-666E1540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20939"/>
            <a:ext cx="1439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400" b="1"/>
              <a:t>2:</a:t>
            </a:r>
          </a:p>
          <a:p>
            <a:pPr>
              <a:buFontTx/>
              <a:buNone/>
            </a:pPr>
            <a:r>
              <a:rPr lang="en-US" altLang="ru-RU" sz="1400"/>
              <a:t>push ebp</a:t>
            </a:r>
          </a:p>
          <a:p>
            <a:pPr>
              <a:buFontTx/>
              <a:buNone/>
            </a:pPr>
            <a:r>
              <a:rPr lang="en-US" altLang="ru-RU" sz="1400"/>
              <a:t>mov  ebp, esp</a:t>
            </a:r>
          </a:p>
          <a:p>
            <a:pPr>
              <a:buFontTx/>
              <a:buNone/>
            </a:pPr>
            <a:r>
              <a:rPr lang="en-US" altLang="ru-RU" sz="1400"/>
              <a:t>sub   esp,8</a:t>
            </a:r>
            <a:endParaRPr lang="ru-RU" altLang="ru-RU" sz="1400"/>
          </a:p>
        </p:txBody>
      </p:sp>
      <p:sp>
        <p:nvSpPr>
          <p:cNvPr id="377874" name="Rectangle 18">
            <a:extLst>
              <a:ext uri="{FF2B5EF4-FFF2-40B4-BE49-F238E27FC236}">
                <a16:creationId xmlns:a16="http://schemas.microsoft.com/office/drawing/2014/main" id="{582952D8-4257-43C3-BBD3-0C284AC8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2852738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r>
              <a:rPr lang="ru-RU" altLang="ru-RU"/>
              <a:t>0</a:t>
            </a:r>
          </a:p>
        </p:txBody>
      </p:sp>
      <p:sp>
        <p:nvSpPr>
          <p:cNvPr id="377875" name="Rectangle 19">
            <a:extLst>
              <a:ext uri="{FF2B5EF4-FFF2-40B4-BE49-F238E27FC236}">
                <a16:creationId xmlns:a16="http://schemas.microsoft.com/office/drawing/2014/main" id="{A1D174DF-DD21-49E4-ABC8-E9668F4D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2131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</a:t>
            </a:r>
            <a:r>
              <a:rPr lang="ru-RU" altLang="ru-RU"/>
              <a:t>0</a:t>
            </a:r>
          </a:p>
        </p:txBody>
      </p:sp>
      <p:sp>
        <p:nvSpPr>
          <p:cNvPr id="377876" name="Rectangle 20">
            <a:extLst>
              <a:ext uri="{FF2B5EF4-FFF2-40B4-BE49-F238E27FC236}">
                <a16:creationId xmlns:a16="http://schemas.microsoft.com/office/drawing/2014/main" id="{3633D00C-E98F-40C3-A7EF-47B907F3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73463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</a:t>
            </a:r>
            <a:r>
              <a:rPr lang="ru-RU" altLang="ru-RU"/>
              <a:t>0</a:t>
            </a:r>
          </a:p>
        </p:txBody>
      </p:sp>
      <p:sp>
        <p:nvSpPr>
          <p:cNvPr id="377877" name="Rectangle 21">
            <a:extLst>
              <a:ext uri="{FF2B5EF4-FFF2-40B4-BE49-F238E27FC236}">
                <a16:creationId xmlns:a16="http://schemas.microsoft.com/office/drawing/2014/main" id="{3EABD2D9-4851-45AB-BBFC-CAD1FF92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932238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r>
              <a:rPr lang="ru-RU" altLang="ru-RU"/>
              <a:t>0</a:t>
            </a:r>
          </a:p>
        </p:txBody>
      </p:sp>
      <p:sp>
        <p:nvSpPr>
          <p:cNvPr id="377878" name="Rectangle 22">
            <a:extLst>
              <a:ext uri="{FF2B5EF4-FFF2-40B4-BE49-F238E27FC236}">
                <a16:creationId xmlns:a16="http://schemas.microsoft.com/office/drawing/2014/main" id="{20511BED-D5B0-49FD-9748-1FD0D429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2926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7879" name="Rectangle 23">
            <a:extLst>
              <a:ext uri="{FF2B5EF4-FFF2-40B4-BE49-F238E27FC236}">
                <a16:creationId xmlns:a16="http://schemas.microsoft.com/office/drawing/2014/main" id="{BDCE07B5-FDC7-4E66-B48C-CC29C325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652963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 (</a:t>
            </a:r>
            <a:r>
              <a:rPr lang="ru-RU" altLang="ru-RU"/>
              <a:t>старое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7880" name="Rectangle 24">
            <a:extLst>
              <a:ext uri="{FF2B5EF4-FFF2-40B4-BE49-F238E27FC236}">
                <a16:creationId xmlns:a16="http://schemas.microsoft.com/office/drawing/2014/main" id="{EE27F8DD-B5C2-4A49-B122-05EB3D75E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013326"/>
            <a:ext cx="18716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7881" name="Text Box 25">
            <a:extLst>
              <a:ext uri="{FF2B5EF4-FFF2-40B4-BE49-F238E27FC236}">
                <a16:creationId xmlns:a16="http://schemas.microsoft.com/office/drawing/2014/main" id="{D1847F94-8AFF-4795-A870-BD9BF51A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492375"/>
            <a:ext cx="1944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7882" name="Rectangle 26">
            <a:extLst>
              <a:ext uri="{FF2B5EF4-FFF2-40B4-BE49-F238E27FC236}">
                <a16:creationId xmlns:a16="http://schemas.microsoft.com/office/drawing/2014/main" id="{8F6218FF-2F09-48E4-905B-9BC22D80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373688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f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7883" name="Rectangle 27">
            <a:extLst>
              <a:ext uri="{FF2B5EF4-FFF2-40B4-BE49-F238E27FC236}">
                <a16:creationId xmlns:a16="http://schemas.microsoft.com/office/drawing/2014/main" id="{6DC92ED1-24DD-44FF-BC3B-66DBDAFD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732463"/>
            <a:ext cx="18716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7884" name="AutoShape 28">
            <a:extLst>
              <a:ext uri="{FF2B5EF4-FFF2-40B4-BE49-F238E27FC236}">
                <a16:creationId xmlns:a16="http://schemas.microsoft.com/office/drawing/2014/main" id="{25E95013-8CFC-4FF9-95E1-963A93B1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445125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7885" name="AutoShape 29">
            <a:extLst>
              <a:ext uri="{FF2B5EF4-FFF2-40B4-BE49-F238E27FC236}">
                <a16:creationId xmlns:a16="http://schemas.microsoft.com/office/drawing/2014/main" id="{9F41CADE-7010-4DAB-AE75-EAE7BC0B1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7244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</a:t>
            </a:r>
            <a:endParaRPr lang="ru-RU" altLang="ru-RU"/>
          </a:p>
        </p:txBody>
      </p:sp>
      <p:sp>
        <p:nvSpPr>
          <p:cNvPr id="377886" name="Rectangle 30">
            <a:extLst>
              <a:ext uri="{FF2B5EF4-FFF2-40B4-BE49-F238E27FC236}">
                <a16:creationId xmlns:a16="http://schemas.microsoft.com/office/drawing/2014/main" id="{D4D01A9C-D2C6-4582-96A6-840880E17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1" y="2492376"/>
            <a:ext cx="14398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400" b="1"/>
              <a:t>3</a:t>
            </a:r>
            <a:r>
              <a:rPr lang="en-US" altLang="ru-RU" sz="1400" b="1"/>
              <a:t>:</a:t>
            </a:r>
          </a:p>
          <a:p>
            <a:pPr>
              <a:buFontTx/>
              <a:buNone/>
            </a:pPr>
            <a:r>
              <a:rPr lang="en-US" altLang="ru-RU" sz="1400"/>
              <a:t>mov esp, ebp</a:t>
            </a:r>
          </a:p>
          <a:p>
            <a:pPr>
              <a:buFontTx/>
              <a:buNone/>
            </a:pPr>
            <a:r>
              <a:rPr lang="en-US" altLang="ru-RU" sz="1400"/>
              <a:t>pop  ebp</a:t>
            </a:r>
          </a:p>
          <a:p>
            <a:pPr>
              <a:buFontTx/>
              <a:buNone/>
            </a:pPr>
            <a:r>
              <a:rPr lang="en-US" altLang="ru-RU" sz="1400"/>
              <a:t>ret</a:t>
            </a:r>
            <a:endParaRPr lang="ru-RU" altLang="ru-RU" sz="1400"/>
          </a:p>
        </p:txBody>
      </p:sp>
      <p:sp>
        <p:nvSpPr>
          <p:cNvPr id="377887" name="Line 31">
            <a:extLst>
              <a:ext uri="{FF2B5EF4-FFF2-40B4-BE49-F238E27FC236}">
                <a16:creationId xmlns:a16="http://schemas.microsoft.com/office/drawing/2014/main" id="{CC23A4B1-CCB3-41A1-AB25-4A7151721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868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7888" name="Line 32">
            <a:extLst>
              <a:ext uri="{FF2B5EF4-FFF2-40B4-BE49-F238E27FC236}">
                <a16:creationId xmlns:a16="http://schemas.microsoft.com/office/drawing/2014/main" id="{27E0360E-3798-48F5-9336-0964B9218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5085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7889" name="Line 33">
            <a:extLst>
              <a:ext uri="{FF2B5EF4-FFF2-40B4-BE49-F238E27FC236}">
                <a16:creationId xmlns:a16="http://schemas.microsoft.com/office/drawing/2014/main" id="{C456C192-F323-4751-AAF3-80E6CE17C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2636838"/>
            <a:ext cx="0" cy="14398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7890" name="Text Box 34">
            <a:extLst>
              <a:ext uri="{FF2B5EF4-FFF2-40B4-BE49-F238E27FC236}">
                <a16:creationId xmlns:a16="http://schemas.microsoft.com/office/drawing/2014/main" id="{C5943652-2B9C-430E-BB0D-7E17D011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77891" name="Rectangle 35">
            <a:extLst>
              <a:ext uri="{FF2B5EF4-FFF2-40B4-BE49-F238E27FC236}">
                <a16:creationId xmlns:a16="http://schemas.microsoft.com/office/drawing/2014/main" id="{EA156427-C26B-492F-A100-DA5D1073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268414"/>
            <a:ext cx="3744912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/>
              <a:t>В стек - в обратном порядке. </a:t>
            </a:r>
            <a:br>
              <a:rPr lang="ru-RU" altLang="ru-RU"/>
            </a:br>
            <a:r>
              <a:rPr lang="ru-RU" altLang="ru-RU"/>
              <a:t>Стек очищает вызывающий код.</a:t>
            </a:r>
          </a:p>
        </p:txBody>
      </p:sp>
      <p:sp>
        <p:nvSpPr>
          <p:cNvPr id="377892" name="Line 36">
            <a:extLst>
              <a:ext uri="{FF2B5EF4-FFF2-40B4-BE49-F238E27FC236}">
                <a16:creationId xmlns:a16="http://schemas.microsoft.com/office/drawing/2014/main" id="{43DD6B11-1980-401E-9D1D-977FB6F7A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1497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7893" name="Text Box 37">
            <a:extLst>
              <a:ext uri="{FF2B5EF4-FFF2-40B4-BE49-F238E27FC236}">
                <a16:creationId xmlns:a16="http://schemas.microsoft.com/office/drawing/2014/main" id="{15E042AD-941C-435E-A93D-B6B37D3D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6165851"/>
            <a:ext cx="280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 == [ebp+8],     f == [ebp - 8]</a:t>
            </a:r>
            <a:endParaRPr lang="ru-RU" altLang="ru-RU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BF21F06A-BBD8-4ECF-ACF5-E1B990A250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F7AECB42-6362-428D-A214-006172B2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Модель </a:t>
            </a:r>
            <a:r>
              <a:rPr lang="en-US" altLang="ru-RU" b="1"/>
              <a:t>stdcall</a:t>
            </a:r>
            <a:endParaRPr lang="ru-RU" altLang="ru-RU" b="1"/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94A27932-4BA3-4D4B-8C4A-7492474AD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349501"/>
            <a:ext cx="1295400" cy="18716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ru-RU" sz="1400" b="1"/>
              <a:t>1:</a:t>
            </a:r>
          </a:p>
          <a:p>
            <a:pPr>
              <a:buFontTx/>
              <a:buNone/>
            </a:pPr>
            <a:r>
              <a:rPr lang="en-US" altLang="ru-RU" sz="1400"/>
              <a:t>push 40</a:t>
            </a:r>
          </a:p>
          <a:p>
            <a:pPr>
              <a:buFontTx/>
              <a:buNone/>
            </a:pPr>
            <a:r>
              <a:rPr lang="en-US" altLang="ru-RU" sz="1400"/>
              <a:t>push 30</a:t>
            </a:r>
          </a:p>
          <a:p>
            <a:pPr>
              <a:buFontTx/>
              <a:buNone/>
            </a:pPr>
            <a:r>
              <a:rPr lang="en-US" altLang="ru-RU" sz="1400"/>
              <a:t>push 20</a:t>
            </a:r>
          </a:p>
          <a:p>
            <a:pPr>
              <a:buFontTx/>
              <a:buNone/>
            </a:pPr>
            <a:r>
              <a:rPr lang="en-US" altLang="ru-RU" sz="1400"/>
              <a:t>push 10</a:t>
            </a:r>
          </a:p>
          <a:p>
            <a:pPr>
              <a:buFontTx/>
              <a:buNone/>
            </a:pPr>
            <a:r>
              <a:rPr lang="en-US" altLang="ru-RU" sz="1400"/>
              <a:t>call MyProc</a:t>
            </a:r>
            <a:endParaRPr lang="ru-RU" altLang="ru-RU" sz="1400"/>
          </a:p>
          <a:p>
            <a:pPr>
              <a:buFontTx/>
              <a:buNone/>
            </a:pPr>
            <a:endParaRPr lang="ru-RU" altLang="ru-RU" sz="1400" b="1"/>
          </a:p>
        </p:txBody>
      </p:sp>
      <p:pic>
        <p:nvPicPr>
          <p:cNvPr id="378884" name="Picture 4">
            <a:extLst>
              <a:ext uri="{FF2B5EF4-FFF2-40B4-BE49-F238E27FC236}">
                <a16:creationId xmlns:a16="http://schemas.microsoft.com/office/drawing/2014/main" id="{0AFBC651-0D02-4AD9-9FAE-8A5297A1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26841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885" name="Rectangle 5">
            <a:extLst>
              <a:ext uri="{FF2B5EF4-FFF2-40B4-BE49-F238E27FC236}">
                <a16:creationId xmlns:a16="http://schemas.microsoft.com/office/drawing/2014/main" id="{172D2FB4-8C81-4D03-8822-6EB84691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1" y="1301750"/>
            <a:ext cx="1152525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b="1">
                <a:latin typeface="Courier New" panose="02070309020205020404" pitchFamily="49" charset="0"/>
              </a:rPr>
              <a:t>cdecl;</a:t>
            </a:r>
            <a:endParaRPr lang="ru-RU" altLang="ru-RU" b="1">
              <a:latin typeface="Courier New" panose="02070309020205020404" pitchFamily="49" charset="0"/>
            </a:endParaRP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63CB62FE-C0F3-4120-894E-7C3A7BF9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7813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40</a:t>
            </a:r>
            <a:endParaRPr lang="ru-RU" altLang="ru-RU"/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1BA045D0-0337-4FD4-ADF2-CA950B6F1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1416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30</a:t>
            </a:r>
            <a:endParaRPr lang="ru-RU" altLang="ru-RU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EA12BD94-899F-4520-BF1F-B56EDD93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502026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20</a:t>
            </a:r>
            <a:endParaRPr lang="ru-RU" altLang="ru-RU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8E5DD6FA-EEE2-401A-9332-10BCD3D7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8608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10</a:t>
            </a:r>
            <a:endParaRPr lang="ru-RU" altLang="ru-RU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15FDD760-CA7C-454E-AE8C-7C0733FE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11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8891" name="Rectangle 11">
            <a:extLst>
              <a:ext uri="{FF2B5EF4-FFF2-40B4-BE49-F238E27FC236}">
                <a16:creationId xmlns:a16="http://schemas.microsoft.com/office/drawing/2014/main" id="{9BA03F6A-06DC-4418-B8D3-76BEBE06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579938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892" name="Rectangle 12">
            <a:extLst>
              <a:ext uri="{FF2B5EF4-FFF2-40B4-BE49-F238E27FC236}">
                <a16:creationId xmlns:a16="http://schemas.microsoft.com/office/drawing/2014/main" id="{A10C84BD-A52A-4FF1-9FD8-9908C668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940301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893" name="Text Box 13">
            <a:extLst>
              <a:ext uri="{FF2B5EF4-FFF2-40B4-BE49-F238E27FC236}">
                <a16:creationId xmlns:a16="http://schemas.microsoft.com/office/drawing/2014/main" id="{9EB31D30-52AE-4FE5-BBAC-89934A1E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9" y="2420938"/>
            <a:ext cx="1944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8894" name="Rectangle 14">
            <a:extLst>
              <a:ext uri="{FF2B5EF4-FFF2-40B4-BE49-F238E27FC236}">
                <a16:creationId xmlns:a16="http://schemas.microsoft.com/office/drawing/2014/main" id="{24EEB307-2492-4AAE-BC6B-596B665C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300663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895" name="Rectangle 15">
            <a:extLst>
              <a:ext uri="{FF2B5EF4-FFF2-40B4-BE49-F238E27FC236}">
                <a16:creationId xmlns:a16="http://schemas.microsoft.com/office/drawing/2014/main" id="{8DF45C10-B4A2-438F-8018-7E7A8C20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661026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896" name="AutoShape 16">
            <a:extLst>
              <a:ext uri="{FF2B5EF4-FFF2-40B4-BE49-F238E27FC236}">
                <a16:creationId xmlns:a16="http://schemas.microsoft.com/office/drawing/2014/main" id="{D0D127A8-0A56-4AC8-ACB8-AF0A2E53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2926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8897" name="Rectangle 17">
            <a:extLst>
              <a:ext uri="{FF2B5EF4-FFF2-40B4-BE49-F238E27FC236}">
                <a16:creationId xmlns:a16="http://schemas.microsoft.com/office/drawing/2014/main" id="{4CCE90B4-A166-4E01-822C-5E5E6C84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20939"/>
            <a:ext cx="1439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400" b="1"/>
              <a:t>2:</a:t>
            </a:r>
          </a:p>
          <a:p>
            <a:pPr>
              <a:buFontTx/>
              <a:buNone/>
            </a:pPr>
            <a:r>
              <a:rPr lang="en-US" altLang="ru-RU" sz="1400"/>
              <a:t>push ebp</a:t>
            </a:r>
          </a:p>
          <a:p>
            <a:pPr>
              <a:buFontTx/>
              <a:buNone/>
            </a:pPr>
            <a:r>
              <a:rPr lang="en-US" altLang="ru-RU" sz="1400"/>
              <a:t>mov  ebp, esp</a:t>
            </a:r>
          </a:p>
          <a:p>
            <a:pPr>
              <a:buFontTx/>
              <a:buNone/>
            </a:pPr>
            <a:r>
              <a:rPr lang="en-US" altLang="ru-RU" sz="1400"/>
              <a:t>sub   esp,8</a:t>
            </a:r>
            <a:endParaRPr lang="ru-RU" altLang="ru-RU" sz="1400"/>
          </a:p>
        </p:txBody>
      </p:sp>
      <p:sp>
        <p:nvSpPr>
          <p:cNvPr id="378898" name="Rectangle 18">
            <a:extLst>
              <a:ext uri="{FF2B5EF4-FFF2-40B4-BE49-F238E27FC236}">
                <a16:creationId xmlns:a16="http://schemas.microsoft.com/office/drawing/2014/main" id="{27AA95B5-627A-40C4-9DA3-52A8BD5B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2852738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r>
              <a:rPr lang="ru-RU" altLang="ru-RU"/>
              <a:t>0</a:t>
            </a:r>
          </a:p>
        </p:txBody>
      </p:sp>
      <p:sp>
        <p:nvSpPr>
          <p:cNvPr id="378899" name="Rectangle 19">
            <a:extLst>
              <a:ext uri="{FF2B5EF4-FFF2-40B4-BE49-F238E27FC236}">
                <a16:creationId xmlns:a16="http://schemas.microsoft.com/office/drawing/2014/main" id="{7E4269D8-F4BD-46E6-86A4-B2D0B415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2131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</a:t>
            </a:r>
            <a:r>
              <a:rPr lang="ru-RU" altLang="ru-RU"/>
              <a:t>0</a:t>
            </a:r>
          </a:p>
        </p:txBody>
      </p:sp>
      <p:sp>
        <p:nvSpPr>
          <p:cNvPr id="378900" name="Rectangle 20">
            <a:extLst>
              <a:ext uri="{FF2B5EF4-FFF2-40B4-BE49-F238E27FC236}">
                <a16:creationId xmlns:a16="http://schemas.microsoft.com/office/drawing/2014/main" id="{821A8B92-762D-4968-B1FA-930DC3FC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573463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</a:t>
            </a:r>
            <a:r>
              <a:rPr lang="ru-RU" altLang="ru-RU"/>
              <a:t>0</a:t>
            </a:r>
          </a:p>
        </p:txBody>
      </p:sp>
      <p:sp>
        <p:nvSpPr>
          <p:cNvPr id="378901" name="Rectangle 21">
            <a:extLst>
              <a:ext uri="{FF2B5EF4-FFF2-40B4-BE49-F238E27FC236}">
                <a16:creationId xmlns:a16="http://schemas.microsoft.com/office/drawing/2014/main" id="{E88A8B33-6C54-4B5C-8547-5974CC76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932238"/>
            <a:ext cx="18716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r>
              <a:rPr lang="ru-RU" altLang="ru-RU"/>
              <a:t>0</a:t>
            </a:r>
          </a:p>
        </p:txBody>
      </p:sp>
      <p:sp>
        <p:nvSpPr>
          <p:cNvPr id="378902" name="Rectangle 22">
            <a:extLst>
              <a:ext uri="{FF2B5EF4-FFF2-40B4-BE49-F238E27FC236}">
                <a16:creationId xmlns:a16="http://schemas.microsoft.com/office/drawing/2014/main" id="{F8F259B4-48B5-4B8F-BD03-0E503C6A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2926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8903" name="Rectangle 23">
            <a:extLst>
              <a:ext uri="{FF2B5EF4-FFF2-40B4-BE49-F238E27FC236}">
                <a16:creationId xmlns:a16="http://schemas.microsoft.com/office/drawing/2014/main" id="{F653A0AB-01F3-4151-A408-3AE96C762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652963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 (</a:t>
            </a:r>
            <a:r>
              <a:rPr lang="ru-RU" altLang="ru-RU"/>
              <a:t>старое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8904" name="Rectangle 24">
            <a:extLst>
              <a:ext uri="{FF2B5EF4-FFF2-40B4-BE49-F238E27FC236}">
                <a16:creationId xmlns:a16="http://schemas.microsoft.com/office/drawing/2014/main" id="{7FA00137-258A-40BA-B2AD-6A66CEE2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013326"/>
            <a:ext cx="18716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8905" name="Text Box 25">
            <a:extLst>
              <a:ext uri="{FF2B5EF4-FFF2-40B4-BE49-F238E27FC236}">
                <a16:creationId xmlns:a16="http://schemas.microsoft.com/office/drawing/2014/main" id="{54BA5C68-5189-4B27-B4D0-FC80FB49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492375"/>
            <a:ext cx="1944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8906" name="Rectangle 26">
            <a:extLst>
              <a:ext uri="{FF2B5EF4-FFF2-40B4-BE49-F238E27FC236}">
                <a16:creationId xmlns:a16="http://schemas.microsoft.com/office/drawing/2014/main" id="{17DCF5DA-0D0E-4A7B-B369-45E65E14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373688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f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8907" name="Rectangle 27">
            <a:extLst>
              <a:ext uri="{FF2B5EF4-FFF2-40B4-BE49-F238E27FC236}">
                <a16:creationId xmlns:a16="http://schemas.microsoft.com/office/drawing/2014/main" id="{94F2D779-5875-464C-8F8A-CE278F0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732463"/>
            <a:ext cx="18716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08" name="AutoShape 28">
            <a:extLst>
              <a:ext uri="{FF2B5EF4-FFF2-40B4-BE49-F238E27FC236}">
                <a16:creationId xmlns:a16="http://schemas.microsoft.com/office/drawing/2014/main" id="{01463F90-2472-473F-975C-4531144A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445125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8909" name="AutoShape 29">
            <a:extLst>
              <a:ext uri="{FF2B5EF4-FFF2-40B4-BE49-F238E27FC236}">
                <a16:creationId xmlns:a16="http://schemas.microsoft.com/office/drawing/2014/main" id="{D2A981A5-837F-47A4-90E5-E3E16AB4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7244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</a:t>
            </a:r>
            <a:endParaRPr lang="ru-RU" altLang="ru-RU"/>
          </a:p>
        </p:txBody>
      </p:sp>
      <p:sp>
        <p:nvSpPr>
          <p:cNvPr id="378910" name="Rectangle 30">
            <a:extLst>
              <a:ext uri="{FF2B5EF4-FFF2-40B4-BE49-F238E27FC236}">
                <a16:creationId xmlns:a16="http://schemas.microsoft.com/office/drawing/2014/main" id="{C29DDC41-2C20-479A-8FEB-8A216D4C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1" y="2492376"/>
            <a:ext cx="14398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400" b="1"/>
              <a:t>3</a:t>
            </a:r>
            <a:r>
              <a:rPr lang="en-US" altLang="ru-RU" sz="1400" b="1"/>
              <a:t>:</a:t>
            </a:r>
          </a:p>
          <a:p>
            <a:pPr>
              <a:buFontTx/>
              <a:buNone/>
            </a:pPr>
            <a:r>
              <a:rPr lang="en-US" altLang="ru-RU" sz="1400"/>
              <a:t>mov esp, ebp</a:t>
            </a:r>
          </a:p>
          <a:p>
            <a:pPr>
              <a:buFontTx/>
              <a:buNone/>
            </a:pPr>
            <a:r>
              <a:rPr lang="en-US" altLang="ru-RU" sz="1400"/>
              <a:t>pop  ebp</a:t>
            </a:r>
          </a:p>
          <a:p>
            <a:pPr>
              <a:buFontTx/>
              <a:buNone/>
            </a:pPr>
            <a:r>
              <a:rPr lang="en-US" altLang="ru-RU" sz="1400"/>
              <a:t>ret</a:t>
            </a:r>
            <a:r>
              <a:rPr lang="ru-RU" altLang="ru-RU" sz="1400"/>
              <a:t>   16</a:t>
            </a:r>
          </a:p>
        </p:txBody>
      </p:sp>
      <p:sp>
        <p:nvSpPr>
          <p:cNvPr id="378911" name="Line 31">
            <a:extLst>
              <a:ext uri="{FF2B5EF4-FFF2-40B4-BE49-F238E27FC236}">
                <a16:creationId xmlns:a16="http://schemas.microsoft.com/office/drawing/2014/main" id="{6C882B9F-55CE-4AD5-A46E-0D0068D925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8688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8912" name="Line 32">
            <a:extLst>
              <a:ext uri="{FF2B5EF4-FFF2-40B4-BE49-F238E27FC236}">
                <a16:creationId xmlns:a16="http://schemas.microsoft.com/office/drawing/2014/main" id="{B6AC030C-53D2-4D00-AD14-8743BC1CE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5085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8914" name="Text Box 34">
            <a:extLst>
              <a:ext uri="{FF2B5EF4-FFF2-40B4-BE49-F238E27FC236}">
                <a16:creationId xmlns:a16="http://schemas.microsoft.com/office/drawing/2014/main" id="{A6D3ABA6-E5A1-4E8E-8F48-72FA8A27B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78915" name="Rectangle 35">
            <a:extLst>
              <a:ext uri="{FF2B5EF4-FFF2-40B4-BE49-F238E27FC236}">
                <a16:creationId xmlns:a16="http://schemas.microsoft.com/office/drawing/2014/main" id="{0BCBD8E6-9113-4F4F-8399-E14879D5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268414"/>
            <a:ext cx="3744912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714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В стек - в обратном порядке (как в Си). </a:t>
            </a:r>
            <a:br>
              <a:rPr lang="ru-RU" altLang="ru-RU"/>
            </a:br>
            <a:r>
              <a:rPr lang="ru-RU" altLang="ru-RU"/>
              <a:t>Стек очищает вызываемая процедура </a:t>
            </a:r>
            <a:br>
              <a:rPr lang="ru-RU" altLang="ru-RU"/>
            </a:br>
            <a:r>
              <a:rPr lang="ru-RU" altLang="ru-RU"/>
              <a:t>(как в Паскале).</a:t>
            </a:r>
          </a:p>
        </p:txBody>
      </p:sp>
      <p:sp>
        <p:nvSpPr>
          <p:cNvPr id="378916" name="Line 36">
            <a:extLst>
              <a:ext uri="{FF2B5EF4-FFF2-40B4-BE49-F238E27FC236}">
                <a16:creationId xmlns:a16="http://schemas.microsoft.com/office/drawing/2014/main" id="{3777BA7E-C99E-478E-8BC9-B43211A60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2708276"/>
            <a:ext cx="0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8917" name="Text Box 37">
            <a:extLst>
              <a:ext uri="{FF2B5EF4-FFF2-40B4-BE49-F238E27FC236}">
                <a16:creationId xmlns:a16="http://schemas.microsoft.com/office/drawing/2014/main" id="{9E76B9B8-005E-4176-878D-C2085D1D3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6165851"/>
            <a:ext cx="280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 == [ebp+8],     f == [ebp - 8]</a:t>
            </a:r>
            <a:endParaRPr lang="ru-RU" altLang="ru-RU"/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ижний колонтитул 30">
            <a:extLst>
              <a:ext uri="{FF2B5EF4-FFF2-40B4-BE49-F238E27FC236}">
                <a16:creationId xmlns:a16="http://schemas.microsoft.com/office/drawing/2014/main" id="{0470F99C-DEE1-4E7E-B18A-9A7759A410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FECD3245-9420-4E4A-923D-E9FC8FF22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Модель </a:t>
            </a:r>
            <a:r>
              <a:rPr lang="en-US" altLang="ru-RU" b="1"/>
              <a:t>register</a:t>
            </a:r>
            <a:endParaRPr lang="ru-RU" altLang="ru-RU" b="1"/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1ED2FEF-792F-4A4C-A9A4-F90B09AA5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349501"/>
            <a:ext cx="1295400" cy="18716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ru-RU" sz="1400" b="1"/>
              <a:t>1:</a:t>
            </a:r>
          </a:p>
          <a:p>
            <a:pPr>
              <a:buFontTx/>
              <a:buNone/>
            </a:pPr>
            <a:r>
              <a:rPr lang="en-US" altLang="ru-RU" sz="1400"/>
              <a:t>push 40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mov ecx, 30</a:t>
            </a:r>
          </a:p>
          <a:p>
            <a:pPr>
              <a:buFontTx/>
              <a:buNone/>
            </a:pPr>
            <a:r>
              <a:rPr lang="en-US" altLang="ru-RU" sz="1400"/>
              <a:t>mov edx, 20</a:t>
            </a:r>
          </a:p>
          <a:p>
            <a:pPr>
              <a:buFontTx/>
              <a:buNone/>
            </a:pPr>
            <a:r>
              <a:rPr lang="en-US" altLang="ru-RU" sz="1400"/>
              <a:t>mov eax, 10</a:t>
            </a:r>
          </a:p>
          <a:p>
            <a:pPr>
              <a:buFontTx/>
              <a:buNone/>
            </a:pPr>
            <a:r>
              <a:rPr lang="en-US" altLang="ru-RU" sz="1400"/>
              <a:t>call  MyProc</a:t>
            </a:r>
            <a:endParaRPr lang="ru-RU" altLang="ru-RU" sz="1400"/>
          </a:p>
          <a:p>
            <a:pPr>
              <a:buFontTx/>
              <a:buNone/>
            </a:pPr>
            <a:endParaRPr lang="ru-RU" altLang="ru-RU" sz="1400" b="1"/>
          </a:p>
        </p:txBody>
      </p:sp>
      <p:pic>
        <p:nvPicPr>
          <p:cNvPr id="379908" name="Picture 4">
            <a:extLst>
              <a:ext uri="{FF2B5EF4-FFF2-40B4-BE49-F238E27FC236}">
                <a16:creationId xmlns:a16="http://schemas.microsoft.com/office/drawing/2014/main" id="{608BD4CD-4319-4539-AB36-46DC330A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26841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909" name="Rectangle 5">
            <a:extLst>
              <a:ext uri="{FF2B5EF4-FFF2-40B4-BE49-F238E27FC236}">
                <a16:creationId xmlns:a16="http://schemas.microsoft.com/office/drawing/2014/main" id="{0BE11015-0DEA-4640-A39B-4D65E61A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1" y="1301750"/>
            <a:ext cx="1152525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b="1">
                <a:latin typeface="Courier New" panose="02070309020205020404" pitchFamily="49" charset="0"/>
              </a:rPr>
              <a:t>register;</a:t>
            </a:r>
            <a:endParaRPr lang="ru-RU" altLang="ru-RU" b="1">
              <a:latin typeface="Courier New" panose="02070309020205020404" pitchFamily="49" charset="0"/>
            </a:endParaRPr>
          </a:p>
        </p:txBody>
      </p:sp>
      <p:sp>
        <p:nvSpPr>
          <p:cNvPr id="379910" name="Rectangle 6">
            <a:extLst>
              <a:ext uri="{FF2B5EF4-FFF2-40B4-BE49-F238E27FC236}">
                <a16:creationId xmlns:a16="http://schemas.microsoft.com/office/drawing/2014/main" id="{1630698D-4E59-4EF7-B481-D75462F6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3860801"/>
            <a:ext cx="18716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40</a:t>
            </a:r>
            <a:endParaRPr lang="ru-RU" altLang="ru-RU"/>
          </a:p>
        </p:txBody>
      </p:sp>
      <p:sp>
        <p:nvSpPr>
          <p:cNvPr id="379914" name="Rectangle 10">
            <a:extLst>
              <a:ext uri="{FF2B5EF4-FFF2-40B4-BE49-F238E27FC236}">
                <a16:creationId xmlns:a16="http://schemas.microsoft.com/office/drawing/2014/main" id="{529DCD61-37FC-4399-88E5-B336BAF5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1163"/>
            <a:ext cx="18716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9915" name="Rectangle 11">
            <a:extLst>
              <a:ext uri="{FF2B5EF4-FFF2-40B4-BE49-F238E27FC236}">
                <a16:creationId xmlns:a16="http://schemas.microsoft.com/office/drawing/2014/main" id="{274EB19C-55A1-4B2E-BC97-8AB8C5CE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579938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9916" name="Rectangle 12">
            <a:extLst>
              <a:ext uri="{FF2B5EF4-FFF2-40B4-BE49-F238E27FC236}">
                <a16:creationId xmlns:a16="http://schemas.microsoft.com/office/drawing/2014/main" id="{69557611-DEE2-4445-ACE4-59249BF4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940301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9917" name="Text Box 13">
            <a:extLst>
              <a:ext uri="{FF2B5EF4-FFF2-40B4-BE49-F238E27FC236}">
                <a16:creationId xmlns:a16="http://schemas.microsoft.com/office/drawing/2014/main" id="{4C96BB3E-258E-4290-BE32-EBAAE3E5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429000"/>
            <a:ext cx="1944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9918" name="Rectangle 14">
            <a:extLst>
              <a:ext uri="{FF2B5EF4-FFF2-40B4-BE49-F238E27FC236}">
                <a16:creationId xmlns:a16="http://schemas.microsoft.com/office/drawing/2014/main" id="{99C96652-3FD8-4FE8-A6B2-B6BE7081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300663"/>
            <a:ext cx="18716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9919" name="Rectangle 15">
            <a:extLst>
              <a:ext uri="{FF2B5EF4-FFF2-40B4-BE49-F238E27FC236}">
                <a16:creationId xmlns:a16="http://schemas.microsoft.com/office/drawing/2014/main" id="{7C30D3E7-DEE2-4E59-80AD-092FCCA2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661026"/>
            <a:ext cx="18716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9920" name="AutoShape 16">
            <a:extLst>
              <a:ext uri="{FF2B5EF4-FFF2-40B4-BE49-F238E27FC236}">
                <a16:creationId xmlns:a16="http://schemas.microsoft.com/office/drawing/2014/main" id="{97A06038-F0EC-4A43-AF89-D5BAFB2D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2926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9921" name="Rectangle 17">
            <a:extLst>
              <a:ext uri="{FF2B5EF4-FFF2-40B4-BE49-F238E27FC236}">
                <a16:creationId xmlns:a16="http://schemas.microsoft.com/office/drawing/2014/main" id="{8EE2DE2B-0C91-4776-8201-132BD31E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20939"/>
            <a:ext cx="1439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400" b="1"/>
              <a:t>2:</a:t>
            </a:r>
          </a:p>
          <a:p>
            <a:pPr>
              <a:buFontTx/>
              <a:buNone/>
            </a:pPr>
            <a:r>
              <a:rPr lang="en-US" altLang="ru-RU" sz="1400"/>
              <a:t>push ebp</a:t>
            </a:r>
          </a:p>
          <a:p>
            <a:pPr>
              <a:buFontTx/>
              <a:buNone/>
            </a:pPr>
            <a:r>
              <a:rPr lang="en-US" altLang="ru-RU" sz="1400"/>
              <a:t>mov  ebp, esp</a:t>
            </a:r>
          </a:p>
          <a:p>
            <a:pPr>
              <a:buFontTx/>
              <a:buNone/>
            </a:pPr>
            <a:r>
              <a:rPr lang="en-US" altLang="ru-RU" sz="1400"/>
              <a:t>sub   esp,8</a:t>
            </a:r>
            <a:endParaRPr lang="ru-RU" altLang="ru-RU" sz="1400"/>
          </a:p>
        </p:txBody>
      </p:sp>
      <p:sp>
        <p:nvSpPr>
          <p:cNvPr id="379922" name="Rectangle 18">
            <a:extLst>
              <a:ext uri="{FF2B5EF4-FFF2-40B4-BE49-F238E27FC236}">
                <a16:creationId xmlns:a16="http://schemas.microsoft.com/office/drawing/2014/main" id="{EBD35816-F32A-436A-B159-220BF99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3860801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4</a:t>
            </a:r>
            <a:r>
              <a:rPr lang="ru-RU" altLang="ru-RU"/>
              <a:t>0</a:t>
            </a:r>
          </a:p>
        </p:txBody>
      </p:sp>
      <p:sp>
        <p:nvSpPr>
          <p:cNvPr id="379926" name="Rectangle 22">
            <a:extLst>
              <a:ext uri="{FF2B5EF4-FFF2-40B4-BE49-F238E27FC236}">
                <a16:creationId xmlns:a16="http://schemas.microsoft.com/office/drawing/2014/main" id="{1B02F145-EDA3-4A30-9F98-51C2A62EB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219576"/>
            <a:ext cx="18716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eip (</a:t>
            </a:r>
            <a:r>
              <a:rPr lang="ru-RU" altLang="ru-RU"/>
              <a:t>адрес возврата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9927" name="Rectangle 23">
            <a:extLst>
              <a:ext uri="{FF2B5EF4-FFF2-40B4-BE49-F238E27FC236}">
                <a16:creationId xmlns:a16="http://schemas.microsoft.com/office/drawing/2014/main" id="{99340757-0163-41E8-9606-D154AA5BD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579938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 (</a:t>
            </a:r>
            <a:r>
              <a:rPr lang="ru-RU" altLang="ru-RU"/>
              <a:t>старое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9928" name="Rectangle 24">
            <a:extLst>
              <a:ext uri="{FF2B5EF4-FFF2-40B4-BE49-F238E27FC236}">
                <a16:creationId xmlns:a16="http://schemas.microsoft.com/office/drawing/2014/main" id="{31D8E27C-AC67-4188-A54C-FFA72CDA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940301"/>
            <a:ext cx="18716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9929" name="Text Box 25">
            <a:extLst>
              <a:ext uri="{FF2B5EF4-FFF2-40B4-BE49-F238E27FC236}">
                <a16:creationId xmlns:a16="http://schemas.microsoft.com/office/drawing/2014/main" id="{D3C65A93-DE2A-4AFE-BEDC-C0D362DF1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3429000"/>
            <a:ext cx="1944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стек:</a:t>
            </a:r>
          </a:p>
        </p:txBody>
      </p:sp>
      <p:sp>
        <p:nvSpPr>
          <p:cNvPr id="379930" name="Rectangle 26">
            <a:extLst>
              <a:ext uri="{FF2B5EF4-FFF2-40B4-BE49-F238E27FC236}">
                <a16:creationId xmlns:a16="http://schemas.microsoft.com/office/drawing/2014/main" id="{FD977D05-1400-4CF1-8FC7-C812C5E7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300663"/>
            <a:ext cx="18716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f (</a:t>
            </a:r>
            <a:r>
              <a:rPr lang="ru-RU" altLang="ru-RU"/>
              <a:t>место под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379931" name="Rectangle 27">
            <a:extLst>
              <a:ext uri="{FF2B5EF4-FFF2-40B4-BE49-F238E27FC236}">
                <a16:creationId xmlns:a16="http://schemas.microsoft.com/office/drawing/2014/main" id="{29B94B3F-E24D-4E17-BBDF-5DD33CC9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5659438"/>
            <a:ext cx="18716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9932" name="AutoShape 28">
            <a:extLst>
              <a:ext uri="{FF2B5EF4-FFF2-40B4-BE49-F238E27FC236}">
                <a16:creationId xmlns:a16="http://schemas.microsoft.com/office/drawing/2014/main" id="{5BC39BC7-7875-4D37-939C-4F316511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372100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esp</a:t>
            </a:r>
            <a:endParaRPr lang="ru-RU" altLang="ru-RU"/>
          </a:p>
        </p:txBody>
      </p:sp>
      <p:sp>
        <p:nvSpPr>
          <p:cNvPr id="379933" name="AutoShape 29">
            <a:extLst>
              <a:ext uri="{FF2B5EF4-FFF2-40B4-BE49-F238E27FC236}">
                <a16:creationId xmlns:a16="http://schemas.microsoft.com/office/drawing/2014/main" id="{84CC4AE5-3673-4B66-BEB5-AF034806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651375"/>
            <a:ext cx="647700" cy="287338"/>
          </a:xfrm>
          <a:prstGeom prst="homePlate">
            <a:avLst>
              <a:gd name="adj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ebp</a:t>
            </a:r>
            <a:endParaRPr lang="ru-RU" altLang="ru-RU"/>
          </a:p>
        </p:txBody>
      </p:sp>
      <p:sp>
        <p:nvSpPr>
          <p:cNvPr id="379934" name="Rectangle 30">
            <a:extLst>
              <a:ext uri="{FF2B5EF4-FFF2-40B4-BE49-F238E27FC236}">
                <a16:creationId xmlns:a16="http://schemas.microsoft.com/office/drawing/2014/main" id="{37E45DDD-418E-4B4B-BE84-73550B3F6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1" y="2492376"/>
            <a:ext cx="14398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400" b="1"/>
              <a:t>3</a:t>
            </a:r>
            <a:r>
              <a:rPr lang="en-US" altLang="ru-RU" sz="1400" b="1"/>
              <a:t>:</a:t>
            </a:r>
          </a:p>
          <a:p>
            <a:pPr>
              <a:buFontTx/>
              <a:buNone/>
            </a:pPr>
            <a:r>
              <a:rPr lang="en-US" altLang="ru-RU" sz="1400"/>
              <a:t>mov esp, ebp</a:t>
            </a:r>
          </a:p>
          <a:p>
            <a:pPr>
              <a:buFontTx/>
              <a:buNone/>
            </a:pPr>
            <a:r>
              <a:rPr lang="en-US" altLang="ru-RU" sz="1400"/>
              <a:t>pop  ebp</a:t>
            </a:r>
          </a:p>
          <a:p>
            <a:pPr>
              <a:buFontTx/>
              <a:buNone/>
            </a:pPr>
            <a:r>
              <a:rPr lang="en-US" altLang="ru-RU" sz="1400"/>
              <a:t>ret   4</a:t>
            </a:r>
            <a:endParaRPr lang="ru-RU" altLang="ru-RU" sz="1400"/>
          </a:p>
        </p:txBody>
      </p:sp>
      <p:sp>
        <p:nvSpPr>
          <p:cNvPr id="379935" name="Line 31">
            <a:extLst>
              <a:ext uri="{FF2B5EF4-FFF2-40B4-BE49-F238E27FC236}">
                <a16:creationId xmlns:a16="http://schemas.microsoft.com/office/drawing/2014/main" id="{02C15AC9-57C7-4156-AB04-22AFBFEA1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7958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36" name="Line 32">
            <a:extLst>
              <a:ext uri="{FF2B5EF4-FFF2-40B4-BE49-F238E27FC236}">
                <a16:creationId xmlns:a16="http://schemas.microsoft.com/office/drawing/2014/main" id="{0216E278-8D32-426C-984A-92DC5A110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44354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38" name="Text Box 34">
            <a:extLst>
              <a:ext uri="{FF2B5EF4-FFF2-40B4-BE49-F238E27FC236}">
                <a16:creationId xmlns:a16="http://schemas.microsoft.com/office/drawing/2014/main" id="{6D7609A3-5E8C-496F-9C76-8A498A3E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379939" name="Rectangle 35">
            <a:extLst>
              <a:ext uri="{FF2B5EF4-FFF2-40B4-BE49-F238E27FC236}">
                <a16:creationId xmlns:a16="http://schemas.microsoft.com/office/drawing/2014/main" id="{B642E5FB-57EE-4632-A78A-0A063F46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268414"/>
            <a:ext cx="3744912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/>
              <a:t>Первые 3 параметра – в регистрах.</a:t>
            </a:r>
            <a:endParaRPr lang="en-US" altLang="ru-RU"/>
          </a:p>
          <a:p>
            <a:r>
              <a:rPr lang="ru-RU" altLang="ru-RU"/>
              <a:t>Остальные в стек - по порядку. </a:t>
            </a:r>
            <a:br>
              <a:rPr lang="ru-RU" altLang="ru-RU"/>
            </a:br>
            <a:r>
              <a:rPr lang="ru-RU" altLang="ru-RU"/>
              <a:t>Стек очищает вызываемая процедура</a:t>
            </a:r>
          </a:p>
        </p:txBody>
      </p:sp>
      <p:sp>
        <p:nvSpPr>
          <p:cNvPr id="379940" name="Line 36">
            <a:extLst>
              <a:ext uri="{FF2B5EF4-FFF2-40B4-BE49-F238E27FC236}">
                <a16:creationId xmlns:a16="http://schemas.microsoft.com/office/drawing/2014/main" id="{FA56369A-02AC-4BE0-8011-74A542CEC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3716339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41" name="Text Box 37">
            <a:extLst>
              <a:ext uri="{FF2B5EF4-FFF2-40B4-BE49-F238E27FC236}">
                <a16:creationId xmlns:a16="http://schemas.microsoft.com/office/drawing/2014/main" id="{AB842E2B-005A-4774-B540-221E2078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6165850"/>
            <a:ext cx="280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 == eax,     f == [ebp - 8]</a:t>
            </a:r>
            <a:endParaRPr lang="ru-RU" altLang="ru-RU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37BDB-310B-4D03-86ED-4624851FC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980E35BF-1EA8-4426-96EE-4E3649DD8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Несовпадение моделей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7092715C-C546-4CA4-88BB-642053D05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Обычно модель вызова функций из </a:t>
            </a:r>
            <a:r>
              <a:rPr lang="en-US" altLang="ru-RU"/>
              <a:t>dll</a:t>
            </a:r>
            <a:r>
              <a:rPr lang="ru-RU" altLang="ru-RU"/>
              <a:t> - Си или </a:t>
            </a:r>
            <a:r>
              <a:rPr lang="en-US" altLang="ru-RU"/>
              <a:t>WinAPI</a:t>
            </a:r>
          </a:p>
          <a:p>
            <a:r>
              <a:rPr lang="ru-RU" altLang="ru-RU"/>
              <a:t>Если в Дельфи забыть указать модель - будет использована </a:t>
            </a:r>
            <a:r>
              <a:rPr lang="ru-RU" altLang="ru-RU" b="1" u="sng"/>
              <a:t>регистровая</a:t>
            </a:r>
          </a:p>
          <a:p>
            <a:r>
              <a:rPr lang="ru-RU" altLang="ru-RU"/>
              <a:t>При этом в стеке либо останутся не удаленные параметры, либо очистятся лишние ячейки, и переданные параметры функция не воспримет - это полный крах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DDE2DE7A-B401-4C7B-9A0A-4768AD1F3A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</a:t>
            </a:r>
            <a:r>
              <a:rPr lang="en-US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ru-RU" altLang="ru-RU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11</a:t>
            </a:r>
            <a:r>
              <a:rPr lang="ru-RU" altLang="ru-RU" sz="2800" dirty="0"/>
              <a:t>: </a:t>
            </a:r>
            <a:r>
              <a:rPr lang="en-US" altLang="ru-RU" sz="2800" dirty="0">
                <a:solidFill>
                  <a:srgbClr val="3366CC"/>
                </a:solidFill>
              </a:rPr>
              <a:t>DLL. </a:t>
            </a:r>
            <a:r>
              <a:rPr lang="ru-RU" altLang="ru-RU" sz="2800" dirty="0">
                <a:solidFill>
                  <a:srgbClr val="3366CC"/>
                </a:solidFill>
              </a:rPr>
              <a:t>Управление памятью в </a:t>
            </a:r>
            <a:r>
              <a:rPr lang="en-US" altLang="ru-RU" sz="2800" dirty="0">
                <a:solidFill>
                  <a:srgbClr val="3366CC"/>
                </a:solidFill>
              </a:rPr>
              <a:t>Windows.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FA55D439-FD84-4180-9FB7-6EF9249C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7A18541E-D1BD-44C0-969A-D7C219A5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995BAD-AE3A-4FC0-AD13-E29123656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89C1A998-6794-44A2-B09F-37099A706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Исходный текст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D14FF8DD-0D8A-4601-B7A8-E636348AD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ru-RU" altLang="ru-RU" sz="1800" b="1"/>
              <a:t>library</a:t>
            </a:r>
            <a:r>
              <a:rPr lang="ru-RU" altLang="ru-RU" sz="1800"/>
              <a:t> &lt;имя&gt;; </a:t>
            </a:r>
            <a:r>
              <a:rPr lang="ru-RU" altLang="ru-RU" sz="1800" i="1">
                <a:solidFill>
                  <a:schemeClr val="hlink"/>
                </a:solidFill>
              </a:rPr>
              <a:t>// вместо Program или Unit</a:t>
            </a:r>
          </a:p>
          <a:p>
            <a:pPr>
              <a:buFontTx/>
              <a:buNone/>
            </a:pPr>
            <a:r>
              <a:rPr lang="ru-RU" altLang="ru-RU" sz="1800" b="1"/>
              <a:t>uses</a:t>
            </a:r>
            <a:r>
              <a:rPr lang="ru-RU" altLang="ru-RU" sz="1800"/>
              <a:t> &lt;обычный список используемых модулей&gt;;</a:t>
            </a:r>
          </a:p>
          <a:p>
            <a:pPr>
              <a:buFontTx/>
              <a:buNone/>
            </a:pPr>
            <a:r>
              <a:rPr lang="en-US" altLang="ru-RU" sz="1800">
                <a:solidFill>
                  <a:schemeClr val="hlink"/>
                </a:solidFill>
              </a:rPr>
              <a:t>{$R lib.res}</a:t>
            </a:r>
            <a:r>
              <a:rPr lang="en-US" altLang="ru-RU" sz="1800"/>
              <a:t> </a:t>
            </a:r>
            <a:r>
              <a:rPr lang="en-US" altLang="ru-RU" sz="1800" i="1">
                <a:solidFill>
                  <a:schemeClr val="hlink"/>
                </a:solidFill>
              </a:rPr>
              <a:t>// </a:t>
            </a:r>
            <a:r>
              <a:rPr lang="ru-RU" altLang="ru-RU" sz="1800" i="1">
                <a:solidFill>
                  <a:schemeClr val="hlink"/>
                </a:solidFill>
              </a:rPr>
              <a:t>обычным образом используются ресурсы</a:t>
            </a:r>
            <a:endParaRPr lang="en-US" altLang="ru-RU" sz="1800" i="1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r>
              <a:rPr lang="ru-RU" altLang="ru-RU" sz="1800"/>
              <a:t>&lt;Объявление процедур и функций&gt;</a:t>
            </a:r>
          </a:p>
          <a:p>
            <a:pPr>
              <a:buFontTx/>
              <a:buNone/>
            </a:pPr>
            <a:endParaRPr lang="en-US" altLang="ru-RU" sz="1800"/>
          </a:p>
          <a:p>
            <a:pPr>
              <a:buFontTx/>
              <a:buNone/>
            </a:pPr>
            <a:r>
              <a:rPr lang="ru-RU" altLang="ru-RU" sz="1800" b="1"/>
              <a:t>exports</a:t>
            </a:r>
            <a:r>
              <a:rPr lang="en-US" altLang="ru-RU" sz="1800" b="1"/>
              <a:t>  </a:t>
            </a:r>
            <a:r>
              <a:rPr lang="en-US" altLang="ru-RU" sz="1800" i="1">
                <a:solidFill>
                  <a:schemeClr val="hlink"/>
                </a:solidFill>
              </a:rPr>
              <a:t>// </a:t>
            </a:r>
            <a:r>
              <a:rPr lang="ru-RU" altLang="ru-RU" sz="1800" i="1">
                <a:solidFill>
                  <a:schemeClr val="hlink"/>
                </a:solidFill>
              </a:rPr>
              <a:t>сколько угодно раз</a:t>
            </a:r>
          </a:p>
          <a:p>
            <a:pPr>
              <a:buFontTx/>
              <a:buNone/>
            </a:pPr>
            <a:r>
              <a:rPr lang="en-US" altLang="ru-RU" sz="1800"/>
              <a:t>  </a:t>
            </a:r>
            <a:r>
              <a:rPr lang="ru-RU" altLang="ru-RU" sz="1800"/>
              <a:t>Proc1 </a:t>
            </a:r>
            <a:r>
              <a:rPr lang="ru-RU" altLang="ru-RU" sz="1800" b="1"/>
              <a:t>index</a:t>
            </a:r>
            <a:r>
              <a:rPr lang="ru-RU" altLang="ru-RU" sz="1800"/>
              <a:t> 10,</a:t>
            </a:r>
          </a:p>
          <a:p>
            <a:pPr>
              <a:buFontTx/>
              <a:buNone/>
            </a:pPr>
            <a:r>
              <a:rPr lang="en-US" altLang="ru-RU" sz="1800"/>
              <a:t>  </a:t>
            </a:r>
            <a:r>
              <a:rPr lang="ru-RU" altLang="ru-RU" sz="1800"/>
              <a:t>Proc2 </a:t>
            </a:r>
            <a:r>
              <a:rPr lang="ru-RU" altLang="ru-RU" sz="1800" b="1"/>
              <a:t>name</a:t>
            </a:r>
            <a:r>
              <a:rPr lang="ru-RU" altLang="ru-RU" sz="1800"/>
              <a:t> 'ProcedureTwo',</a:t>
            </a:r>
          </a:p>
          <a:p>
            <a:pPr>
              <a:buFontTx/>
              <a:buNone/>
            </a:pPr>
            <a:r>
              <a:rPr lang="en-US" altLang="ru-RU" sz="1800"/>
              <a:t>  </a:t>
            </a:r>
            <a:r>
              <a:rPr lang="ru-RU" altLang="ru-RU" sz="1800"/>
              <a:t>Proc3,</a:t>
            </a:r>
          </a:p>
          <a:p>
            <a:pPr>
              <a:buFontTx/>
              <a:buNone/>
            </a:pPr>
            <a:r>
              <a:rPr lang="en-US" altLang="ru-RU" sz="1800"/>
              <a:t>  </a:t>
            </a:r>
            <a:r>
              <a:rPr lang="ru-RU" altLang="ru-RU" sz="1800"/>
              <a:t>.....;</a:t>
            </a:r>
          </a:p>
          <a:p>
            <a:pPr>
              <a:buFontTx/>
              <a:buNone/>
            </a:pPr>
            <a:r>
              <a:rPr lang="ru-RU" altLang="ru-RU" sz="1800" b="1"/>
              <a:t>begin</a:t>
            </a:r>
          </a:p>
          <a:p>
            <a:pPr>
              <a:buFontTx/>
              <a:buNone/>
            </a:pPr>
            <a:r>
              <a:rPr lang="en-US" altLang="ru-RU" sz="1800"/>
              <a:t>    </a:t>
            </a:r>
            <a:r>
              <a:rPr lang="ru-RU" altLang="ru-RU" sz="1800"/>
              <a:t>&lt;возможные начальные установки, напр. - для глоб. переменных&gt;</a:t>
            </a:r>
          </a:p>
          <a:p>
            <a:pPr>
              <a:buFontTx/>
              <a:buNone/>
            </a:pPr>
            <a:r>
              <a:rPr lang="ru-RU" altLang="ru-RU" sz="1800" b="1"/>
              <a:t>end</a:t>
            </a:r>
            <a:r>
              <a:rPr lang="ru-RU" altLang="ru-RU" sz="1800"/>
              <a:t>.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D26D38-81C6-4D4B-A258-81BAD92BC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87D26372-BA67-47E2-AE0D-60F1EFCEB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Особенности исходного текста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4A8932B6-0B2A-4370-8DA8-D4E79FAE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Экспортировать можно только процедуры и функции</a:t>
            </a:r>
          </a:p>
          <a:p>
            <a:r>
              <a:rPr lang="ru-RU" altLang="ru-RU"/>
              <a:t>Нельзя экспортировать данные</a:t>
            </a:r>
          </a:p>
          <a:p>
            <a:r>
              <a:rPr lang="ru-RU" altLang="ru-RU"/>
              <a:t>Для экспорта рекомендуется использование имен, </a:t>
            </a:r>
            <a:br>
              <a:rPr lang="ru-RU" altLang="ru-RU"/>
            </a:br>
            <a:r>
              <a:rPr lang="ru-RU" altLang="ru-RU"/>
              <a:t>а не индексов</a:t>
            </a:r>
          </a:p>
          <a:p>
            <a:r>
              <a:rPr lang="ru-RU" altLang="ru-RU"/>
              <a:t>Процедура сначала объявляется, а затем -  экспортируется</a:t>
            </a:r>
          </a:p>
          <a:p>
            <a:r>
              <a:rPr lang="ru-RU" altLang="ru-RU"/>
              <a:t>Можно экспортировать любые известные в месте расположения </a:t>
            </a:r>
            <a:r>
              <a:rPr lang="en-US" altLang="ru-RU"/>
              <a:t>exports </a:t>
            </a:r>
            <a:r>
              <a:rPr lang="ru-RU" altLang="ru-RU"/>
              <a:t>процедуры, в т.ч. из юнитов</a:t>
            </a:r>
          </a:p>
          <a:p>
            <a:r>
              <a:rPr lang="ru-RU" altLang="ru-RU"/>
              <a:t>Если фраза </a:t>
            </a:r>
            <a:r>
              <a:rPr lang="en-US" altLang="ru-RU"/>
              <a:t>name </a:t>
            </a:r>
            <a:r>
              <a:rPr lang="ru-RU" altLang="ru-RU"/>
              <a:t>не указана, то экспортное имя процедуры совпадает с идентификатором, с которым она объявлена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9BF64B-5CCD-4E50-A7DA-08C4BB88D0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62162606-3D55-4F57-B834-CFCDBE07A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en-US" altLang="ru-RU"/>
              <a:t>DLL </a:t>
            </a:r>
            <a:r>
              <a:rPr lang="ru-RU" altLang="ru-RU"/>
              <a:t>и многозадачность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537D43DD-C916-4D59-90DC-CD121654F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/>
          <a:lstStyle/>
          <a:p>
            <a:r>
              <a:rPr lang="en-US" altLang="ru-RU"/>
              <a:t>DLL</a:t>
            </a:r>
            <a:r>
              <a:rPr lang="ru-RU" altLang="ru-RU"/>
              <a:t>, используемая многими процессами, обычно загружается так, что ее код лежит в памяти в единственном экземпляре и отображается в адресные пространства использующих процессов</a:t>
            </a:r>
          </a:p>
          <a:p>
            <a:r>
              <a:rPr lang="ru-RU" altLang="ru-RU"/>
              <a:t>Для каждого процесса создается собственная копия данных </a:t>
            </a:r>
            <a:r>
              <a:rPr lang="en-US" altLang="ru-RU"/>
              <a:t>DLL</a:t>
            </a:r>
          </a:p>
          <a:p>
            <a:r>
              <a:rPr lang="ru-RU" altLang="ru-RU"/>
              <a:t>В компоновщиках в составе пакетов Си можно установить флаг</a:t>
            </a:r>
            <a:r>
              <a:rPr lang="en-US" altLang="ru-RU"/>
              <a:t>, </a:t>
            </a:r>
            <a:r>
              <a:rPr lang="ru-RU" altLang="ru-RU"/>
              <a:t>чтобы данные также грузились в разделяемую память (в Дельфи - вроде нельзя)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342567-B68E-4135-9A4C-449606186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3BDD36B-D0C1-4CAB-A8F9-20A1F404E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Жизненный цикл процесса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C5F744C-3AD3-466F-B9D8-04DD62688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/>
              <a:t>Состояния: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ВЫПОЛНЕНИЕ – активное, обладает всеми необходимыми ресурсами, код </a:t>
            </a:r>
            <a:r>
              <a:rPr lang="ru-RU" altLang="ru-RU" b="1"/>
              <a:t>исполняется</a:t>
            </a:r>
            <a:r>
              <a:rPr lang="ru-RU" altLang="ru-RU"/>
              <a:t> процессором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ОЖИДАНИЕ – пассивное, не выполняется по </a:t>
            </a:r>
            <a:r>
              <a:rPr lang="ru-RU" altLang="ru-RU" b="1"/>
              <a:t>внутренним</a:t>
            </a:r>
            <a:r>
              <a:rPr lang="ru-RU" altLang="ru-RU"/>
              <a:t> причинам: ожидает освобождения ресурса или наступления события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ГОТОВНОСТЬ – пассивное, не выполняется по </a:t>
            </a:r>
            <a:r>
              <a:rPr lang="ru-RU" altLang="ru-RU" b="1"/>
              <a:t>внешним</a:t>
            </a:r>
            <a:r>
              <a:rPr lang="ru-RU" altLang="ru-RU"/>
              <a:t> причинам: планировщик пока не предоставил процессор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CA49525-FD35-4FE7-8297-AFB8192B7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67FBA802-8A96-4B4E-94DA-229075B77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Данные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01EA7457-C332-44C9-858B-738A25DE3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6" y="1052514"/>
            <a:ext cx="3332163" cy="510222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ru-RU" sz="1600" b="1"/>
              <a:t>library</a:t>
            </a:r>
            <a:r>
              <a:rPr lang="en-US" altLang="ru-RU" sz="1600"/>
              <a:t> xxx;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var</a:t>
            </a:r>
            <a:r>
              <a:rPr lang="en-US" altLang="ru-RU" sz="1600"/>
              <a:t> X: integer;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procedure</a:t>
            </a:r>
            <a:r>
              <a:rPr lang="en-US" altLang="ru-RU" sz="1600"/>
              <a:t> SetX(value:integer); </a:t>
            </a:r>
          </a:p>
          <a:p>
            <a:pPr>
              <a:buFontTx/>
              <a:buNone/>
            </a:pPr>
            <a:r>
              <a:rPr lang="en-US" altLang="ru-RU" sz="1600" b="1"/>
              <a:t>begin </a:t>
            </a:r>
          </a:p>
          <a:p>
            <a:pPr>
              <a:buFontTx/>
              <a:buNone/>
            </a:pPr>
            <a:r>
              <a:rPr lang="en-US" altLang="ru-RU" sz="1600"/>
              <a:t>    x:=value </a:t>
            </a:r>
          </a:p>
          <a:p>
            <a:pPr>
              <a:buFontTx/>
              <a:buNone/>
            </a:pPr>
            <a:r>
              <a:rPr lang="en-US" altLang="ru-RU" sz="1600" b="1"/>
              <a:t>end</a:t>
            </a:r>
            <a:r>
              <a:rPr lang="en-US" altLang="ru-RU" sz="1600"/>
              <a:t>;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function</a:t>
            </a:r>
            <a:r>
              <a:rPr lang="en-US" altLang="ru-RU" sz="1600"/>
              <a:t> GetX:integer;</a:t>
            </a:r>
          </a:p>
          <a:p>
            <a:pPr>
              <a:buFontTx/>
              <a:buNone/>
            </a:pPr>
            <a:r>
              <a:rPr lang="en-US" altLang="ru-RU" sz="1600" b="1"/>
              <a:t>begin</a:t>
            </a:r>
            <a:r>
              <a:rPr lang="en-US" altLang="ru-RU" sz="1600"/>
              <a:t> </a:t>
            </a:r>
          </a:p>
          <a:p>
            <a:pPr>
              <a:buFontTx/>
              <a:buNone/>
            </a:pPr>
            <a:r>
              <a:rPr lang="en-US" altLang="ru-RU" sz="1600"/>
              <a:t>    result:=x;</a:t>
            </a:r>
          </a:p>
          <a:p>
            <a:pPr>
              <a:buFontTx/>
              <a:buNone/>
            </a:pPr>
            <a:r>
              <a:rPr lang="en-US" altLang="ru-RU" sz="1600" b="1"/>
              <a:t>end</a:t>
            </a:r>
            <a:r>
              <a:rPr lang="en-US" altLang="ru-RU" sz="1600"/>
              <a:t>;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exports</a:t>
            </a:r>
            <a:r>
              <a:rPr lang="en-US" altLang="ru-RU" sz="1600"/>
              <a:t> SetX, GetX;</a:t>
            </a:r>
            <a:endParaRPr lang="ru-RU" altLang="ru-RU" sz="1600"/>
          </a:p>
        </p:txBody>
      </p:sp>
      <p:sp>
        <p:nvSpPr>
          <p:cNvPr id="388100" name="Oval 4">
            <a:extLst>
              <a:ext uri="{FF2B5EF4-FFF2-40B4-BE49-F238E27FC236}">
                <a16:creationId xmlns:a16="http://schemas.microsoft.com/office/drawing/2014/main" id="{59899733-22BF-4B18-B7E6-C4EA35E0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349500"/>
            <a:ext cx="1871663" cy="2592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8101" name="Oval 5">
            <a:extLst>
              <a:ext uri="{FF2B5EF4-FFF2-40B4-BE49-F238E27FC236}">
                <a16:creationId xmlns:a16="http://schemas.microsoft.com/office/drawing/2014/main" id="{A56DFB48-5C48-4921-96F5-58AB1A06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2349500"/>
            <a:ext cx="1871662" cy="2592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8103" name="Freeform 7">
            <a:extLst>
              <a:ext uri="{FF2B5EF4-FFF2-40B4-BE49-F238E27FC236}">
                <a16:creationId xmlns:a16="http://schemas.microsoft.com/office/drawing/2014/main" id="{7754EC35-EE8F-49DC-9F55-182AB84F7F2A}"/>
              </a:ext>
            </a:extLst>
          </p:cNvPr>
          <p:cNvSpPr>
            <a:spLocks/>
          </p:cNvSpPr>
          <p:nvPr/>
        </p:nvSpPr>
        <p:spPr bwMode="auto">
          <a:xfrm>
            <a:off x="7950200" y="2616200"/>
            <a:ext cx="762000" cy="2071688"/>
          </a:xfrm>
          <a:custGeom>
            <a:avLst/>
            <a:gdLst>
              <a:gd name="T0" fmla="*/ 236 w 480"/>
              <a:gd name="T1" fmla="*/ 0 h 1305"/>
              <a:gd name="T2" fmla="*/ 212 w 480"/>
              <a:gd name="T3" fmla="*/ 32 h 1305"/>
              <a:gd name="T4" fmla="*/ 184 w 480"/>
              <a:gd name="T5" fmla="*/ 68 h 1305"/>
              <a:gd name="T6" fmla="*/ 152 w 480"/>
              <a:gd name="T7" fmla="*/ 128 h 1305"/>
              <a:gd name="T8" fmla="*/ 120 w 480"/>
              <a:gd name="T9" fmla="*/ 176 h 1305"/>
              <a:gd name="T10" fmla="*/ 64 w 480"/>
              <a:gd name="T11" fmla="*/ 324 h 1305"/>
              <a:gd name="T12" fmla="*/ 0 w 480"/>
              <a:gd name="T13" fmla="*/ 544 h 1305"/>
              <a:gd name="T14" fmla="*/ 4 w 480"/>
              <a:gd name="T15" fmla="*/ 652 h 1305"/>
              <a:gd name="T16" fmla="*/ 8 w 480"/>
              <a:gd name="T17" fmla="*/ 720 h 1305"/>
              <a:gd name="T18" fmla="*/ 16 w 480"/>
              <a:gd name="T19" fmla="*/ 744 h 1305"/>
              <a:gd name="T20" fmla="*/ 36 w 480"/>
              <a:gd name="T21" fmla="*/ 904 h 1305"/>
              <a:gd name="T22" fmla="*/ 156 w 480"/>
              <a:gd name="T23" fmla="*/ 1172 h 1305"/>
              <a:gd name="T24" fmla="*/ 228 w 480"/>
              <a:gd name="T25" fmla="*/ 1276 h 1305"/>
              <a:gd name="T26" fmla="*/ 244 w 480"/>
              <a:gd name="T27" fmla="*/ 1300 h 1305"/>
              <a:gd name="T28" fmla="*/ 256 w 480"/>
              <a:gd name="T29" fmla="*/ 1288 h 1305"/>
              <a:gd name="T30" fmla="*/ 272 w 480"/>
              <a:gd name="T31" fmla="*/ 1264 h 1305"/>
              <a:gd name="T32" fmla="*/ 296 w 480"/>
              <a:gd name="T33" fmla="*/ 1240 h 1305"/>
              <a:gd name="T34" fmla="*/ 324 w 480"/>
              <a:gd name="T35" fmla="*/ 1192 h 1305"/>
              <a:gd name="T36" fmla="*/ 340 w 480"/>
              <a:gd name="T37" fmla="*/ 1172 h 1305"/>
              <a:gd name="T38" fmla="*/ 344 w 480"/>
              <a:gd name="T39" fmla="*/ 1160 h 1305"/>
              <a:gd name="T40" fmla="*/ 404 w 480"/>
              <a:gd name="T41" fmla="*/ 1064 h 1305"/>
              <a:gd name="T42" fmla="*/ 432 w 480"/>
              <a:gd name="T43" fmla="*/ 984 h 1305"/>
              <a:gd name="T44" fmla="*/ 476 w 480"/>
              <a:gd name="T45" fmla="*/ 820 h 1305"/>
              <a:gd name="T46" fmla="*/ 480 w 480"/>
              <a:gd name="T47" fmla="*/ 652 h 1305"/>
              <a:gd name="T48" fmla="*/ 476 w 480"/>
              <a:gd name="T49" fmla="*/ 536 h 1305"/>
              <a:gd name="T50" fmla="*/ 432 w 480"/>
              <a:gd name="T51" fmla="*/ 364 h 1305"/>
              <a:gd name="T52" fmla="*/ 400 w 480"/>
              <a:gd name="T53" fmla="*/ 252 h 1305"/>
              <a:gd name="T54" fmla="*/ 368 w 480"/>
              <a:gd name="T55" fmla="*/ 192 h 1305"/>
              <a:gd name="T56" fmla="*/ 312 w 480"/>
              <a:gd name="T57" fmla="*/ 92 h 1305"/>
              <a:gd name="T58" fmla="*/ 272 w 480"/>
              <a:gd name="T59" fmla="*/ 36 h 1305"/>
              <a:gd name="T60" fmla="*/ 236 w 480"/>
              <a:gd name="T61" fmla="*/ 0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0" h="1305">
                <a:moveTo>
                  <a:pt x="236" y="0"/>
                </a:moveTo>
                <a:cubicBezTo>
                  <a:pt x="227" y="14"/>
                  <a:pt x="226" y="22"/>
                  <a:pt x="212" y="32"/>
                </a:cubicBezTo>
                <a:cubicBezTo>
                  <a:pt x="203" y="45"/>
                  <a:pt x="191" y="54"/>
                  <a:pt x="184" y="68"/>
                </a:cubicBezTo>
                <a:cubicBezTo>
                  <a:pt x="173" y="89"/>
                  <a:pt x="165" y="108"/>
                  <a:pt x="152" y="128"/>
                </a:cubicBezTo>
                <a:cubicBezTo>
                  <a:pt x="143" y="142"/>
                  <a:pt x="125" y="160"/>
                  <a:pt x="120" y="176"/>
                </a:cubicBezTo>
                <a:cubicBezTo>
                  <a:pt x="103" y="227"/>
                  <a:pt x="86" y="275"/>
                  <a:pt x="64" y="324"/>
                </a:cubicBezTo>
                <a:cubicBezTo>
                  <a:pt x="33" y="393"/>
                  <a:pt x="18" y="471"/>
                  <a:pt x="0" y="544"/>
                </a:cubicBezTo>
                <a:cubicBezTo>
                  <a:pt x="1" y="580"/>
                  <a:pt x="2" y="616"/>
                  <a:pt x="4" y="652"/>
                </a:cubicBezTo>
                <a:cubicBezTo>
                  <a:pt x="5" y="675"/>
                  <a:pt x="5" y="697"/>
                  <a:pt x="8" y="720"/>
                </a:cubicBezTo>
                <a:cubicBezTo>
                  <a:pt x="9" y="728"/>
                  <a:pt x="16" y="744"/>
                  <a:pt x="16" y="744"/>
                </a:cubicBezTo>
                <a:cubicBezTo>
                  <a:pt x="21" y="790"/>
                  <a:pt x="23" y="866"/>
                  <a:pt x="36" y="904"/>
                </a:cubicBezTo>
                <a:cubicBezTo>
                  <a:pt x="50" y="1002"/>
                  <a:pt x="113" y="1086"/>
                  <a:pt x="156" y="1172"/>
                </a:cubicBezTo>
                <a:cubicBezTo>
                  <a:pt x="172" y="1205"/>
                  <a:pt x="196" y="1255"/>
                  <a:pt x="228" y="1276"/>
                </a:cubicBezTo>
                <a:cubicBezTo>
                  <a:pt x="233" y="1284"/>
                  <a:pt x="239" y="1292"/>
                  <a:pt x="244" y="1300"/>
                </a:cubicBezTo>
                <a:cubicBezTo>
                  <a:pt x="247" y="1305"/>
                  <a:pt x="253" y="1292"/>
                  <a:pt x="256" y="1288"/>
                </a:cubicBezTo>
                <a:cubicBezTo>
                  <a:pt x="262" y="1280"/>
                  <a:pt x="267" y="1272"/>
                  <a:pt x="272" y="1264"/>
                </a:cubicBezTo>
                <a:cubicBezTo>
                  <a:pt x="278" y="1255"/>
                  <a:pt x="296" y="1240"/>
                  <a:pt x="296" y="1240"/>
                </a:cubicBezTo>
                <a:cubicBezTo>
                  <a:pt x="304" y="1217"/>
                  <a:pt x="307" y="1209"/>
                  <a:pt x="324" y="1192"/>
                </a:cubicBezTo>
                <a:cubicBezTo>
                  <a:pt x="334" y="1162"/>
                  <a:pt x="319" y="1198"/>
                  <a:pt x="340" y="1172"/>
                </a:cubicBezTo>
                <a:cubicBezTo>
                  <a:pt x="343" y="1169"/>
                  <a:pt x="342" y="1164"/>
                  <a:pt x="344" y="1160"/>
                </a:cubicBezTo>
                <a:cubicBezTo>
                  <a:pt x="362" y="1127"/>
                  <a:pt x="383" y="1095"/>
                  <a:pt x="404" y="1064"/>
                </a:cubicBezTo>
                <a:cubicBezTo>
                  <a:pt x="418" y="1043"/>
                  <a:pt x="425" y="1009"/>
                  <a:pt x="432" y="984"/>
                </a:cubicBezTo>
                <a:cubicBezTo>
                  <a:pt x="448" y="930"/>
                  <a:pt x="458" y="874"/>
                  <a:pt x="476" y="820"/>
                </a:cubicBezTo>
                <a:cubicBezTo>
                  <a:pt x="477" y="764"/>
                  <a:pt x="480" y="708"/>
                  <a:pt x="480" y="652"/>
                </a:cubicBezTo>
                <a:cubicBezTo>
                  <a:pt x="480" y="613"/>
                  <a:pt x="478" y="575"/>
                  <a:pt x="476" y="536"/>
                </a:cubicBezTo>
                <a:cubicBezTo>
                  <a:pt x="472" y="479"/>
                  <a:pt x="446" y="419"/>
                  <a:pt x="432" y="364"/>
                </a:cubicBezTo>
                <a:cubicBezTo>
                  <a:pt x="423" y="330"/>
                  <a:pt x="417" y="283"/>
                  <a:pt x="400" y="252"/>
                </a:cubicBezTo>
                <a:cubicBezTo>
                  <a:pt x="389" y="232"/>
                  <a:pt x="377" y="213"/>
                  <a:pt x="368" y="192"/>
                </a:cubicBezTo>
                <a:cubicBezTo>
                  <a:pt x="352" y="155"/>
                  <a:pt x="335" y="126"/>
                  <a:pt x="312" y="92"/>
                </a:cubicBezTo>
                <a:cubicBezTo>
                  <a:pt x="298" y="72"/>
                  <a:pt x="293" y="50"/>
                  <a:pt x="272" y="36"/>
                </a:cubicBezTo>
                <a:cubicBezTo>
                  <a:pt x="255" y="10"/>
                  <a:pt x="244" y="32"/>
                  <a:pt x="236" y="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8104" name="Freeform 8">
            <a:extLst>
              <a:ext uri="{FF2B5EF4-FFF2-40B4-BE49-F238E27FC236}">
                <a16:creationId xmlns:a16="http://schemas.microsoft.com/office/drawing/2014/main" id="{7726648A-7CAD-44F9-A7ED-B0D1498C2913}"/>
              </a:ext>
            </a:extLst>
          </p:cNvPr>
          <p:cNvSpPr>
            <a:spLocks/>
          </p:cNvSpPr>
          <p:nvPr/>
        </p:nvSpPr>
        <p:spPr bwMode="auto">
          <a:xfrm>
            <a:off x="7804150" y="4470400"/>
            <a:ext cx="520700" cy="438150"/>
          </a:xfrm>
          <a:custGeom>
            <a:avLst/>
            <a:gdLst>
              <a:gd name="T0" fmla="*/ 100 w 328"/>
              <a:gd name="T1" fmla="*/ 276 h 276"/>
              <a:gd name="T2" fmla="*/ 80 w 328"/>
              <a:gd name="T3" fmla="*/ 228 h 276"/>
              <a:gd name="T4" fmla="*/ 16 w 328"/>
              <a:gd name="T5" fmla="*/ 132 h 276"/>
              <a:gd name="T6" fmla="*/ 0 w 328"/>
              <a:gd name="T7" fmla="*/ 96 h 276"/>
              <a:gd name="T8" fmla="*/ 64 w 328"/>
              <a:gd name="T9" fmla="*/ 64 h 276"/>
              <a:gd name="T10" fmla="*/ 232 w 328"/>
              <a:gd name="T11" fmla="*/ 0 h 276"/>
              <a:gd name="T12" fmla="*/ 260 w 328"/>
              <a:gd name="T13" fmla="*/ 36 h 276"/>
              <a:gd name="T14" fmla="*/ 328 w 328"/>
              <a:gd name="T15" fmla="*/ 132 h 276"/>
              <a:gd name="T16" fmla="*/ 224 w 328"/>
              <a:gd name="T17" fmla="*/ 212 h 276"/>
              <a:gd name="T18" fmla="*/ 180 w 328"/>
              <a:gd name="T19" fmla="*/ 244 h 276"/>
              <a:gd name="T20" fmla="*/ 100 w 328"/>
              <a:gd name="T21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8" h="276">
                <a:moveTo>
                  <a:pt x="100" y="276"/>
                </a:moveTo>
                <a:cubicBezTo>
                  <a:pt x="90" y="261"/>
                  <a:pt x="89" y="242"/>
                  <a:pt x="80" y="228"/>
                </a:cubicBezTo>
                <a:cubicBezTo>
                  <a:pt x="60" y="198"/>
                  <a:pt x="41" y="157"/>
                  <a:pt x="16" y="132"/>
                </a:cubicBezTo>
                <a:cubicBezTo>
                  <a:pt x="12" y="119"/>
                  <a:pt x="4" y="109"/>
                  <a:pt x="0" y="96"/>
                </a:cubicBezTo>
                <a:cubicBezTo>
                  <a:pt x="7" y="76"/>
                  <a:pt x="43" y="69"/>
                  <a:pt x="64" y="64"/>
                </a:cubicBezTo>
                <a:cubicBezTo>
                  <a:pt x="122" y="50"/>
                  <a:pt x="182" y="33"/>
                  <a:pt x="232" y="0"/>
                </a:cubicBezTo>
                <a:cubicBezTo>
                  <a:pt x="251" y="29"/>
                  <a:pt x="241" y="17"/>
                  <a:pt x="260" y="36"/>
                </a:cubicBezTo>
                <a:cubicBezTo>
                  <a:pt x="267" y="58"/>
                  <a:pt x="308" y="112"/>
                  <a:pt x="328" y="132"/>
                </a:cubicBezTo>
                <a:cubicBezTo>
                  <a:pt x="299" y="176"/>
                  <a:pt x="266" y="184"/>
                  <a:pt x="224" y="212"/>
                </a:cubicBezTo>
                <a:cubicBezTo>
                  <a:pt x="215" y="226"/>
                  <a:pt x="196" y="239"/>
                  <a:pt x="180" y="244"/>
                </a:cubicBezTo>
                <a:cubicBezTo>
                  <a:pt x="160" y="264"/>
                  <a:pt x="129" y="276"/>
                  <a:pt x="100" y="276"/>
                </a:cubicBez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8105" name="Freeform 9">
            <a:extLst>
              <a:ext uri="{FF2B5EF4-FFF2-40B4-BE49-F238E27FC236}">
                <a16:creationId xmlns:a16="http://schemas.microsoft.com/office/drawing/2014/main" id="{EC27DCD4-4000-4F04-8609-5E736E9EAF28}"/>
              </a:ext>
            </a:extLst>
          </p:cNvPr>
          <p:cNvSpPr>
            <a:spLocks/>
          </p:cNvSpPr>
          <p:nvPr/>
        </p:nvSpPr>
        <p:spPr bwMode="auto">
          <a:xfrm flipH="1">
            <a:off x="8328026" y="4437063"/>
            <a:ext cx="504825" cy="438150"/>
          </a:xfrm>
          <a:custGeom>
            <a:avLst/>
            <a:gdLst>
              <a:gd name="T0" fmla="*/ 100 w 328"/>
              <a:gd name="T1" fmla="*/ 276 h 276"/>
              <a:gd name="T2" fmla="*/ 80 w 328"/>
              <a:gd name="T3" fmla="*/ 228 h 276"/>
              <a:gd name="T4" fmla="*/ 16 w 328"/>
              <a:gd name="T5" fmla="*/ 132 h 276"/>
              <a:gd name="T6" fmla="*/ 0 w 328"/>
              <a:gd name="T7" fmla="*/ 96 h 276"/>
              <a:gd name="T8" fmla="*/ 64 w 328"/>
              <a:gd name="T9" fmla="*/ 64 h 276"/>
              <a:gd name="T10" fmla="*/ 232 w 328"/>
              <a:gd name="T11" fmla="*/ 0 h 276"/>
              <a:gd name="T12" fmla="*/ 260 w 328"/>
              <a:gd name="T13" fmla="*/ 36 h 276"/>
              <a:gd name="T14" fmla="*/ 328 w 328"/>
              <a:gd name="T15" fmla="*/ 132 h 276"/>
              <a:gd name="T16" fmla="*/ 224 w 328"/>
              <a:gd name="T17" fmla="*/ 212 h 276"/>
              <a:gd name="T18" fmla="*/ 180 w 328"/>
              <a:gd name="T19" fmla="*/ 244 h 276"/>
              <a:gd name="T20" fmla="*/ 100 w 328"/>
              <a:gd name="T21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8" h="276">
                <a:moveTo>
                  <a:pt x="100" y="276"/>
                </a:moveTo>
                <a:cubicBezTo>
                  <a:pt x="90" y="261"/>
                  <a:pt x="89" y="242"/>
                  <a:pt x="80" y="228"/>
                </a:cubicBezTo>
                <a:cubicBezTo>
                  <a:pt x="60" y="198"/>
                  <a:pt x="41" y="157"/>
                  <a:pt x="16" y="132"/>
                </a:cubicBezTo>
                <a:cubicBezTo>
                  <a:pt x="12" y="119"/>
                  <a:pt x="4" y="109"/>
                  <a:pt x="0" y="96"/>
                </a:cubicBezTo>
                <a:cubicBezTo>
                  <a:pt x="7" y="76"/>
                  <a:pt x="43" y="69"/>
                  <a:pt x="64" y="64"/>
                </a:cubicBezTo>
                <a:cubicBezTo>
                  <a:pt x="122" y="50"/>
                  <a:pt x="182" y="33"/>
                  <a:pt x="232" y="0"/>
                </a:cubicBezTo>
                <a:cubicBezTo>
                  <a:pt x="251" y="29"/>
                  <a:pt x="241" y="17"/>
                  <a:pt x="260" y="36"/>
                </a:cubicBezTo>
                <a:cubicBezTo>
                  <a:pt x="267" y="58"/>
                  <a:pt x="308" y="112"/>
                  <a:pt x="328" y="132"/>
                </a:cubicBezTo>
                <a:cubicBezTo>
                  <a:pt x="299" y="176"/>
                  <a:pt x="266" y="184"/>
                  <a:pt x="224" y="212"/>
                </a:cubicBezTo>
                <a:cubicBezTo>
                  <a:pt x="215" y="226"/>
                  <a:pt x="196" y="239"/>
                  <a:pt x="180" y="244"/>
                </a:cubicBezTo>
                <a:cubicBezTo>
                  <a:pt x="160" y="264"/>
                  <a:pt x="129" y="276"/>
                  <a:pt x="100" y="276"/>
                </a:cubicBez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8106" name="Text Box 10">
            <a:extLst>
              <a:ext uri="{FF2B5EF4-FFF2-40B4-BE49-F238E27FC236}">
                <a16:creationId xmlns:a16="http://schemas.microsoft.com/office/drawing/2014/main" id="{F1F98179-6EE5-4D48-8DB8-945FE83A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3500438"/>
            <a:ext cx="639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code</a:t>
            </a:r>
            <a:endParaRPr lang="ru-RU" altLang="ru-RU"/>
          </a:p>
        </p:txBody>
      </p:sp>
      <p:sp>
        <p:nvSpPr>
          <p:cNvPr id="388107" name="Text Box 11">
            <a:extLst>
              <a:ext uri="{FF2B5EF4-FFF2-40B4-BE49-F238E27FC236}">
                <a16:creationId xmlns:a16="http://schemas.microsoft.com/office/drawing/2014/main" id="{5862663A-96CA-4627-9487-94F46C9E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581525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X</a:t>
            </a:r>
            <a:endParaRPr lang="ru-RU" altLang="ru-RU"/>
          </a:p>
        </p:txBody>
      </p:sp>
      <p:sp>
        <p:nvSpPr>
          <p:cNvPr id="388108" name="Text Box 12">
            <a:extLst>
              <a:ext uri="{FF2B5EF4-FFF2-40B4-BE49-F238E27FC236}">
                <a16:creationId xmlns:a16="http://schemas.microsoft.com/office/drawing/2014/main" id="{8F86DC1E-F619-4FB8-BE7F-3DDE7CC1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508500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X</a:t>
            </a:r>
            <a:endParaRPr lang="ru-RU" altLang="ru-RU"/>
          </a:p>
        </p:txBody>
      </p:sp>
      <p:sp>
        <p:nvSpPr>
          <p:cNvPr id="388109" name="Text Box 13">
            <a:extLst>
              <a:ext uri="{FF2B5EF4-FFF2-40B4-BE49-F238E27FC236}">
                <a16:creationId xmlns:a16="http://schemas.microsoft.com/office/drawing/2014/main" id="{56CDC98E-295B-4F22-AC57-34302B32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0438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388110" name="Text Box 14">
            <a:extLst>
              <a:ext uri="{FF2B5EF4-FFF2-40B4-BE49-F238E27FC236}">
                <a16:creationId xmlns:a16="http://schemas.microsoft.com/office/drawing/2014/main" id="{8152C5C4-456D-49BC-984C-BDA3A8E8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500438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D5C4D000-58C5-48E2-AE19-B555161B7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1412875"/>
            <a:ext cx="352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образ </a:t>
            </a:r>
            <a:r>
              <a:rPr lang="en-US" altLang="ru-RU"/>
              <a:t>DLL </a:t>
            </a:r>
            <a:r>
              <a:rPr lang="ru-RU" altLang="ru-RU"/>
              <a:t>в ВАП процессов</a:t>
            </a:r>
            <a:r>
              <a:rPr lang="en-US" altLang="ru-RU"/>
              <a:t> A </a:t>
            </a:r>
            <a:r>
              <a:rPr lang="ru-RU" altLang="ru-RU"/>
              <a:t>и </a:t>
            </a: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388113" name="Text Box 17">
            <a:extLst>
              <a:ext uri="{FF2B5EF4-FFF2-40B4-BE49-F238E27FC236}">
                <a16:creationId xmlns:a16="http://schemas.microsoft.com/office/drawing/2014/main" id="{F2B1B9BD-AD3E-40F2-AF43-B0A485FD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1803401"/>
            <a:ext cx="4033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ВАП = "виртуальное адресное пространство"</a:t>
            </a:r>
          </a:p>
        </p:txBody>
      </p:sp>
      <p:sp>
        <p:nvSpPr>
          <p:cNvPr id="388114" name="Rectangle 18">
            <a:extLst>
              <a:ext uri="{FF2B5EF4-FFF2-40B4-BE49-F238E27FC236}">
                <a16:creationId xmlns:a16="http://schemas.microsoft.com/office/drawing/2014/main" id="{755DC2C3-9498-4AB0-AC44-40EC2399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5661026"/>
            <a:ext cx="1800225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code</a:t>
            </a:r>
            <a:endParaRPr lang="ru-RU" altLang="ru-RU"/>
          </a:p>
        </p:txBody>
      </p:sp>
      <p:sp>
        <p:nvSpPr>
          <p:cNvPr id="388115" name="Rectangle 19">
            <a:extLst>
              <a:ext uri="{FF2B5EF4-FFF2-40B4-BE49-F238E27FC236}">
                <a16:creationId xmlns:a16="http://schemas.microsoft.com/office/drawing/2014/main" id="{71E36339-8363-47A8-B929-F7870833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5661026"/>
            <a:ext cx="431800" cy="2889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X</a:t>
            </a:r>
            <a:endParaRPr lang="ru-RU" altLang="ru-RU"/>
          </a:p>
        </p:txBody>
      </p:sp>
      <p:sp>
        <p:nvSpPr>
          <p:cNvPr id="388116" name="AutoShape 20">
            <a:extLst>
              <a:ext uri="{FF2B5EF4-FFF2-40B4-BE49-F238E27FC236}">
                <a16:creationId xmlns:a16="http://schemas.microsoft.com/office/drawing/2014/main" id="{0F391E6B-179D-4A08-AF6A-84B8E9EB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4941889"/>
            <a:ext cx="287337" cy="57467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8117" name="Text Box 21">
            <a:extLst>
              <a:ext uri="{FF2B5EF4-FFF2-40B4-BE49-F238E27FC236}">
                <a16:creationId xmlns:a16="http://schemas.microsoft.com/office/drawing/2014/main" id="{0DB7118D-62D7-4830-98E3-3B6834AD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4005264"/>
            <a:ext cx="576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SetX</a:t>
            </a:r>
            <a:endParaRPr lang="ru-RU" altLang="ru-RU"/>
          </a:p>
        </p:txBody>
      </p:sp>
      <p:sp>
        <p:nvSpPr>
          <p:cNvPr id="388118" name="Text Box 22">
            <a:extLst>
              <a:ext uri="{FF2B5EF4-FFF2-40B4-BE49-F238E27FC236}">
                <a16:creationId xmlns:a16="http://schemas.microsoft.com/office/drawing/2014/main" id="{C4294396-161C-4974-B516-139516EA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1" y="4005263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GetX</a:t>
            </a:r>
            <a:endParaRPr lang="ru-RU" altLang="ru-RU"/>
          </a:p>
        </p:txBody>
      </p:sp>
      <p:sp>
        <p:nvSpPr>
          <p:cNvPr id="388119" name="AutoShape 23">
            <a:extLst>
              <a:ext uri="{FF2B5EF4-FFF2-40B4-BE49-F238E27FC236}">
                <a16:creationId xmlns:a16="http://schemas.microsoft.com/office/drawing/2014/main" id="{7155B440-E2B0-4369-BCAC-4B57E14AD3A0}"/>
              </a:ext>
            </a:extLst>
          </p:cNvPr>
          <p:cNvSpPr>
            <a:spLocks noChangeArrowheads="1"/>
          </p:cNvSpPr>
          <p:nvPr/>
        </p:nvSpPr>
        <p:spPr bwMode="auto">
          <a:xfrm rot="2405924">
            <a:off x="7391400" y="4365626"/>
            <a:ext cx="433388" cy="144463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8120" name="AutoShape 24">
            <a:extLst>
              <a:ext uri="{FF2B5EF4-FFF2-40B4-BE49-F238E27FC236}">
                <a16:creationId xmlns:a16="http://schemas.microsoft.com/office/drawing/2014/main" id="{6B342C03-1855-4A91-A820-0DE18DBC9C7A}"/>
              </a:ext>
            </a:extLst>
          </p:cNvPr>
          <p:cNvSpPr>
            <a:spLocks noChangeArrowheads="1"/>
          </p:cNvSpPr>
          <p:nvPr/>
        </p:nvSpPr>
        <p:spPr bwMode="auto">
          <a:xfrm rot="19129603">
            <a:off x="8831264" y="4365626"/>
            <a:ext cx="433387" cy="144463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E50F94-42B6-4E4D-93E1-67536EBC2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FAB24B2C-9F2F-4684-A2C0-FA31E020E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Поиск </a:t>
            </a:r>
            <a:r>
              <a:rPr lang="en-US" altLang="ru-RU"/>
              <a:t>DLL </a:t>
            </a:r>
            <a:r>
              <a:rPr lang="ru-RU" altLang="ru-RU"/>
              <a:t>при загрузке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B7B3954C-E7DF-490A-AE45-6CB883BC8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000"/>
              <a:t>Обычно путь к </a:t>
            </a:r>
            <a:r>
              <a:rPr lang="en-US" altLang="ru-RU" sz="2000"/>
              <a:t>DLL </a:t>
            </a:r>
            <a:r>
              <a:rPr lang="ru-RU" altLang="ru-RU" sz="2000"/>
              <a:t>в программе НЕ указывается. Тогда она последовательно ищется в папках:</a:t>
            </a:r>
            <a:endParaRPr lang="en-US" altLang="ru-RU" sz="20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ru-RU" altLang="ru-RU" sz="2000"/>
              <a:t>Папка, откуда запущена программа (</a:t>
            </a:r>
            <a:r>
              <a:rPr lang="en-US" altLang="ru-RU" sz="2000"/>
              <a:t>home dir</a:t>
            </a:r>
            <a:r>
              <a:rPr lang="ru-RU" altLang="ru-RU" sz="2000"/>
              <a:t>)</a:t>
            </a:r>
            <a:br>
              <a:rPr lang="en-US" altLang="ru-RU" sz="2000"/>
            </a:br>
            <a:r>
              <a:rPr lang="ru-RU" altLang="ru-RU" sz="2000"/>
              <a:t>см. </a:t>
            </a:r>
            <a:r>
              <a:rPr lang="en-US" altLang="ru-RU" sz="2000"/>
              <a:t>ExtractFilePath(ParamStr(0))</a:t>
            </a:r>
            <a:endParaRPr lang="ru-RU" altLang="ru-RU" sz="20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ru-RU" altLang="ru-RU" sz="2000"/>
              <a:t>"Текущая папка" для процесса</a:t>
            </a:r>
            <a:br>
              <a:rPr lang="ru-RU" altLang="ru-RU" sz="2000"/>
            </a:br>
            <a:r>
              <a:rPr lang="ru-RU" altLang="ru-RU" sz="2000"/>
              <a:t>см. </a:t>
            </a:r>
            <a:r>
              <a:rPr lang="en-US" altLang="ru-RU" sz="2000"/>
              <a:t>GetCurrentDirectory</a:t>
            </a:r>
            <a:r>
              <a:rPr lang="ru-RU" altLang="ru-RU" sz="2000"/>
              <a:t>()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ru-RU" sz="2000"/>
              <a:t>system32</a:t>
            </a:r>
            <a:br>
              <a:rPr lang="en-US" altLang="ru-RU" sz="2000"/>
            </a:br>
            <a:r>
              <a:rPr lang="ru-RU" altLang="ru-RU" sz="2000"/>
              <a:t>см. </a:t>
            </a:r>
            <a:r>
              <a:rPr lang="en-US" altLang="ru-RU" sz="2000"/>
              <a:t>GetSystemDirectory()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ru-RU" sz="2000"/>
              <a:t>system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ru-RU" altLang="ru-RU" sz="2000"/>
              <a:t>Папка, куда установлена </a:t>
            </a:r>
            <a:r>
              <a:rPr lang="en-US" altLang="ru-RU" sz="2000"/>
              <a:t>Windows</a:t>
            </a:r>
            <a:br>
              <a:rPr lang="en-US" altLang="ru-RU" sz="2000"/>
            </a:br>
            <a:r>
              <a:rPr lang="ru-RU" altLang="ru-RU" sz="2000"/>
              <a:t>см. </a:t>
            </a:r>
            <a:r>
              <a:rPr lang="en-US" altLang="ru-RU" sz="2000"/>
              <a:t>GetWindowsDirectory()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ru-RU" altLang="ru-RU" sz="2000"/>
              <a:t>Переменная окружения процесса </a:t>
            </a:r>
            <a:r>
              <a:rPr lang="en-US" altLang="ru-RU" sz="2000"/>
              <a:t>PATH</a:t>
            </a:r>
            <a:br>
              <a:rPr lang="en-US" altLang="ru-RU" sz="2000"/>
            </a:b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Если надо подменить системную </a:t>
            </a:r>
            <a:r>
              <a:rPr lang="en-US" altLang="ru-RU" sz="2000"/>
              <a:t>DLL - </a:t>
            </a:r>
            <a:r>
              <a:rPr lang="ru-RU" altLang="ru-RU" sz="2000"/>
              <a:t>измененную копию достаточно положить рядом с программой</a:t>
            </a:r>
          </a:p>
          <a:p>
            <a:pPr>
              <a:lnSpc>
                <a:spcPct val="90000"/>
              </a:lnSpc>
            </a:pPr>
            <a:endParaRPr lang="ru-RU" altLang="ru-RU" sz="2000"/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98D687-5C18-4231-8B59-20FCAEA10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C9B73CC0-A461-461D-85F7-73163B8EB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Подключение </a:t>
            </a:r>
            <a:r>
              <a:rPr lang="en-US" altLang="ru-RU" sz="4000"/>
              <a:t>DLL </a:t>
            </a:r>
            <a:br>
              <a:rPr lang="en-US" altLang="ru-RU" sz="4000"/>
            </a:br>
            <a:r>
              <a:rPr lang="ru-RU" altLang="ru-RU" sz="4000"/>
              <a:t>на этапе загрузки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33B15BCC-1BF4-48BF-A03C-8F28657D1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1800" b="1"/>
              <a:t>const </a:t>
            </a:r>
            <a:r>
              <a:rPr lang="ru-RU" altLang="ru-RU" sz="1800"/>
              <a:t>testlib='testlib.dll';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 b="1"/>
              <a:t>procedure </a:t>
            </a:r>
            <a:r>
              <a:rPr lang="ru-RU" altLang="ru-RU" sz="1800"/>
              <a:t>FirstProc(a:integer); </a:t>
            </a:r>
            <a:r>
              <a:rPr lang="ru-RU" altLang="ru-RU" sz="1800" b="1">
                <a:solidFill>
                  <a:schemeClr val="hlink"/>
                </a:solidFill>
              </a:rPr>
              <a:t>external</a:t>
            </a:r>
            <a:r>
              <a:rPr lang="ru-RU" altLang="ru-RU" sz="1800" b="1"/>
              <a:t> </a:t>
            </a:r>
            <a:r>
              <a:rPr lang="ru-RU" altLang="ru-RU" sz="1800"/>
              <a:t>testlib </a:t>
            </a:r>
            <a:r>
              <a:rPr lang="ru-RU" altLang="ru-RU" sz="1800" b="1"/>
              <a:t>index </a:t>
            </a:r>
            <a:r>
              <a:rPr lang="ru-RU" altLang="ru-RU" sz="1800"/>
              <a:t>10; </a:t>
            </a:r>
            <a:r>
              <a:rPr lang="ru-RU" altLang="ru-RU" sz="1800" b="1"/>
              <a:t>stdcall</a:t>
            </a:r>
            <a:r>
              <a:rPr lang="ru-RU" altLang="ru-RU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 b="1"/>
              <a:t>procedure </a:t>
            </a:r>
            <a:r>
              <a:rPr lang="ru-RU" altLang="ru-RU" sz="1800"/>
              <a:t>SecondProc(a,b:integer); </a:t>
            </a:r>
            <a:r>
              <a:rPr lang="ru-RU" altLang="ru-RU" sz="1800" b="1">
                <a:solidFill>
                  <a:schemeClr val="hlink"/>
                </a:solidFill>
              </a:rPr>
              <a:t>external</a:t>
            </a:r>
            <a:r>
              <a:rPr lang="ru-RU" altLang="ru-RU" sz="1800" b="1"/>
              <a:t> </a:t>
            </a:r>
            <a:r>
              <a:rPr lang="ru-RU" altLang="ru-RU" sz="1800"/>
              <a:t>testlib </a:t>
            </a:r>
            <a:r>
              <a:rPr lang="ru-RU" altLang="ru-RU" sz="1800" b="1"/>
              <a:t>name </a:t>
            </a:r>
            <a:r>
              <a:rPr lang="ru-RU" altLang="ru-RU" sz="1800"/>
              <a:t>'ProcedureTwo'; </a:t>
            </a:r>
            <a:r>
              <a:rPr lang="ru-RU" altLang="ru-RU" sz="1800" b="1"/>
              <a:t>stdcall</a:t>
            </a:r>
            <a:r>
              <a:rPr lang="ru-RU" altLang="ru-RU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 b="1"/>
              <a:t>procedure </a:t>
            </a:r>
            <a:r>
              <a:rPr lang="ru-RU" altLang="ru-RU" sz="1800"/>
              <a:t>PROC3(a,b,c:integer); </a:t>
            </a:r>
            <a:r>
              <a:rPr lang="ru-RU" altLang="ru-RU" sz="1800" b="1">
                <a:solidFill>
                  <a:schemeClr val="hlink"/>
                </a:solidFill>
              </a:rPr>
              <a:t>external</a:t>
            </a:r>
            <a:r>
              <a:rPr lang="ru-RU" altLang="ru-RU" sz="1800" b="1"/>
              <a:t> </a:t>
            </a:r>
            <a:r>
              <a:rPr lang="ru-RU" altLang="ru-RU" sz="1800"/>
              <a:t>testlib; </a:t>
            </a:r>
            <a:r>
              <a:rPr lang="ru-RU" altLang="ru-RU" sz="1800" b="1"/>
              <a:t>stdcall</a:t>
            </a:r>
            <a:r>
              <a:rPr lang="ru-RU" altLang="ru-RU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Функции </a:t>
            </a:r>
            <a:r>
              <a:rPr lang="ru-RU" altLang="ru-RU" sz="1800">
                <a:solidFill>
                  <a:schemeClr val="hlink"/>
                </a:solidFill>
              </a:rPr>
              <a:t>объявляются как внешние</a:t>
            </a:r>
            <a:r>
              <a:rPr lang="ru-RU" altLang="ru-RU" sz="1800"/>
              <a:t>, лежащие в </a:t>
            </a:r>
            <a:r>
              <a:rPr lang="en-US" altLang="ru-RU" sz="1800"/>
              <a:t>DLL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Если </a:t>
            </a:r>
            <a:r>
              <a:rPr lang="en-US" altLang="ru-RU" sz="1800"/>
              <a:t>DLL </a:t>
            </a:r>
            <a:r>
              <a:rPr lang="ru-RU" altLang="ru-RU" sz="1800"/>
              <a:t>или функция не найдены - загрузка файла, использующего </a:t>
            </a:r>
            <a:r>
              <a:rPr lang="en-US" altLang="ru-RU" sz="1800"/>
              <a:t>DLL, </a:t>
            </a:r>
            <a:r>
              <a:rPr lang="ru-RU" altLang="ru-RU" sz="1800"/>
              <a:t>завершится неудачей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Должны быть найдены ВСЕ опосредованно используемые таким образом </a:t>
            </a:r>
            <a:r>
              <a:rPr lang="en-US" altLang="ru-RU" sz="1800"/>
              <a:t>DLL </a:t>
            </a:r>
            <a:r>
              <a:rPr lang="ru-RU" altLang="ru-RU" sz="1800"/>
              <a:t>и функции</a:t>
            </a:r>
            <a:r>
              <a:rPr lang="en-US" altLang="ru-RU" sz="1800"/>
              <a:t> </a:t>
            </a:r>
            <a:r>
              <a:rPr lang="ru-RU" altLang="ru-RU" sz="1800"/>
              <a:t>(на которые ссылаются </a:t>
            </a:r>
            <a:r>
              <a:rPr lang="en-US" altLang="ru-RU" sz="1800"/>
              <a:t>DLL, </a:t>
            </a:r>
            <a:r>
              <a:rPr lang="ru-RU" altLang="ru-RU" sz="1800"/>
              <a:t>используемые явно)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Назовем условно этот способ "статическим"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Он удобен в большинстве случаев 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Так пишутся интерфейсные юниты к библиотекам, см. </a:t>
            </a:r>
            <a:r>
              <a:rPr lang="en-US" altLang="ru-RU" sz="1800" b="1"/>
              <a:t>windows.pas</a:t>
            </a:r>
            <a:endParaRPr lang="ru-RU" altLang="ru-RU" sz="1800" b="1"/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6BA8E8-0594-4AB7-B7F6-984C711A5D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F35D1DF8-BE2B-43EC-9600-8777835EA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Подключение </a:t>
            </a:r>
            <a:r>
              <a:rPr lang="en-US" altLang="ru-RU" sz="4000"/>
              <a:t>DLL</a:t>
            </a:r>
            <a:br>
              <a:rPr lang="en-US" altLang="ru-RU" sz="4000"/>
            </a:br>
            <a:r>
              <a:rPr lang="ru-RU" altLang="ru-RU" sz="4000"/>
              <a:t>на этапе исполнения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E1D7E7C9-29C7-4642-A3D6-E52EB5F89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Загрузить библиотеку и узнать ее хэндл:</a:t>
            </a:r>
            <a:br>
              <a:rPr lang="ru-RU" altLang="ru-RU"/>
            </a:br>
            <a:r>
              <a:rPr lang="en-US" altLang="ru-RU"/>
              <a:t>hLib := LoadLibrary('mylib.dll');</a:t>
            </a:r>
          </a:p>
          <a:p>
            <a:r>
              <a:rPr lang="ru-RU" altLang="ru-RU"/>
              <a:t>Узнать адрес нужной процедуры:</a:t>
            </a:r>
            <a:br>
              <a:rPr lang="en-US" altLang="ru-RU"/>
            </a:br>
            <a:r>
              <a:rPr lang="en-US" altLang="ru-RU"/>
              <a:t>p := GetProcAddress(hLib,'ExportName');</a:t>
            </a:r>
            <a:br>
              <a:rPr lang="en-US" altLang="ru-RU"/>
            </a:br>
            <a:r>
              <a:rPr lang="ru-RU" altLang="ru-RU"/>
              <a:t>или</a:t>
            </a:r>
            <a:br>
              <a:rPr lang="ru-RU" altLang="ru-RU"/>
            </a:br>
            <a:r>
              <a:rPr lang="en-US" altLang="ru-RU"/>
              <a:t>p := GetProcAddress(hLib, pointer(1));</a:t>
            </a:r>
            <a:endParaRPr lang="ru-RU" altLang="ru-RU"/>
          </a:p>
          <a:p>
            <a:r>
              <a:rPr lang="ru-RU" altLang="ru-RU"/>
              <a:t>Выгрузить библиотеку:</a:t>
            </a:r>
            <a:br>
              <a:rPr lang="ru-RU" altLang="ru-RU"/>
            </a:br>
            <a:r>
              <a:rPr lang="en-US" altLang="ru-RU"/>
              <a:t>FreeLibrary(hLib);</a:t>
            </a:r>
          </a:p>
          <a:p>
            <a:r>
              <a:rPr lang="ru-RU" altLang="ru-RU"/>
              <a:t>Если </a:t>
            </a:r>
            <a:r>
              <a:rPr lang="en-US" altLang="ru-RU"/>
              <a:t>DLL </a:t>
            </a:r>
            <a:r>
              <a:rPr lang="ru-RU" altLang="ru-RU"/>
              <a:t>уже загружена, например, статически:</a:t>
            </a:r>
            <a:br>
              <a:rPr lang="en-US" altLang="ru-RU"/>
            </a:br>
            <a:r>
              <a:rPr lang="en-US" altLang="ru-RU"/>
              <a:t>hLib := GetModuleHandle('mylib.dll');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695972-3E0D-40E3-8FB7-B4B5393F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5E73DE6F-89C1-4891-9D38-AAF5C130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Процедурные переменные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414AD39B-B34E-40EF-BFBD-D66417E39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/>
              <a:t>В Паскале есть переменные типа "процедура". Физически это указатель на процедуру (4 байта), синтаксически им можно как присваивать адрес, так и использовать</a:t>
            </a:r>
            <a:r>
              <a:rPr lang="en-US" altLang="ru-RU"/>
              <a:t> </a:t>
            </a:r>
            <a:r>
              <a:rPr lang="ru-RU" altLang="ru-RU"/>
              <a:t>для фактического вызова процедуры</a:t>
            </a:r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en-US" altLang="ru-RU" sz="1600" b="1"/>
              <a:t>var</a:t>
            </a:r>
            <a:r>
              <a:rPr lang="en-US" altLang="ru-RU" sz="1600"/>
              <a:t> </a:t>
            </a:r>
            <a:r>
              <a:rPr lang="en-US" altLang="ru-RU" sz="1600">
                <a:solidFill>
                  <a:schemeClr val="hlink"/>
                </a:solidFill>
              </a:rPr>
              <a:t>Proc: </a:t>
            </a:r>
            <a:r>
              <a:rPr lang="en-US" altLang="ru-RU" sz="1600" b="1">
                <a:solidFill>
                  <a:schemeClr val="hlink"/>
                </a:solidFill>
              </a:rPr>
              <a:t>procedure</a:t>
            </a:r>
            <a:r>
              <a:rPr lang="en-US" altLang="ru-RU" sz="1600">
                <a:solidFill>
                  <a:schemeClr val="hlink"/>
                </a:solidFill>
              </a:rPr>
              <a:t>(x:integer); </a:t>
            </a:r>
            <a:r>
              <a:rPr lang="en-US" altLang="ru-RU" sz="1600" b="1">
                <a:solidFill>
                  <a:schemeClr val="hlink"/>
                </a:solidFill>
              </a:rPr>
              <a:t>stdcall</a:t>
            </a:r>
            <a:r>
              <a:rPr lang="en-US" altLang="ru-RU" sz="1600">
                <a:solidFill>
                  <a:schemeClr val="hlink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ru-RU" sz="1600"/>
              <a:t>      hLib: THandle;</a:t>
            </a:r>
          </a:p>
          <a:p>
            <a:pPr>
              <a:buFontTx/>
              <a:buNone/>
            </a:pPr>
            <a:r>
              <a:rPr lang="en-US" altLang="ru-RU" sz="1600"/>
              <a:t>............................................</a:t>
            </a:r>
          </a:p>
          <a:p>
            <a:pPr>
              <a:buFontTx/>
              <a:buNone/>
            </a:pPr>
            <a:r>
              <a:rPr lang="en-US" altLang="ru-RU" sz="1600"/>
              <a:t>hLib:=LoadLibrary('MyLib.dll');</a:t>
            </a:r>
          </a:p>
          <a:p>
            <a:pPr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@Proc := </a:t>
            </a:r>
            <a:r>
              <a:rPr lang="en-US" altLang="ru-RU" sz="1600"/>
              <a:t>GetProcAddress(hLib, 'MyProcedure');</a:t>
            </a:r>
          </a:p>
          <a:p>
            <a:pPr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Proc(10);</a:t>
            </a:r>
            <a:endParaRPr lang="ru-RU" altLang="ru-RU" sz="16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FE935B-8B75-4897-B05C-DD40114FB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289962F0-F3C7-45B1-9A9F-50DA4D97F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Когда использовать динамическое подключение?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D433CB20-8ED0-4855-BBD7-6F1649A94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Когда можно обойтись без </a:t>
            </a:r>
            <a:r>
              <a:rPr lang="en-US" altLang="ru-RU"/>
              <a:t>DLL </a:t>
            </a:r>
            <a:r>
              <a:rPr lang="ru-RU" altLang="ru-RU"/>
              <a:t>в целом или без каких-то функций без тотального ущерба для функционирования программы</a:t>
            </a:r>
          </a:p>
          <a:p>
            <a:r>
              <a:rPr lang="ru-RU" altLang="ru-RU"/>
              <a:t>Когда одни и те же функции могут иметь разную реализацию (простые и хитрые алгоритмы разводки плат, медленный и быстрый алгоритм </a:t>
            </a:r>
            <a:r>
              <a:rPr lang="en-US" altLang="ru-RU"/>
              <a:t>JPEG...</a:t>
            </a:r>
            <a:r>
              <a:rPr lang="ru-RU" altLang="ru-RU"/>
              <a:t>)</a:t>
            </a:r>
          </a:p>
          <a:p>
            <a:r>
              <a:rPr lang="ru-RU" altLang="ru-RU"/>
              <a:t>Когда нужны ресурсы из </a:t>
            </a:r>
            <a:r>
              <a:rPr lang="en-US" altLang="ru-RU"/>
              <a:t>DLL (</a:t>
            </a:r>
            <a:r>
              <a:rPr lang="ru-RU" altLang="ru-RU"/>
              <a:t>возможно - нужны вообще только ресурсы</a:t>
            </a:r>
            <a:r>
              <a:rPr lang="en-US" altLang="ru-RU"/>
              <a:t>)</a:t>
            </a:r>
            <a:endParaRPr lang="ru-RU" altLang="ru-RU"/>
          </a:p>
          <a:p>
            <a:r>
              <a:rPr lang="ru-RU" altLang="ru-RU"/>
              <a:t>Когда функции используются в течение определенной фазы работы программы (нужны не все время)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1E5044-CCB0-4A13-980F-F4CBE0F3F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F34E604C-E4E1-40EA-9025-2BEC0BDC0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Использование ресурсов из </a:t>
            </a:r>
            <a:r>
              <a:rPr lang="en-US" altLang="ru-RU" sz="4000"/>
              <a:t>DLL</a:t>
            </a:r>
            <a:endParaRPr lang="ru-RU" altLang="ru-RU" sz="4000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7635344B-63D8-47C8-991D-5FD1081EE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r>
              <a:rPr lang="ru-RU" altLang="ru-RU" sz="2000"/>
              <a:t>Чтобы загрузить ресурс - нужно знать хэндл модуля исполнимого файла</a:t>
            </a:r>
          </a:p>
          <a:p>
            <a:r>
              <a:rPr lang="en-US" altLang="ru-RU" sz="2000"/>
              <a:t>hInstance </a:t>
            </a:r>
            <a:r>
              <a:rPr lang="ru-RU" altLang="ru-RU" sz="2000"/>
              <a:t>в основной программе - это хэндл процесса, внутри функций </a:t>
            </a:r>
            <a:r>
              <a:rPr lang="en-US" altLang="ru-RU" sz="2000"/>
              <a:t>DLL - </a:t>
            </a:r>
            <a:r>
              <a:rPr lang="ru-RU" altLang="ru-RU" sz="2000"/>
              <a:t>хэндл </a:t>
            </a:r>
            <a:r>
              <a:rPr lang="en-US" altLang="ru-RU" sz="2000"/>
              <a:t>DLL</a:t>
            </a:r>
          </a:p>
          <a:p>
            <a:r>
              <a:rPr lang="en-US" altLang="ru-RU" sz="2000"/>
              <a:t>hLib := LoadLibrary('mylib.dll');</a:t>
            </a:r>
          </a:p>
          <a:p>
            <a:r>
              <a:rPr lang="en-US" altLang="ru-RU" sz="2000"/>
              <a:t>hLib := GetModuleHandle ('mylib.dll');</a:t>
            </a:r>
          </a:p>
          <a:p>
            <a:r>
              <a:rPr lang="en-US" altLang="ru-RU" sz="2000"/>
              <a:t>hLib := </a:t>
            </a:r>
            <a:r>
              <a:rPr lang="en-US" altLang="ru-RU" sz="2000">
                <a:solidFill>
                  <a:schemeClr val="hlink"/>
                </a:solidFill>
              </a:rPr>
              <a:t>LoadLibraryEx('mylib.dll', 0, load_library_as_datafile);</a:t>
            </a:r>
            <a:br>
              <a:rPr lang="en-US" altLang="ru-RU" sz="2000"/>
            </a:br>
            <a:r>
              <a:rPr lang="ru-RU" altLang="ru-RU" sz="2000"/>
              <a:t>при этом не выполняется код инициализации, </a:t>
            </a:r>
            <a:br>
              <a:rPr lang="ru-RU" altLang="ru-RU" sz="2000"/>
            </a:br>
            <a:r>
              <a:rPr lang="ru-RU" altLang="ru-RU" sz="2000"/>
              <a:t>экономится время и ресурсы</a:t>
            </a:r>
          </a:p>
          <a:p>
            <a:r>
              <a:rPr lang="en-US" altLang="ru-RU" sz="2000"/>
              <a:t>hBmp := LoadBitmap(hLib, 'picture1');</a:t>
            </a:r>
            <a:br>
              <a:rPr lang="en-US" altLang="ru-RU" sz="2000"/>
            </a:br>
            <a:r>
              <a:rPr lang="en-US" altLang="ru-RU" sz="2000"/>
              <a:t>...............................</a:t>
            </a:r>
            <a:br>
              <a:rPr lang="en-US" altLang="ru-RU" sz="2000"/>
            </a:br>
            <a:r>
              <a:rPr lang="en-US" altLang="ru-RU" sz="2000"/>
              <a:t>DeleteObject(hBmp);</a:t>
            </a:r>
            <a:br>
              <a:rPr lang="en-US" altLang="ru-RU" sz="2000"/>
            </a:br>
            <a:r>
              <a:rPr lang="en-US" altLang="ru-RU" sz="2000"/>
              <a:t>FreeLibrary(hLib);</a:t>
            </a:r>
            <a:endParaRPr lang="ru-RU" altLang="ru-RU" sz="2000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943382-728C-4767-80D8-03B630259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14C02846-B781-428F-9CFF-961403663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Точки входа в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77FFADF0-0E52-49F9-92E3-56CE9F415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 sz="2000"/>
              <a:t>В </a:t>
            </a:r>
            <a:r>
              <a:rPr lang="en-US" altLang="ru-RU" sz="2000"/>
              <a:t>DLL </a:t>
            </a:r>
            <a:r>
              <a:rPr lang="ru-RU" altLang="ru-RU" sz="2000"/>
              <a:t>всегда есть функция </a:t>
            </a:r>
            <a:r>
              <a:rPr lang="en-US" altLang="ru-RU" sz="2000" b="1">
                <a:solidFill>
                  <a:schemeClr val="hlink"/>
                </a:solidFill>
              </a:rPr>
              <a:t>DllMain</a:t>
            </a:r>
            <a:r>
              <a:rPr lang="en-US" altLang="ru-RU" sz="2000"/>
              <a:t>, </a:t>
            </a:r>
            <a:r>
              <a:rPr lang="ru-RU" altLang="ru-RU" sz="2000"/>
              <a:t>которая на Си описывается явно, а на Паскале - нет</a:t>
            </a:r>
          </a:p>
          <a:p>
            <a:r>
              <a:rPr lang="en-US" altLang="ru-RU" sz="2000"/>
              <a:t>DllMain </a:t>
            </a:r>
            <a:r>
              <a:rPr lang="ru-RU" altLang="ru-RU" sz="2000"/>
              <a:t>вызывается всякий раз, когда:</a:t>
            </a:r>
            <a:br>
              <a:rPr lang="ru-RU" altLang="ru-RU" sz="2000"/>
            </a:br>
            <a:r>
              <a:rPr lang="ru-RU" altLang="ru-RU" sz="2000"/>
              <a:t>- процесс загружает </a:t>
            </a:r>
            <a:r>
              <a:rPr lang="en-US" altLang="ru-RU" sz="2000"/>
              <a:t>DLL (</a:t>
            </a:r>
            <a:r>
              <a:rPr lang="ru-RU" altLang="ru-RU" sz="2000"/>
              <a:t>подключается)</a:t>
            </a:r>
            <a:br>
              <a:rPr lang="ru-RU" altLang="ru-RU" sz="2000"/>
            </a:br>
            <a:r>
              <a:rPr lang="ru-RU" altLang="ru-RU" sz="2000"/>
              <a:t>- процесс отключается от </a:t>
            </a:r>
            <a:r>
              <a:rPr lang="en-US" altLang="ru-RU" sz="2000"/>
              <a:t>DLL</a:t>
            </a:r>
            <a:br>
              <a:rPr lang="en-US" altLang="ru-RU" sz="2000"/>
            </a:br>
            <a:r>
              <a:rPr lang="en-US" altLang="ru-RU" sz="2000"/>
              <a:t>- </a:t>
            </a:r>
            <a:r>
              <a:rPr lang="ru-RU" altLang="ru-RU" sz="2000"/>
              <a:t>поток подключается к </a:t>
            </a:r>
            <a:r>
              <a:rPr lang="en-US" altLang="ru-RU" sz="2000"/>
              <a:t>DLL (</a:t>
            </a:r>
            <a:r>
              <a:rPr lang="ru-RU" altLang="ru-RU" sz="2000"/>
              <a:t>например, создается в подключенном процессе</a:t>
            </a:r>
            <a:r>
              <a:rPr lang="en-US" altLang="ru-RU" sz="2000"/>
              <a:t>)</a:t>
            </a:r>
            <a:br>
              <a:rPr lang="ru-RU" altLang="ru-RU" sz="2000"/>
            </a:br>
            <a:r>
              <a:rPr lang="ru-RU" altLang="ru-RU" sz="2000"/>
              <a:t>- поток отключается от </a:t>
            </a:r>
            <a:r>
              <a:rPr lang="en-US" altLang="ru-RU" sz="2000"/>
              <a:t>DLL</a:t>
            </a:r>
          </a:p>
          <a:p>
            <a:r>
              <a:rPr lang="ru-RU" altLang="ru-RU" sz="2000"/>
              <a:t>Подключение обычно влечет выделение и инициализацию каких-то определяемых программистом ресурсов, отключение - их освобождение</a:t>
            </a:r>
          </a:p>
          <a:p>
            <a:r>
              <a:rPr lang="en-US" altLang="ru-RU" sz="2000"/>
              <a:t>DLL_PROCESS_ATTACH</a:t>
            </a:r>
            <a:br>
              <a:rPr lang="en-US" altLang="ru-RU" sz="2000"/>
            </a:br>
            <a:r>
              <a:rPr lang="en-US" altLang="ru-RU" sz="2000"/>
              <a:t>DLL_PROCESS_DETACH</a:t>
            </a:r>
            <a:br>
              <a:rPr lang="en-US" altLang="ru-RU" sz="2000"/>
            </a:br>
            <a:r>
              <a:rPr lang="en-US" altLang="ru-RU" sz="2000"/>
              <a:t>DLL_THREAD_ATTACH</a:t>
            </a:r>
            <a:br>
              <a:rPr lang="en-US" altLang="ru-RU" sz="2000"/>
            </a:br>
            <a:r>
              <a:rPr lang="en-US" altLang="ru-RU" sz="2000"/>
              <a:t>DLL_THREAD_DETACH</a:t>
            </a:r>
            <a:endParaRPr lang="ru-RU" altLang="ru-RU" sz="2000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9A2E23-8BBC-450C-8B3C-7ADFD9975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E24CC24D-79D7-4C65-9934-0F6FD9CF1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en-US" altLang="ru-RU"/>
              <a:t>DllMain </a:t>
            </a:r>
            <a:r>
              <a:rPr lang="ru-RU" altLang="ru-RU"/>
              <a:t>и Дельфи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45A71B93-E4CE-4B74-9468-44ED3BFA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Дельфи неявно генерирует </a:t>
            </a:r>
            <a:r>
              <a:rPr lang="en-US" altLang="ru-RU"/>
              <a:t>DllMain</a:t>
            </a:r>
            <a:r>
              <a:rPr lang="ru-RU" altLang="ru-RU"/>
              <a:t>, и та ловит все четыре типа событий</a:t>
            </a:r>
          </a:p>
          <a:p>
            <a:r>
              <a:rPr lang="ru-RU" altLang="ru-RU"/>
              <a:t>То, что в коде </a:t>
            </a:r>
            <a:r>
              <a:rPr lang="en-US" altLang="ru-RU"/>
              <a:t>DLL </a:t>
            </a:r>
            <a:r>
              <a:rPr lang="ru-RU" altLang="ru-RU"/>
              <a:t>написано между </a:t>
            </a:r>
            <a:r>
              <a:rPr lang="en-US" altLang="ru-RU"/>
              <a:t>begin </a:t>
            </a:r>
            <a:r>
              <a:rPr lang="ru-RU" altLang="ru-RU"/>
              <a:t>и </a:t>
            </a:r>
            <a:r>
              <a:rPr lang="en-US" altLang="ru-RU"/>
              <a:t>end - </a:t>
            </a:r>
            <a:r>
              <a:rPr lang="ru-RU" altLang="ru-RU"/>
              <a:t>вызывается при </a:t>
            </a:r>
            <a:r>
              <a:rPr lang="en-US" altLang="ru-RU"/>
              <a:t>DLL_PROCESS_ATTACH</a:t>
            </a:r>
          </a:p>
          <a:p>
            <a:r>
              <a:rPr lang="ru-RU" altLang="ru-RU"/>
              <a:t>при желании можно написать код, который получит остальные три события и сможет их обработать</a:t>
            </a:r>
          </a:p>
          <a:p>
            <a:r>
              <a:rPr lang="ru-RU" altLang="ru-RU"/>
              <a:t>Предописан указатель </a:t>
            </a:r>
            <a:r>
              <a:rPr lang="en-US" altLang="ru-RU">
                <a:solidFill>
                  <a:schemeClr val="hlink"/>
                </a:solidFill>
              </a:rPr>
              <a:t>DLLProc</a:t>
            </a:r>
            <a:r>
              <a:rPr lang="ru-RU" altLang="ru-RU"/>
              <a:t> на скрытую процедуру обработки событий </a:t>
            </a:r>
            <a:r>
              <a:rPr lang="en-US" altLang="ru-RU"/>
              <a:t>DLL</a:t>
            </a:r>
          </a:p>
          <a:p>
            <a:r>
              <a:rPr lang="ru-RU" altLang="ru-RU"/>
              <a:t>Эта процедура по этому указателю вызывается из </a:t>
            </a:r>
            <a:r>
              <a:rPr lang="en-US" altLang="ru-RU"/>
              <a:t>DllMain </a:t>
            </a:r>
            <a:r>
              <a:rPr lang="ru-RU" altLang="ru-RU"/>
              <a:t>и имеет параметром одну из трех причин вызова (событий)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093D57-C13C-44E6-A3E6-68B22914F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EF071B8E-D59F-447A-B7AA-46579422D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подключений к </a:t>
            </a:r>
            <a:r>
              <a:rPr lang="en-US" altLang="ru-RU"/>
              <a:t>DLL</a:t>
            </a:r>
            <a:endParaRPr lang="ru-RU" altLang="ru-RU"/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32F2DF5C-F5DA-431E-8F66-4279B8F27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8133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ru-RU" sz="1600" b="1"/>
              <a:t>library</a:t>
            </a:r>
            <a:r>
              <a:rPr lang="en-US" altLang="ru-RU" sz="1600"/>
              <a:t> mylib; 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var</a:t>
            </a:r>
            <a:r>
              <a:rPr lang="en-US" altLang="ru-RU" sz="1600"/>
              <a:t> OldDllHandler: procedure (reason: integer); </a:t>
            </a:r>
            <a:r>
              <a:rPr lang="en-US" altLang="ru-RU" sz="1600">
                <a:solidFill>
                  <a:schemeClr val="hlink"/>
                </a:solidFill>
              </a:rPr>
              <a:t>//</a:t>
            </a:r>
            <a:r>
              <a:rPr lang="ru-RU" altLang="ru-RU" sz="1600">
                <a:solidFill>
                  <a:schemeClr val="hlink"/>
                </a:solidFill>
              </a:rPr>
              <a:t>без </a:t>
            </a:r>
            <a:r>
              <a:rPr lang="en-US" altLang="ru-RU" sz="1600">
                <a:solidFill>
                  <a:schemeClr val="hlink"/>
                </a:solidFill>
              </a:rPr>
              <a:t>stdcall! </a:t>
            </a:r>
            <a:r>
              <a:rPr lang="ru-RU" altLang="ru-RU" sz="1600">
                <a:solidFill>
                  <a:schemeClr val="hlink"/>
                </a:solidFill>
              </a:rPr>
              <a:t>это механизм </a:t>
            </a:r>
            <a:r>
              <a:rPr lang="en-US" altLang="ru-RU" sz="1600">
                <a:solidFill>
                  <a:schemeClr val="hlink"/>
                </a:solidFill>
              </a:rPr>
              <a:t>Delphi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procedure</a:t>
            </a:r>
            <a:r>
              <a:rPr lang="en-US" altLang="ru-RU" sz="1600"/>
              <a:t> MyDllHandler(reason: integer);</a:t>
            </a:r>
          </a:p>
          <a:p>
            <a:pPr>
              <a:buFontTx/>
              <a:buNone/>
            </a:pPr>
            <a:r>
              <a:rPr lang="en-US" altLang="ru-RU" sz="1600" b="1"/>
              <a:t>begin</a:t>
            </a:r>
          </a:p>
          <a:p>
            <a:pPr>
              <a:buFontTx/>
              <a:buNone/>
            </a:pPr>
            <a:r>
              <a:rPr lang="en-US" altLang="ru-RU" sz="1600"/>
              <a:t>  </a:t>
            </a:r>
            <a:r>
              <a:rPr lang="en-US" altLang="ru-RU" sz="1600" b="1"/>
              <a:t>case</a:t>
            </a:r>
            <a:r>
              <a:rPr lang="en-US" altLang="ru-RU" sz="1600"/>
              <a:t> reason </a:t>
            </a:r>
            <a:r>
              <a:rPr lang="en-US" altLang="ru-RU" sz="1600" b="1"/>
              <a:t>of</a:t>
            </a:r>
          </a:p>
          <a:p>
            <a:pPr>
              <a:buFontTx/>
              <a:buNone/>
            </a:pPr>
            <a:r>
              <a:rPr lang="en-US" altLang="ru-RU" sz="1600"/>
              <a:t>      DLL_PROCESS_DETACH: ...........................</a:t>
            </a:r>
          </a:p>
          <a:p>
            <a:pPr>
              <a:buFontTx/>
              <a:buNone/>
            </a:pPr>
            <a:r>
              <a:rPr lang="en-US" altLang="ru-RU" sz="1600"/>
              <a:t>      ................  OldDllHandler(reason); ................</a:t>
            </a:r>
          </a:p>
          <a:p>
            <a:pPr>
              <a:buFontTx/>
              <a:buNone/>
            </a:pPr>
            <a:r>
              <a:rPr lang="en-US" altLang="ru-RU" sz="1600"/>
              <a:t>  </a:t>
            </a:r>
            <a:r>
              <a:rPr lang="en-US" altLang="ru-RU" sz="1600" b="1"/>
              <a:t>end</a:t>
            </a:r>
            <a:r>
              <a:rPr lang="en-US" altLang="ru-RU" sz="1600"/>
              <a:t>;</a:t>
            </a:r>
          </a:p>
          <a:p>
            <a:pPr>
              <a:buFontTx/>
              <a:buNone/>
            </a:pPr>
            <a:r>
              <a:rPr lang="en-US" altLang="ru-RU" sz="1600" b="1"/>
              <a:t>end</a:t>
            </a:r>
            <a:r>
              <a:rPr lang="en-US" altLang="ru-RU" sz="1600"/>
              <a:t>;</a:t>
            </a:r>
          </a:p>
          <a:p>
            <a:pPr>
              <a:buFontTx/>
              <a:buNone/>
            </a:pPr>
            <a:endParaRPr lang="en-US" altLang="ru-RU" sz="1600"/>
          </a:p>
          <a:p>
            <a:pPr>
              <a:buFontTx/>
              <a:buNone/>
            </a:pPr>
            <a:r>
              <a:rPr lang="en-US" altLang="ru-RU" sz="1600" b="1"/>
              <a:t>begin</a:t>
            </a:r>
            <a:r>
              <a:rPr lang="ru-RU" altLang="ru-RU" sz="1600"/>
              <a:t> </a:t>
            </a:r>
            <a:r>
              <a:rPr lang="en-US" altLang="ru-RU" sz="1600">
                <a:solidFill>
                  <a:schemeClr val="hlink"/>
                </a:solidFill>
              </a:rPr>
              <a:t>// </a:t>
            </a:r>
            <a:r>
              <a:rPr lang="ru-RU" altLang="ru-RU" sz="1600">
                <a:solidFill>
                  <a:schemeClr val="hlink"/>
                </a:solidFill>
              </a:rPr>
              <a:t>этот код вызывается по </a:t>
            </a:r>
            <a:r>
              <a:rPr lang="en-US" altLang="ru-RU" sz="1600">
                <a:solidFill>
                  <a:schemeClr val="hlink"/>
                </a:solidFill>
              </a:rPr>
              <a:t>DLL_PROCESS_ATTACH</a:t>
            </a:r>
          </a:p>
          <a:p>
            <a:pPr>
              <a:buFontTx/>
              <a:buNone/>
            </a:pPr>
            <a:r>
              <a:rPr lang="en-US" altLang="ru-RU" sz="1600"/>
              <a:t>    @OldDllHandler := DllProc;</a:t>
            </a:r>
          </a:p>
          <a:p>
            <a:pPr>
              <a:buFontTx/>
              <a:buNone/>
            </a:pPr>
            <a:r>
              <a:rPr lang="en-US" altLang="ru-RU" sz="1600"/>
              <a:t>    DllProc := @MyDllHandler;</a:t>
            </a:r>
          </a:p>
          <a:p>
            <a:pPr>
              <a:buFontTx/>
              <a:buNone/>
            </a:pPr>
            <a:r>
              <a:rPr lang="en-US" altLang="ru-RU" sz="1600" b="1"/>
              <a:t>end</a:t>
            </a:r>
            <a:r>
              <a:rPr lang="en-US" altLang="ru-RU" sz="1600"/>
              <a:t>.</a:t>
            </a:r>
            <a:endParaRPr lang="ru-RU" altLang="ru-RU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E1CF62A4-374C-411E-9958-480B28F5E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F91C0E3-AA23-4085-BEB6-A44042C02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Однозадачная ОС</a:t>
            </a:r>
          </a:p>
        </p:txBody>
      </p:sp>
      <p:sp>
        <p:nvSpPr>
          <p:cNvPr id="86020" name="Oval 4">
            <a:extLst>
              <a:ext uri="{FF2B5EF4-FFF2-40B4-BE49-F238E27FC236}">
                <a16:creationId xmlns:a16="http://schemas.microsoft.com/office/drawing/2014/main" id="{58B6FC64-6E58-4244-B037-5667A3B5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133725"/>
            <a:ext cx="2808288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1" name="Oval 5">
            <a:extLst>
              <a:ext uri="{FF2B5EF4-FFF2-40B4-BE49-F238E27FC236}">
                <a16:creationId xmlns:a16="http://schemas.microsoft.com/office/drawing/2014/main" id="{20D9F8BA-090D-4D0C-84C9-38979964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133725"/>
            <a:ext cx="2808288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F9E24455-8E47-4F3A-8FD9-C4C04C9C3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4" y="4286251"/>
            <a:ext cx="720725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4297588F-C528-41A5-8426-B251DD21B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9" y="2054226"/>
            <a:ext cx="720725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FE663D87-46E0-4912-961D-275A0DC4C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176" y="40703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40D263C1-1ED5-4268-B8EF-56D10BC4B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1" y="3351213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DCE83C7D-058F-4DA2-AE7F-35C3B3C6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6" y="3494088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Выполнение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DEE8E2D2-89CE-44CD-B84B-AD4D429DB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5671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Ожидание</a:t>
            </a:r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E4D822EB-9296-4E77-B6F4-3DEF124402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6363" y="2054225"/>
            <a:ext cx="1008062" cy="1079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75BCB1BE-EA31-4767-A19A-34A46EF5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3736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создание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82EA3553-A72D-4679-AD85-A6D4C463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15509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уничтожение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9122DB82-724F-4FD3-A71F-B0E0BEB9A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2270126"/>
            <a:ext cx="251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завершение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CC05A908-E21F-4EAB-8713-A70445E9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12566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Аварийное завершение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F7B70A-846A-4E5C-B638-75A5373B5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4FA03A25-11CB-4A14-8C1E-3CF12B94B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5761038"/>
          </a:xfrm>
        </p:spPr>
        <p:txBody>
          <a:bodyPr/>
          <a:lstStyle/>
          <a:p>
            <a:r>
              <a:rPr lang="ru-RU" altLang="ru-RU" b="1"/>
              <a:t>Память в </a:t>
            </a:r>
            <a:r>
              <a:rPr lang="en-US" altLang="ru-RU" b="1"/>
              <a:t>Windows</a:t>
            </a:r>
            <a:endParaRPr lang="ru-RU" altLang="ru-RU" b="1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DD43-CD6D-49C6-8D52-60370D562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E51E7D54-D8E2-4BDD-B226-377DF9D67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Организация памяти в </a:t>
            </a:r>
            <a:r>
              <a:rPr lang="en-US" altLang="ru-RU" sz="4000"/>
              <a:t>Windows</a:t>
            </a:r>
            <a:endParaRPr lang="ru-RU" altLang="ru-RU" sz="4000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FE6588DD-60DA-45A2-A1F7-CB1467340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349500"/>
            <a:ext cx="8229600" cy="3805238"/>
          </a:xfrm>
        </p:spPr>
        <p:txBody>
          <a:bodyPr/>
          <a:lstStyle/>
          <a:p>
            <a:r>
              <a:rPr lang="ru-RU" altLang="ru-RU"/>
              <a:t>В старых 16-разрядных версиях - сегментированная модель памяти</a:t>
            </a:r>
          </a:p>
          <a:p>
            <a:r>
              <a:rPr lang="ru-RU" altLang="ru-RU"/>
              <a:t>Начиная с </a:t>
            </a:r>
            <a:r>
              <a:rPr lang="en-US" altLang="ru-RU"/>
              <a:t>NT - </a:t>
            </a:r>
            <a:r>
              <a:rPr lang="ru-RU" altLang="ru-RU"/>
              <a:t>плоская модель памяти со страничной организацией</a:t>
            </a:r>
          </a:p>
          <a:p>
            <a:r>
              <a:rPr lang="ru-RU" altLang="ru-RU"/>
              <a:t>Манипуляции с блоками памяти через хэндлы</a:t>
            </a:r>
          </a:p>
          <a:p>
            <a:r>
              <a:rPr lang="ru-RU" altLang="ru-RU"/>
              <a:t>Механизм виртуальной памяти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474C38-C033-450F-BB1C-5E279FBF2A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591A889C-B144-42B8-B867-80EE178BA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Сегментированная модель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12CF9B53-0F07-41BA-87D2-750D1BE26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/>
          <a:lstStyle/>
          <a:p>
            <a:r>
              <a:rPr lang="ru-RU" altLang="ru-RU" sz="1800"/>
              <a:t>Память выделяется блоками </a:t>
            </a:r>
            <a:r>
              <a:rPr lang="ru-RU" altLang="ru-RU" sz="1800" b="1"/>
              <a:t>произвольного размера</a:t>
            </a:r>
            <a:r>
              <a:rPr lang="ru-RU" altLang="ru-RU" sz="1800"/>
              <a:t>, называемыми сегментами</a:t>
            </a:r>
          </a:p>
          <a:p>
            <a:r>
              <a:rPr lang="ru-RU" altLang="ru-RU" sz="1800"/>
              <a:t>Размер сегмента ограничен разрядностью смещения:</a:t>
            </a:r>
            <a:br>
              <a:rPr lang="ru-RU" altLang="ru-RU" sz="1800"/>
            </a:br>
            <a:r>
              <a:rPr lang="ru-RU" altLang="ru-RU" sz="1800"/>
              <a:t>16 </a:t>
            </a:r>
            <a:r>
              <a:rPr lang="en-US" altLang="ru-RU" sz="1800">
                <a:sym typeface="Wingdings" panose="05000000000000000000" pitchFamily="2" charset="2"/>
              </a:rPr>
              <a:t> 64 </a:t>
            </a:r>
            <a:r>
              <a:rPr lang="ru-RU" altLang="ru-RU" sz="1800">
                <a:sym typeface="Wingdings" panose="05000000000000000000" pitchFamily="2" charset="2"/>
              </a:rPr>
              <a:t>Кбайта</a:t>
            </a:r>
            <a:br>
              <a:rPr lang="ru-RU" altLang="ru-RU" sz="1800">
                <a:sym typeface="Wingdings" panose="05000000000000000000" pitchFamily="2" charset="2"/>
              </a:rPr>
            </a:br>
            <a:r>
              <a:rPr lang="ru-RU" altLang="ru-RU" sz="1800">
                <a:sym typeface="Wingdings" panose="05000000000000000000" pitchFamily="2" charset="2"/>
              </a:rPr>
              <a:t>32 </a:t>
            </a:r>
            <a:r>
              <a:rPr lang="en-US" altLang="ru-RU" sz="1800">
                <a:sym typeface="Wingdings" panose="05000000000000000000" pitchFamily="2" charset="2"/>
              </a:rPr>
              <a:t> </a:t>
            </a:r>
            <a:r>
              <a:rPr lang="ru-RU" altLang="ru-RU" sz="1800">
                <a:sym typeface="Wingdings" panose="05000000000000000000" pitchFamily="2" charset="2"/>
              </a:rPr>
              <a:t>4</a:t>
            </a:r>
            <a:r>
              <a:rPr lang="en-US" altLang="ru-RU" sz="1800">
                <a:sym typeface="Wingdings" panose="05000000000000000000" pitchFamily="2" charset="2"/>
              </a:rPr>
              <a:t> </a:t>
            </a:r>
            <a:r>
              <a:rPr lang="ru-RU" altLang="ru-RU" sz="1800">
                <a:sym typeface="Wingdings" panose="05000000000000000000" pitchFamily="2" charset="2"/>
              </a:rPr>
              <a:t>Гбайта</a:t>
            </a:r>
            <a:endParaRPr lang="ru-RU" altLang="ru-RU" sz="1800"/>
          </a:p>
          <a:p>
            <a:r>
              <a:rPr lang="ru-RU" altLang="ru-RU" sz="1800"/>
              <a:t>Каждый сегмент имеет </a:t>
            </a:r>
            <a:r>
              <a:rPr lang="ru-RU" altLang="ru-RU" sz="1800" b="1"/>
              <a:t>селектор</a:t>
            </a:r>
            <a:r>
              <a:rPr lang="ru-RU" altLang="ru-RU" sz="1800"/>
              <a:t> - в нем информация о начальном адресе, правах доступа, фактическом наличии в памяти</a:t>
            </a:r>
          </a:p>
          <a:p>
            <a:r>
              <a:rPr lang="ru-RU" altLang="ru-RU" sz="1800"/>
              <a:t>Селекторы загружаются в сегментные регистры процессора. Вырожденная разновидность селектора - сегментная часть адреса в реальном режиме </a:t>
            </a:r>
            <a:r>
              <a:rPr lang="en-US" altLang="ru-RU" sz="1800"/>
              <a:t>x86</a:t>
            </a:r>
          </a:p>
          <a:p>
            <a:r>
              <a:rPr lang="ru-RU" altLang="ru-RU" sz="1800"/>
              <a:t>При обращении к ячейке явно или неявно задаются сегмент и смещение</a:t>
            </a:r>
          </a:p>
          <a:p>
            <a:r>
              <a:rPr lang="ru-RU" altLang="ru-RU" sz="1800"/>
              <a:t>Существуют дальние (селектор+смещение) и ближние (смещение в неявно заданном сегменте) указатели</a:t>
            </a:r>
          </a:p>
          <a:p>
            <a:r>
              <a:rPr lang="ru-RU" altLang="ru-RU" sz="1800"/>
              <a:t>Дальние указатели - из двух </a:t>
            </a:r>
            <a:r>
              <a:rPr lang="ru-RU" altLang="ru-RU" sz="1800" b="1"/>
              <a:t>независимых </a:t>
            </a:r>
            <a:r>
              <a:rPr lang="ru-RU" altLang="ru-RU" sz="1800"/>
              <a:t>частей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FD72D7-6427-45B8-93E9-B1BF5F046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63A33BAF-A37D-4850-8B0D-468EE8B4B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Недостатки сегментированной модели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1B9CBC6A-4460-4917-A2A2-9E7446854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/>
              <a:t>Свойственна фрагментация памяти.</a:t>
            </a:r>
            <a:br>
              <a:rPr lang="ru-RU" altLang="ru-RU"/>
            </a:br>
            <a:r>
              <a:rPr lang="ru-RU" altLang="ru-RU" sz="1800"/>
              <a:t>Поскольку все сегменты разные по размеру, то выгружая один и загружая другой из файла подкачки, получим "дырку" в физической памяти.</a:t>
            </a:r>
          </a:p>
          <a:p>
            <a:r>
              <a:rPr lang="ru-RU" altLang="ru-RU" b="1"/>
              <a:t>Трудности при обработке больших данных</a:t>
            </a:r>
            <a:r>
              <a:rPr lang="ru-RU" altLang="ru-RU"/>
              <a:t> (особенно для 16-разрядного смещения).</a:t>
            </a:r>
            <a:br>
              <a:rPr lang="ru-RU" altLang="ru-RU"/>
            </a:br>
            <a:r>
              <a:rPr lang="ru-RU" altLang="ru-RU" sz="1800"/>
              <a:t>Картинка 640х480 при 24-битном цвете занимает 1 Мбайт. Она занимает несколько сегментов (в один не влезает). Возможно, в ней еще и граница сегмента пройдет внутри пикселя - и весьма неудобно  писать алгоритм, например, подсчета средней яркости, делая циклы по сегментам и внутри них, особенно, обрабатывая случаи, когда составляющие одного пикселя лежат в разных сегментах.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BBCB85-BDA0-438B-9080-05B1276F2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E42CC568-F540-4A5D-BE87-862076EB4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Плоская модель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C2ED0875-58C3-4853-9C55-16ED985AC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/>
          <a:lstStyle/>
          <a:p>
            <a:r>
              <a:rPr lang="ru-RU" altLang="ru-RU"/>
              <a:t>Адрес - просто единое число в диапазоне, определяемом его разрядностью:</a:t>
            </a:r>
            <a:br>
              <a:rPr lang="ru-RU" altLang="ru-RU"/>
            </a:br>
            <a:r>
              <a:rPr lang="en-US" altLang="ru-RU"/>
              <a:t>Win32 - 32-</a:t>
            </a:r>
            <a:r>
              <a:rPr lang="ru-RU" altLang="ru-RU"/>
              <a:t>разрядный адрес</a:t>
            </a:r>
            <a:br>
              <a:rPr lang="ru-RU" altLang="ru-RU"/>
            </a:br>
            <a:r>
              <a:rPr lang="ru-RU" altLang="ru-RU"/>
              <a:t>микроконтроллер </a:t>
            </a:r>
            <a:r>
              <a:rPr lang="en-US" altLang="ru-RU"/>
              <a:t>MCS51</a:t>
            </a:r>
            <a:r>
              <a:rPr lang="ru-RU" altLang="ru-RU"/>
              <a:t> - 16-разрядный адрес</a:t>
            </a:r>
          </a:p>
          <a:p>
            <a:r>
              <a:rPr lang="ru-RU" altLang="ru-RU"/>
              <a:t>Нет понятий ближнего и дальнего адреса. Есть просто адрес.</a:t>
            </a:r>
          </a:p>
          <a:p>
            <a:r>
              <a:rPr lang="ru-RU" altLang="ru-RU"/>
              <a:t>Адреса всегда можно сравнивать на "больше</a:t>
            </a:r>
            <a:r>
              <a:rPr lang="en-US" altLang="ru-RU"/>
              <a:t>/</a:t>
            </a:r>
            <a:r>
              <a:rPr lang="ru-RU" altLang="ru-RU"/>
              <a:t>меньше".</a:t>
            </a:r>
          </a:p>
          <a:p>
            <a:r>
              <a:rPr lang="ru-RU" altLang="ru-RU"/>
              <a:t>Для временной выгрузки данных в файл подкачки используется страничный механизм.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37230E-771B-4706-9BEF-0448EEF3F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97B7D200-C05A-465F-BC84-9E948B2FD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Особенности страничного механизма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BC93BF54-B6EC-426E-8A57-6F8EF5988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/>
              <a:t>	(</a:t>
            </a:r>
            <a:r>
              <a:rPr lang="ru-RU" altLang="ru-RU" sz="2000"/>
              <a:t>При сравнении сегментной и линейной модели памяти корректно ставить условие одинакового </a:t>
            </a:r>
            <a:r>
              <a:rPr lang="ru-RU" altLang="ru-RU" sz="2000" b="1"/>
              <a:t>размера указателя</a:t>
            </a:r>
            <a:r>
              <a:rPr lang="ru-RU" altLang="ru-RU" sz="2000"/>
              <a:t>, </a:t>
            </a:r>
            <a:br>
              <a:rPr lang="en-US" altLang="ru-RU" sz="2000"/>
            </a:br>
            <a:r>
              <a:rPr lang="ru-RU" altLang="ru-RU" sz="2000"/>
              <a:t>а не разрядности смещения.</a:t>
            </a:r>
            <a:r>
              <a:rPr lang="en-US" altLang="ru-RU" sz="2000"/>
              <a:t>)</a:t>
            </a:r>
            <a:br>
              <a:rPr lang="en-US" altLang="ru-RU" sz="2000"/>
            </a:br>
            <a:endParaRPr lang="ru-RU" altLang="ru-RU" sz="2000"/>
          </a:p>
          <a:p>
            <a:r>
              <a:rPr lang="ru-RU" altLang="ru-RU"/>
              <a:t>Исключаются характерные для сегментированной  организации памяти проблемы с обработкой больших блоков данных.</a:t>
            </a:r>
          </a:p>
          <a:p>
            <a:r>
              <a:rPr lang="ru-RU" altLang="ru-RU"/>
              <a:t>Страничный механизм позволяет устранить многие проблемы с фрагментацией памяти при выгрузке-подкачке (страницы </a:t>
            </a:r>
            <a:r>
              <a:rPr lang="ru-RU" altLang="ru-RU" b="1"/>
              <a:t>одинаковы по размеру</a:t>
            </a:r>
            <a:r>
              <a:rPr lang="ru-RU" altLang="ru-RU"/>
              <a:t>)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636043-2CB4-49BF-B924-EE6960C3B3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3458" name="Rectangle 2">
            <a:extLst>
              <a:ext uri="{FF2B5EF4-FFF2-40B4-BE49-F238E27FC236}">
                <a16:creationId xmlns:a16="http://schemas.microsoft.com/office/drawing/2014/main" id="{39CE8FBA-D903-4259-9852-C1485F866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288925"/>
            <a:ext cx="8569325" cy="908050"/>
          </a:xfrm>
        </p:spPr>
        <p:txBody>
          <a:bodyPr/>
          <a:lstStyle/>
          <a:p>
            <a:r>
              <a:rPr lang="ru-RU" altLang="ru-RU" sz="4000"/>
              <a:t>Виртуальная и физическая память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2145D070-5D73-4049-91D4-6EE1C730A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Адреса, с которыми оперирует процессор, выполняя программу под </a:t>
            </a:r>
            <a:r>
              <a:rPr lang="en-US" altLang="ru-RU"/>
              <a:t>Win32, </a:t>
            </a:r>
            <a:r>
              <a:rPr lang="ru-RU" altLang="ru-RU"/>
              <a:t>с которыми работает программист</a:t>
            </a:r>
            <a:r>
              <a:rPr lang="en-US" altLang="ru-RU"/>
              <a:t> - </a:t>
            </a:r>
            <a:r>
              <a:rPr lang="ru-RU" altLang="ru-RU"/>
              <a:t>виртуальные.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Виртуальные адреса лежат в диапазоне от 4М до </a:t>
            </a:r>
            <a:r>
              <a:rPr lang="en-US" altLang="ru-RU"/>
              <a:t>4</a:t>
            </a:r>
            <a:r>
              <a:rPr lang="ru-RU" altLang="ru-RU"/>
              <a:t>Г</a:t>
            </a:r>
          </a:p>
          <a:p>
            <a:pPr>
              <a:lnSpc>
                <a:spcPct val="90000"/>
              </a:lnSpc>
            </a:pPr>
            <a:r>
              <a:rPr lang="ru-RU" altLang="ru-RU"/>
              <a:t>Для обращения к ячейкам физической памяти виртуальные адреса аппаратно (и с участием ОС) преобразуются в физические.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Программист имеет в своем распоряжении виртуальное адресное пространство в 4 Гбайт, но это не значит, что ему выделили столько ячеек памяти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Все указатели в программе содержат виртуальные адреса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BE76A0-D596-4369-926B-9EA4871C2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B480A22A-65FE-48F8-9484-FEB52D64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Проблема фрагментации памяти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98C50C72-1F36-4BAF-A4D3-042AB9BD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/>
          <a:lstStyle/>
          <a:p>
            <a:r>
              <a:rPr lang="ru-RU" altLang="ru-RU"/>
              <a:t>Если память постоянно выделять и освобождать блоками разного размера, образуется множество занятых и свободных блоков памяти вперемешку</a:t>
            </a:r>
          </a:p>
          <a:p>
            <a:r>
              <a:rPr lang="ru-RU" altLang="ru-RU"/>
              <a:t>Программам всегда требуется выделение непрерывных блоков памяти</a:t>
            </a:r>
          </a:p>
          <a:p>
            <a:r>
              <a:rPr lang="ru-RU" altLang="ru-RU"/>
              <a:t>Со временем может сложиться ситуация, когда требуется выделить очередной блок, и свободной памяти достаточно, но она фрагментирована, и непрерывного блока нужного размера нет</a:t>
            </a:r>
          </a:p>
          <a:p>
            <a:r>
              <a:rPr lang="ru-RU" altLang="ru-RU"/>
              <a:t>В хорошей ОС должна быть возможность бороться с фрагментацией памяти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E6D1CCE8-05FA-4C06-961F-9ECBFA7259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189E1EAE-8365-4FA1-A044-F0956790D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Фрагментация - иллюстрация</a:t>
            </a:r>
          </a:p>
        </p:txBody>
      </p:sp>
      <p:sp>
        <p:nvSpPr>
          <p:cNvPr id="406532" name="Rectangle 4">
            <a:extLst>
              <a:ext uri="{FF2B5EF4-FFF2-40B4-BE49-F238E27FC236}">
                <a16:creationId xmlns:a16="http://schemas.microsoft.com/office/drawing/2014/main" id="{09915CA1-43E4-4E71-9ACF-3C4276C6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484313"/>
            <a:ext cx="532923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F7A4B0CB-C20A-468D-88DF-EC64342A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205038"/>
            <a:ext cx="532923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34" name="Rectangle 6">
            <a:extLst>
              <a:ext uri="{FF2B5EF4-FFF2-40B4-BE49-F238E27FC236}">
                <a16:creationId xmlns:a16="http://schemas.microsoft.com/office/drawing/2014/main" id="{4996EBF3-EF26-47D1-98FE-F8CA394D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205038"/>
            <a:ext cx="1368425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35" name="Rectangle 7">
            <a:extLst>
              <a:ext uri="{FF2B5EF4-FFF2-40B4-BE49-F238E27FC236}">
                <a16:creationId xmlns:a16="http://schemas.microsoft.com/office/drawing/2014/main" id="{99EC0655-2E24-43BE-9DE4-55CFC309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2205038"/>
            <a:ext cx="1223962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36" name="Rectangle 8">
            <a:extLst>
              <a:ext uri="{FF2B5EF4-FFF2-40B4-BE49-F238E27FC236}">
                <a16:creationId xmlns:a16="http://schemas.microsoft.com/office/drawing/2014/main" id="{FFDFEC7F-9493-4780-B49A-D16F1543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205038"/>
            <a:ext cx="1800225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37" name="Rectangle 9">
            <a:extLst>
              <a:ext uri="{FF2B5EF4-FFF2-40B4-BE49-F238E27FC236}">
                <a16:creationId xmlns:a16="http://schemas.microsoft.com/office/drawing/2014/main" id="{401A0285-D6E1-4A0C-936C-A677124C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852738"/>
            <a:ext cx="532923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38" name="Rectangle 10">
            <a:extLst>
              <a:ext uri="{FF2B5EF4-FFF2-40B4-BE49-F238E27FC236}">
                <a16:creationId xmlns:a16="http://schemas.microsoft.com/office/drawing/2014/main" id="{B5388FC0-F639-424F-85D2-5EFBEC9C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852738"/>
            <a:ext cx="1368425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40" name="Rectangle 12">
            <a:extLst>
              <a:ext uri="{FF2B5EF4-FFF2-40B4-BE49-F238E27FC236}">
                <a16:creationId xmlns:a16="http://schemas.microsoft.com/office/drawing/2014/main" id="{A5576200-ABFE-47F7-971B-305142B4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852738"/>
            <a:ext cx="1800225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41" name="Rectangle 13">
            <a:extLst>
              <a:ext uri="{FF2B5EF4-FFF2-40B4-BE49-F238E27FC236}">
                <a16:creationId xmlns:a16="http://schemas.microsoft.com/office/drawing/2014/main" id="{7F24FB7C-43F2-4BA5-B873-69944AC6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1" y="3429000"/>
            <a:ext cx="15843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???</a:t>
            </a:r>
            <a:endParaRPr lang="ru-RU" altLang="ru-RU"/>
          </a:p>
        </p:txBody>
      </p:sp>
      <p:sp>
        <p:nvSpPr>
          <p:cNvPr id="406542" name="Line 14">
            <a:extLst>
              <a:ext uri="{FF2B5EF4-FFF2-40B4-BE49-F238E27FC236}">
                <a16:creationId xmlns:a16="http://schemas.microsoft.com/office/drawing/2014/main" id="{A084338C-D86A-4CD5-A826-D8966E81D5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1464" y="3141663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6543" name="Line 15">
            <a:extLst>
              <a:ext uri="{FF2B5EF4-FFF2-40B4-BE49-F238E27FC236}">
                <a16:creationId xmlns:a16="http://schemas.microsoft.com/office/drawing/2014/main" id="{64CF775F-F85E-447E-A3C7-52652FBEA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2400" y="3141664"/>
            <a:ext cx="15128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6544" name="Text Box 16">
            <a:extLst>
              <a:ext uri="{FF2B5EF4-FFF2-40B4-BE49-F238E27FC236}">
                <a16:creationId xmlns:a16="http://schemas.microsoft.com/office/drawing/2014/main" id="{D9802E9B-7D7D-4461-92B5-CDF1E976B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1484313"/>
            <a:ext cx="2665412" cy="487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Было</a:t>
            </a:r>
          </a:p>
          <a:p>
            <a:pPr>
              <a:spcBef>
                <a:spcPct val="50000"/>
              </a:spcBef>
            </a:pP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Заняли 3 блока</a:t>
            </a:r>
          </a:p>
          <a:p>
            <a:pPr>
              <a:spcBef>
                <a:spcPct val="50000"/>
              </a:spcBef>
            </a:pP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Освободили 1</a:t>
            </a:r>
          </a:p>
          <a:p>
            <a:pPr>
              <a:spcBef>
                <a:spcPct val="50000"/>
              </a:spcBef>
            </a:pP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Хочется выделить - а нет</a:t>
            </a:r>
            <a:r>
              <a:rPr lang="en-US" altLang="ru-RU"/>
              <a:t> </a:t>
            </a:r>
            <a:r>
              <a:rPr lang="ru-RU" altLang="ru-RU"/>
              <a:t>такого непрерывного блока</a:t>
            </a:r>
          </a:p>
          <a:p>
            <a:pPr>
              <a:spcBef>
                <a:spcPct val="50000"/>
              </a:spcBef>
            </a:pPr>
            <a:endParaRPr lang="ru-RU" altLang="ru-RU" sz="900"/>
          </a:p>
          <a:p>
            <a:pPr>
              <a:spcBef>
                <a:spcPct val="50000"/>
              </a:spcBef>
            </a:pPr>
            <a:r>
              <a:rPr lang="ru-RU" altLang="ru-RU"/>
              <a:t>Хочется сделать так</a:t>
            </a:r>
          </a:p>
          <a:p>
            <a:pPr>
              <a:spcBef>
                <a:spcPct val="50000"/>
              </a:spcBef>
            </a:pP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И новый блок уместится</a:t>
            </a:r>
          </a:p>
        </p:txBody>
      </p:sp>
      <p:sp>
        <p:nvSpPr>
          <p:cNvPr id="406545" name="Rectangle 17">
            <a:extLst>
              <a:ext uri="{FF2B5EF4-FFF2-40B4-BE49-F238E27FC236}">
                <a16:creationId xmlns:a16="http://schemas.microsoft.com/office/drawing/2014/main" id="{62104972-97DF-4540-B5E0-B19367E1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221163"/>
            <a:ext cx="5329237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46" name="Rectangle 18">
            <a:extLst>
              <a:ext uri="{FF2B5EF4-FFF2-40B4-BE49-F238E27FC236}">
                <a16:creationId xmlns:a16="http://schemas.microsoft.com/office/drawing/2014/main" id="{5F02566A-D7E0-417E-A141-24A18707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221163"/>
            <a:ext cx="1368425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47" name="Rectangle 19">
            <a:extLst>
              <a:ext uri="{FF2B5EF4-FFF2-40B4-BE49-F238E27FC236}">
                <a16:creationId xmlns:a16="http://schemas.microsoft.com/office/drawing/2014/main" id="{643F9078-9A23-46D6-BF9F-494AEABEF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1" y="4221163"/>
            <a:ext cx="1800225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6549" name="Line 21">
            <a:extLst>
              <a:ext uri="{FF2B5EF4-FFF2-40B4-BE49-F238E27FC236}">
                <a16:creationId xmlns:a16="http://schemas.microsoft.com/office/drawing/2014/main" id="{1E9A3007-B184-42C1-BD8A-464A0D4EA0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5" y="41497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6550" name="Rectangle 22">
            <a:extLst>
              <a:ext uri="{FF2B5EF4-FFF2-40B4-BE49-F238E27FC236}">
                <a16:creationId xmlns:a16="http://schemas.microsoft.com/office/drawing/2014/main" id="{3DB601BE-0A04-40A2-9D1B-59C80B35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4797425"/>
            <a:ext cx="15843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???</a:t>
            </a:r>
            <a:endParaRPr lang="ru-RU" altLang="ru-RU"/>
          </a:p>
        </p:txBody>
      </p:sp>
      <p:sp>
        <p:nvSpPr>
          <p:cNvPr id="406551" name="Line 23">
            <a:extLst>
              <a:ext uri="{FF2B5EF4-FFF2-40B4-BE49-F238E27FC236}">
                <a16:creationId xmlns:a16="http://schemas.microsoft.com/office/drawing/2014/main" id="{649E366B-5E07-4431-A6E5-E82EA371F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5275" y="45100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6552" name="Line 24">
            <a:extLst>
              <a:ext uri="{FF2B5EF4-FFF2-40B4-BE49-F238E27FC236}">
                <a16:creationId xmlns:a16="http://schemas.microsoft.com/office/drawing/2014/main" id="{26A908FA-D9EB-45AC-8582-0A33E509E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600" y="45100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F24ECB-30C8-461B-B1DE-4168DB2EB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CB0B82F1-251D-43BD-BE51-198359409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Проблема дефрагментации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6554216D-EE32-4D6F-89FE-4C633B53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Если программа оперирует указателями - нет возможности отследить, где они хранятся и автоматически их модифицировать при перемещении блока памяти, внутрь которого или на который они указывают</a:t>
            </a:r>
          </a:p>
          <a:p>
            <a:pPr>
              <a:lnSpc>
                <a:spcPct val="90000"/>
              </a:lnSpc>
            </a:pPr>
            <a:r>
              <a:rPr lang="ru-RU" altLang="ru-RU"/>
              <a:t>Выход - доступ к блокам памяти по хэндлам и переход к указателям только на время реальной модификации данных в блоке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Еще вариант - запретить указатели в принципе (виртуальная машина </a:t>
            </a:r>
            <a:r>
              <a:rPr lang="en-US" altLang="ru-RU"/>
              <a:t>Java</a:t>
            </a:r>
            <a:r>
              <a:rPr lang="ru-RU" altLang="ru-RU"/>
              <a:t>), использовать для доступа к памяти только высокоуровневые программные конструкции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E11DC47D-2752-4D95-A126-30350FB12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748D3919-077C-48FC-9068-5C51329E6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1"/>
            <a:ext cx="8229600" cy="936625"/>
          </a:xfrm>
        </p:spPr>
        <p:txBody>
          <a:bodyPr/>
          <a:lstStyle/>
          <a:p>
            <a:r>
              <a:rPr lang="ru-RU" altLang="ru-RU"/>
              <a:t>Многозадачная ОС</a:t>
            </a: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A0CF6279-6E48-4BBB-90CB-2ED4E5D87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5156201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C119537C-9D11-421F-BAB6-D2C13A94D8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2400" y="1773239"/>
            <a:ext cx="935038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EF271DFB-ED28-45A9-9286-6A018501F2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4" y="3211514"/>
            <a:ext cx="503237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8BDBEF29-C131-4727-BAD2-2B86546D3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7938" y="4506913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7058" name="Group 18">
            <a:extLst>
              <a:ext uri="{FF2B5EF4-FFF2-40B4-BE49-F238E27FC236}">
                <a16:creationId xmlns:a16="http://schemas.microsoft.com/office/drawing/2014/main" id="{C5F0E7C5-CE5B-44EC-BF0A-B708C6324079}"/>
              </a:ext>
            </a:extLst>
          </p:cNvPr>
          <p:cNvGrpSpPr>
            <a:grpSpLocks/>
          </p:cNvGrpSpPr>
          <p:nvPr/>
        </p:nvGrpSpPr>
        <p:grpSpPr bwMode="auto">
          <a:xfrm>
            <a:off x="3503614" y="2203450"/>
            <a:ext cx="2808287" cy="1079500"/>
            <a:chOff x="884" y="1979"/>
            <a:chExt cx="1769" cy="680"/>
          </a:xfrm>
        </p:grpSpPr>
        <p:sp>
          <p:nvSpPr>
            <p:cNvPr id="87043" name="Oval 3">
              <a:extLst>
                <a:ext uri="{FF2B5EF4-FFF2-40B4-BE49-F238E27FC236}">
                  <a16:creationId xmlns:a16="http://schemas.microsoft.com/office/drawing/2014/main" id="{688DCDCC-B4A9-43A4-8C1F-5D8453621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979"/>
              <a:ext cx="1769" cy="6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049" name="Text Box 9">
              <a:extLst>
                <a:ext uri="{FF2B5EF4-FFF2-40B4-BE49-F238E27FC236}">
                  <a16:creationId xmlns:a16="http://schemas.microsoft.com/office/drawing/2014/main" id="{CB0686AA-7626-40C5-A039-2AB5CD10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05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Выполнение</a:t>
              </a:r>
            </a:p>
          </p:txBody>
        </p:sp>
      </p:grpSp>
      <p:grpSp>
        <p:nvGrpSpPr>
          <p:cNvPr id="87059" name="Group 19">
            <a:extLst>
              <a:ext uri="{FF2B5EF4-FFF2-40B4-BE49-F238E27FC236}">
                <a16:creationId xmlns:a16="http://schemas.microsoft.com/office/drawing/2014/main" id="{33B5F190-408A-4C90-84B2-9D4555C51436}"/>
              </a:ext>
            </a:extLst>
          </p:cNvPr>
          <p:cNvGrpSpPr>
            <a:grpSpLocks/>
          </p:cNvGrpSpPr>
          <p:nvPr/>
        </p:nvGrpSpPr>
        <p:grpSpPr bwMode="auto">
          <a:xfrm>
            <a:off x="6383339" y="4003675"/>
            <a:ext cx="2808287" cy="1079500"/>
            <a:chOff x="3198" y="1979"/>
            <a:chExt cx="1769" cy="680"/>
          </a:xfrm>
        </p:grpSpPr>
        <p:sp>
          <p:nvSpPr>
            <p:cNvPr id="87044" name="Oval 4">
              <a:extLst>
                <a:ext uri="{FF2B5EF4-FFF2-40B4-BE49-F238E27FC236}">
                  <a16:creationId xmlns:a16="http://schemas.microsoft.com/office/drawing/2014/main" id="{D9A86830-33B4-4EFF-904E-7B0E93A70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979"/>
              <a:ext cx="1769" cy="6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050" name="Text Box 10">
              <a:extLst>
                <a:ext uri="{FF2B5EF4-FFF2-40B4-BE49-F238E27FC236}">
                  <a16:creationId xmlns:a16="http://schemas.microsoft.com/office/drawing/2014/main" id="{776F4884-02D9-4D49-8B21-94213DFF8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210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Ожидание</a:t>
              </a:r>
            </a:p>
          </p:txBody>
        </p:sp>
      </p:grpSp>
      <p:sp>
        <p:nvSpPr>
          <p:cNvPr id="87051" name="Line 11">
            <a:extLst>
              <a:ext uri="{FF2B5EF4-FFF2-40B4-BE49-F238E27FC236}">
                <a16:creationId xmlns:a16="http://schemas.microsoft.com/office/drawing/2014/main" id="{A15CC596-BF46-4ED1-82FA-55A4D4B28E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249078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52" name="Text Box 12">
            <a:extLst>
              <a:ext uri="{FF2B5EF4-FFF2-40B4-BE49-F238E27FC236}">
                <a16:creationId xmlns:a16="http://schemas.microsoft.com/office/drawing/2014/main" id="{C44D2867-3EEF-44B9-AB92-9677C173C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8054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создание</a:t>
            </a:r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2FEC5020-0DA7-47F3-8392-AD7B3971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1" y="285273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уничтожение</a:t>
            </a:r>
          </a:p>
        </p:txBody>
      </p:sp>
      <p:grpSp>
        <p:nvGrpSpPr>
          <p:cNvPr id="87060" name="Group 20">
            <a:extLst>
              <a:ext uri="{FF2B5EF4-FFF2-40B4-BE49-F238E27FC236}">
                <a16:creationId xmlns:a16="http://schemas.microsoft.com/office/drawing/2014/main" id="{456822B2-4F8A-4296-98C1-478A554B751E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4003675"/>
            <a:ext cx="2808287" cy="1079500"/>
            <a:chOff x="2245" y="2976"/>
            <a:chExt cx="1769" cy="680"/>
          </a:xfrm>
        </p:grpSpPr>
        <p:sp>
          <p:nvSpPr>
            <p:cNvPr id="87056" name="Oval 16">
              <a:extLst>
                <a:ext uri="{FF2B5EF4-FFF2-40B4-BE49-F238E27FC236}">
                  <a16:creationId xmlns:a16="http://schemas.microsoft.com/office/drawing/2014/main" id="{7E6D829F-CED7-4C50-84CF-7F26C966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976"/>
              <a:ext cx="1769" cy="6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057" name="Text Box 17">
              <a:extLst>
                <a:ext uri="{FF2B5EF4-FFF2-40B4-BE49-F238E27FC236}">
                  <a16:creationId xmlns:a16="http://schemas.microsoft.com/office/drawing/2014/main" id="{A0EC19DB-9091-4B3F-9D94-BAD8BD01D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19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Готовность</a:t>
              </a:r>
            </a:p>
          </p:txBody>
        </p:sp>
      </p:grpSp>
      <p:sp>
        <p:nvSpPr>
          <p:cNvPr id="87061" name="Line 21">
            <a:extLst>
              <a:ext uri="{FF2B5EF4-FFF2-40B4-BE49-F238E27FC236}">
                <a16:creationId xmlns:a16="http://schemas.microsoft.com/office/drawing/2014/main" id="{FF66C67D-E8A7-473A-BF95-778D2F973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5" y="3355975"/>
            <a:ext cx="43180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E39028EA-D9E4-4C50-AE98-8FF1FFCEB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1" y="3067051"/>
            <a:ext cx="1223963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7068" name="Group 28">
            <a:extLst>
              <a:ext uri="{FF2B5EF4-FFF2-40B4-BE49-F238E27FC236}">
                <a16:creationId xmlns:a16="http://schemas.microsoft.com/office/drawing/2014/main" id="{14163D3E-ED01-4D2D-A3CA-A330CC1ED568}"/>
              </a:ext>
            </a:extLst>
          </p:cNvPr>
          <p:cNvGrpSpPr>
            <a:grpSpLocks/>
          </p:cNvGrpSpPr>
          <p:nvPr/>
        </p:nvGrpSpPr>
        <p:grpSpPr bwMode="auto">
          <a:xfrm>
            <a:off x="6240464" y="1268413"/>
            <a:ext cx="2808287" cy="1079500"/>
            <a:chOff x="2971" y="799"/>
            <a:chExt cx="1769" cy="680"/>
          </a:xfrm>
        </p:grpSpPr>
        <p:sp>
          <p:nvSpPr>
            <p:cNvPr id="87064" name="Oval 24">
              <a:extLst>
                <a:ext uri="{FF2B5EF4-FFF2-40B4-BE49-F238E27FC236}">
                  <a16:creationId xmlns:a16="http://schemas.microsoft.com/office/drawing/2014/main" id="{6FE633C0-0908-442D-BF2D-370ACD4B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799"/>
              <a:ext cx="1769" cy="6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065" name="Text Box 25">
              <a:extLst>
                <a:ext uri="{FF2B5EF4-FFF2-40B4-BE49-F238E27FC236}">
                  <a16:creationId xmlns:a16="http://schemas.microsoft.com/office/drawing/2014/main" id="{1DED6932-282E-4AF9-801E-71C3D09E6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025"/>
              <a:ext cx="113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/>
                <a:t>Завершение</a:t>
              </a:r>
            </a:p>
          </p:txBody>
        </p:sp>
      </p:grpSp>
      <p:sp>
        <p:nvSpPr>
          <p:cNvPr id="87066" name="Freeform 26">
            <a:extLst>
              <a:ext uri="{FF2B5EF4-FFF2-40B4-BE49-F238E27FC236}">
                <a16:creationId xmlns:a16="http://schemas.microsoft.com/office/drawing/2014/main" id="{74888EAF-70DA-46D8-93C1-AA4B8089C4D6}"/>
              </a:ext>
            </a:extLst>
          </p:cNvPr>
          <p:cNvSpPr>
            <a:spLocks/>
          </p:cNvSpPr>
          <p:nvPr/>
        </p:nvSpPr>
        <p:spPr bwMode="auto">
          <a:xfrm>
            <a:off x="2566988" y="1484314"/>
            <a:ext cx="3744912" cy="2592387"/>
          </a:xfrm>
          <a:custGeom>
            <a:avLst/>
            <a:gdLst>
              <a:gd name="T0" fmla="*/ 0 w 2359"/>
              <a:gd name="T1" fmla="*/ 1633 h 1633"/>
              <a:gd name="T2" fmla="*/ 199 w 2359"/>
              <a:gd name="T3" fmla="*/ 704 h 1633"/>
              <a:gd name="T4" fmla="*/ 1263 w 2359"/>
              <a:gd name="T5" fmla="*/ 88 h 1633"/>
              <a:gd name="T6" fmla="*/ 2359 w 2359"/>
              <a:gd name="T7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9" h="1633">
                <a:moveTo>
                  <a:pt x="0" y="1633"/>
                </a:moveTo>
                <a:lnTo>
                  <a:pt x="199" y="704"/>
                </a:lnTo>
                <a:lnTo>
                  <a:pt x="1263" y="88"/>
                </a:lnTo>
                <a:lnTo>
                  <a:pt x="2359" y="0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EED3E258-5E86-4509-8FE0-C0AA9FA4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2850" y="2205038"/>
            <a:ext cx="719138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777A09-4859-4139-8C41-2BC34C48B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C0190A1B-83B5-4929-9FA2-739F34270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Хэндлы памяти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78C355AD-F7FF-409D-A3E6-968897D55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844676"/>
            <a:ext cx="8229600" cy="43100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ru-RU" sz="1800"/>
              <a:t>hMem := GlobalAlloc(GMEM_MOVEABLE, 10000); </a:t>
            </a:r>
            <a:r>
              <a:rPr lang="en-US" altLang="ru-RU" sz="1800" i="1">
                <a:solidFill>
                  <a:schemeClr val="hlink"/>
                </a:solidFill>
              </a:rPr>
              <a:t>// </a:t>
            </a:r>
            <a:r>
              <a:rPr lang="ru-RU" altLang="ru-RU" sz="1800" i="1">
                <a:solidFill>
                  <a:schemeClr val="hlink"/>
                </a:solidFill>
              </a:rPr>
              <a:t>блок можно двигать</a:t>
            </a:r>
            <a:endParaRPr lang="en-US" altLang="ru-RU" sz="1800" i="1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800"/>
              <a:t>........................................</a:t>
            </a:r>
          </a:p>
          <a:p>
            <a:pPr>
              <a:buFontTx/>
              <a:buNone/>
            </a:pPr>
            <a:r>
              <a:rPr lang="en-US" altLang="ru-RU" sz="1800"/>
              <a:t>p := GlobalLock(hMem);</a:t>
            </a:r>
            <a:r>
              <a:rPr lang="ru-RU" altLang="ru-RU" sz="1800"/>
              <a:t> </a:t>
            </a:r>
            <a:r>
              <a:rPr lang="en-US" altLang="ru-RU" sz="1800" i="1">
                <a:solidFill>
                  <a:schemeClr val="hlink"/>
                </a:solidFill>
              </a:rPr>
              <a:t>// </a:t>
            </a:r>
            <a:r>
              <a:rPr lang="ru-RU" altLang="ru-RU" sz="1800" i="1">
                <a:solidFill>
                  <a:schemeClr val="hlink"/>
                </a:solidFill>
              </a:rPr>
              <a:t>теперь его нельзя двигать</a:t>
            </a:r>
            <a:endParaRPr lang="en-US" altLang="ru-RU" sz="1800" i="1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800" i="1">
                <a:solidFill>
                  <a:schemeClr val="hlink"/>
                </a:solidFill>
              </a:rPr>
              <a:t>/////.......</a:t>
            </a:r>
            <a:r>
              <a:rPr lang="ru-RU" altLang="ru-RU" sz="1800" i="1">
                <a:solidFill>
                  <a:schemeClr val="hlink"/>
                </a:solidFill>
              </a:rPr>
              <a:t>доступ к данным по адресу </a:t>
            </a:r>
            <a:r>
              <a:rPr lang="en-US" altLang="ru-RU" sz="1800" i="1">
                <a:solidFill>
                  <a:schemeClr val="hlink"/>
                </a:solidFill>
              </a:rPr>
              <a:t>p..... /////</a:t>
            </a:r>
          </a:p>
          <a:p>
            <a:pPr>
              <a:buFontTx/>
              <a:buNone/>
            </a:pPr>
            <a:r>
              <a:rPr lang="en-US" altLang="ru-RU" sz="1800"/>
              <a:t>GlobalUnlock(hMem);</a:t>
            </a:r>
            <a:r>
              <a:rPr lang="ru-RU" altLang="ru-RU" sz="1800"/>
              <a:t>  </a:t>
            </a:r>
            <a:r>
              <a:rPr lang="en-US" altLang="ru-RU" sz="1800" i="1">
                <a:solidFill>
                  <a:schemeClr val="hlink"/>
                </a:solidFill>
              </a:rPr>
              <a:t>// </a:t>
            </a:r>
            <a:r>
              <a:rPr lang="ru-RU" altLang="ru-RU" sz="1800" i="1">
                <a:solidFill>
                  <a:schemeClr val="hlink"/>
                </a:solidFill>
              </a:rPr>
              <a:t>и опять можно</a:t>
            </a:r>
            <a:r>
              <a:rPr lang="en-US" altLang="ru-RU" sz="1800" i="1">
                <a:solidFill>
                  <a:schemeClr val="hlink"/>
                </a:solidFill>
              </a:rPr>
              <a:t> </a:t>
            </a:r>
            <a:r>
              <a:rPr lang="ru-RU" altLang="ru-RU" sz="1800" i="1">
                <a:solidFill>
                  <a:schemeClr val="hlink"/>
                </a:solidFill>
              </a:rPr>
              <a:t>двигать, но </a:t>
            </a:r>
            <a:r>
              <a:rPr lang="en-US" altLang="ru-RU" sz="1800" i="1">
                <a:solidFill>
                  <a:schemeClr val="hlink"/>
                </a:solidFill>
              </a:rPr>
              <a:t>p </a:t>
            </a:r>
            <a:r>
              <a:rPr lang="ru-RU" altLang="ru-RU" sz="1800" i="1">
                <a:solidFill>
                  <a:schemeClr val="hlink"/>
                </a:solidFill>
              </a:rPr>
              <a:t>недействителен</a:t>
            </a:r>
            <a:endParaRPr lang="en-US" altLang="ru-RU" sz="1800" i="1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800"/>
              <a:t>.......................................</a:t>
            </a:r>
          </a:p>
          <a:p>
            <a:pPr>
              <a:buFontTx/>
              <a:buNone/>
            </a:pPr>
            <a:r>
              <a:rPr lang="en-US" altLang="ru-RU" sz="1800"/>
              <a:t>GlobalDiscard(hMem);</a:t>
            </a: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endParaRPr lang="ru-RU" altLang="ru-RU" sz="1800"/>
          </a:p>
          <a:p>
            <a:r>
              <a:rPr lang="ru-RU" altLang="ru-RU" sz="2000"/>
              <a:t>Данный механизм поддерживается с </a:t>
            </a:r>
            <a:r>
              <a:rPr lang="en-US" altLang="ru-RU" sz="2000"/>
              <a:t>Windows 1.0</a:t>
            </a:r>
          </a:p>
          <a:p>
            <a:r>
              <a:rPr lang="ru-RU" altLang="ru-RU" sz="2000"/>
              <a:t>В 16-разрядном </a:t>
            </a:r>
            <a:r>
              <a:rPr lang="en-US" altLang="ru-RU" sz="2000"/>
              <a:t>API </a:t>
            </a:r>
            <a:r>
              <a:rPr lang="ru-RU" altLang="ru-RU" sz="2000"/>
              <a:t>было "локальное" и "глобальное" выделение памяти, сейчас актуально только глобальное</a:t>
            </a:r>
            <a:endParaRPr lang="en-US" altLang="ru-RU" sz="2000"/>
          </a:p>
          <a:p>
            <a:pPr>
              <a:buFontTx/>
              <a:buNone/>
            </a:pPr>
            <a:endParaRPr lang="ru-RU" altLang="ru-RU" sz="2000"/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958CB3F6-5FFF-447D-ABE1-64FDBBE252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2020</a:t>
            </a: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1</a:t>
            </a:r>
            <a:r>
              <a:rPr lang="ru-RU" altLang="ru-RU" sz="2800" dirty="0"/>
              <a:t>2: </a:t>
            </a:r>
            <a:r>
              <a:rPr lang="ru-RU" altLang="ru-RU" sz="2800" dirty="0">
                <a:solidFill>
                  <a:srgbClr val="3366CC"/>
                </a:solidFill>
              </a:rPr>
              <a:t>Виртуальная память </a:t>
            </a:r>
            <a:r>
              <a:rPr lang="en-US" altLang="ru-RU" sz="2800" dirty="0">
                <a:solidFill>
                  <a:srgbClr val="3366CC"/>
                </a:solidFill>
              </a:rPr>
              <a:t>Windows. </a:t>
            </a:r>
            <a:r>
              <a:rPr lang="ru-RU" altLang="ru-RU" sz="2800" dirty="0">
                <a:solidFill>
                  <a:srgbClr val="3366CC"/>
                </a:solidFill>
              </a:rPr>
              <a:t>Взаимодействие процессов.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A7F9C310-D282-4959-9B7A-6DE413850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626EA52C-66FF-4E3A-81D8-4BCD7316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E49DD3-06E1-4B6E-B80F-BA9C538A1E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5459D8F5-8C1C-4414-83BE-F8179DC28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Виртуальная память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2DB1DD2B-595F-4149-BF79-831D7A243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5184775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Первичная цель - увеличение размера доступной для использования в программе оперативной памяти за счет других видов памяти, прежде всего - дисковой.</a:t>
            </a:r>
          </a:p>
          <a:p>
            <a:r>
              <a:rPr lang="ru-RU" altLang="ru-RU"/>
              <a:t>Механизм ВП работает прозрачно, т.е. программе "кажется", что в ее распоряжении именно ОЗУ.</a:t>
            </a:r>
          </a:p>
          <a:p>
            <a:r>
              <a:rPr lang="ru-RU" altLang="ru-RU"/>
              <a:t>Используется аппаратно-программное взаимодействие процессора и ОС.</a:t>
            </a:r>
          </a:p>
          <a:p>
            <a:r>
              <a:rPr lang="ru-RU" altLang="ru-RU"/>
              <a:t>Дополнительно обеспечивается:</a:t>
            </a:r>
            <a:br>
              <a:rPr lang="ru-RU" altLang="ru-RU"/>
            </a:br>
            <a:r>
              <a:rPr lang="ru-RU" altLang="ru-RU"/>
              <a:t>- Рациональное использование ОЗУ - в нем хранится именно та информация, к которой требуется доступ.</a:t>
            </a:r>
            <a:br>
              <a:rPr lang="ru-RU" altLang="ru-RU"/>
            </a:br>
            <a:r>
              <a:rPr lang="ru-RU" altLang="ru-RU"/>
              <a:t>- Защита памяти процессов от вмешательства параллельно исполняемых процессов, организация изолированных адресных пространств процессов.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6791F8-F097-4588-9A25-30ED4D7B4B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E6E63A97-FAD9-4396-A373-80D2ED47E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Принцип работы ВП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89615CDE-053D-49D1-9972-FCCB65D9D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Во всех машинных командах, в т.ч. при выборке команд на исполнение, используются виртуальные адреса.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Каждый сегмент или страница ВП может быть выгружен на диск или присутствовать в ОЗУ.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При каждом обращение к ВП адрес аппаратно анализируется на предмет: не выгружен ли сегмент/страница? (А также достаточно ли у процесса привилегий для обращения к памяти.)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Если сегмент/страница в ОЗУ - происходит обращение к ОЗУ по реальному адресу.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Если выгружен - происходит прерывание (исключение) и ОС подкачивает сегмент/страницу.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ижний колонтитул 27">
            <a:extLst>
              <a:ext uri="{FF2B5EF4-FFF2-40B4-BE49-F238E27FC236}">
                <a16:creationId xmlns:a16="http://schemas.microsoft.com/office/drawing/2014/main" id="{93279BCC-9B9F-4F36-BC34-3788DF0C6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96A3302F-FD5D-432C-AB90-0C7726DBD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865188"/>
          </a:xfrm>
        </p:spPr>
        <p:txBody>
          <a:bodyPr/>
          <a:lstStyle/>
          <a:p>
            <a:r>
              <a:rPr lang="ru-RU" altLang="ru-RU"/>
              <a:t>Прерывания и исключения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B9E11944-3192-467F-8E14-5CDF564F0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3"/>
            <a:ext cx="8229600" cy="1655762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Прерывания </a:t>
            </a:r>
            <a:r>
              <a:rPr lang="en-US" altLang="ru-RU"/>
              <a:t>(interrupt) </a:t>
            </a:r>
            <a:r>
              <a:rPr lang="ru-RU" altLang="ru-RU"/>
              <a:t>- внутренние и внешние.</a:t>
            </a:r>
          </a:p>
          <a:p>
            <a:r>
              <a:rPr lang="ru-RU" altLang="ru-RU"/>
              <a:t>Исключение (</a:t>
            </a:r>
            <a:r>
              <a:rPr lang="en-US" altLang="ru-RU"/>
              <a:t>exception)</a:t>
            </a:r>
            <a:r>
              <a:rPr lang="ru-RU" altLang="ru-RU"/>
              <a:t> - разновидность внутренних прерываний с особой логикой обработки (повтором команды).</a:t>
            </a:r>
          </a:p>
        </p:txBody>
      </p:sp>
      <p:sp>
        <p:nvSpPr>
          <p:cNvPr id="411652" name="Rectangle 4">
            <a:extLst>
              <a:ext uri="{FF2B5EF4-FFF2-40B4-BE49-F238E27FC236}">
                <a16:creationId xmlns:a16="http://schemas.microsoft.com/office/drawing/2014/main" id="{792C3EE8-14F2-4D43-A065-E416FE39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661026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D73F3905-4B04-4106-AB29-C61F4C0B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661026"/>
            <a:ext cx="647700" cy="142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54" name="Rectangle 6">
            <a:extLst>
              <a:ext uri="{FF2B5EF4-FFF2-40B4-BE49-F238E27FC236}">
                <a16:creationId xmlns:a16="http://schemas.microsoft.com/office/drawing/2014/main" id="{EF3D14D6-489C-46BC-BE60-F1311C2B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5661026"/>
            <a:ext cx="433388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55" name="Rectangle 7">
            <a:extLst>
              <a:ext uri="{FF2B5EF4-FFF2-40B4-BE49-F238E27FC236}">
                <a16:creationId xmlns:a16="http://schemas.microsoft.com/office/drawing/2014/main" id="{DA9C9CD9-8ACA-42FC-ABCD-10065D17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5661026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57" name="Line 9">
            <a:extLst>
              <a:ext uri="{FF2B5EF4-FFF2-40B4-BE49-F238E27FC236}">
                <a16:creationId xmlns:a16="http://schemas.microsoft.com/office/drawing/2014/main" id="{1B54408D-A1CC-445E-83B4-8077C9AF5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5" y="580548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58" name="AutoShape 10">
            <a:extLst>
              <a:ext uri="{FF2B5EF4-FFF2-40B4-BE49-F238E27FC236}">
                <a16:creationId xmlns:a16="http://schemas.microsoft.com/office/drawing/2014/main" id="{6F98363C-603E-4259-B62E-AFEDB013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6092825"/>
            <a:ext cx="360363" cy="287338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59" name="Line 11">
            <a:extLst>
              <a:ext uri="{FF2B5EF4-FFF2-40B4-BE49-F238E27FC236}">
                <a16:creationId xmlns:a16="http://schemas.microsoft.com/office/drawing/2014/main" id="{99340C1F-8874-4F1E-9D68-08AB89FDC0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3250" y="4797425"/>
            <a:ext cx="8651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60" name="Rectangle 12">
            <a:extLst>
              <a:ext uri="{FF2B5EF4-FFF2-40B4-BE49-F238E27FC236}">
                <a16:creationId xmlns:a16="http://schemas.microsoft.com/office/drawing/2014/main" id="{598C38C0-23CA-41EE-9792-806E1C9F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4652963"/>
            <a:ext cx="1800225" cy="1444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61" name="Line 13">
            <a:extLst>
              <a:ext uri="{FF2B5EF4-FFF2-40B4-BE49-F238E27FC236}">
                <a16:creationId xmlns:a16="http://schemas.microsoft.com/office/drawing/2014/main" id="{486930DE-6247-4CA5-A683-1CD998B5F9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4797425"/>
            <a:ext cx="9350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62" name="Line 14">
            <a:extLst>
              <a:ext uri="{FF2B5EF4-FFF2-40B4-BE49-F238E27FC236}">
                <a16:creationId xmlns:a16="http://schemas.microsoft.com/office/drawing/2014/main" id="{FF15A010-8F55-4AEC-8F13-5A734189A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59499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64" name="Text Box 16">
            <a:extLst>
              <a:ext uri="{FF2B5EF4-FFF2-40B4-BE49-F238E27FC236}">
                <a16:creationId xmlns:a16="http://schemas.microsoft.com/office/drawing/2014/main" id="{9C6CB206-86AA-4AF6-A560-F2A669AD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3141663"/>
            <a:ext cx="41767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Обычное прерывание:</a:t>
            </a:r>
            <a:r>
              <a:rPr lang="ru-RU" altLang="ru-RU"/>
              <a:t> команда, во время которой случилось прерывание, исполняется до конца, затем вызывается обработчик, затем выполнение продолжается со следующей команды.</a:t>
            </a:r>
          </a:p>
        </p:txBody>
      </p:sp>
      <p:sp>
        <p:nvSpPr>
          <p:cNvPr id="411665" name="Text Box 17">
            <a:extLst>
              <a:ext uri="{FF2B5EF4-FFF2-40B4-BE49-F238E27FC236}">
                <a16:creationId xmlns:a16="http://schemas.microsoft.com/office/drawing/2014/main" id="{AD56F30B-C47B-496A-87DE-31334735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3141663"/>
            <a:ext cx="41767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Исключение:</a:t>
            </a:r>
            <a:r>
              <a:rPr lang="ru-RU" altLang="ru-RU"/>
              <a:t> команда, во время которой случилось прерывание, не исполняется до конца, сразу вызывается обработчик, затем прерванная команда исполняется еще раз.</a:t>
            </a:r>
          </a:p>
        </p:txBody>
      </p:sp>
      <p:sp>
        <p:nvSpPr>
          <p:cNvPr id="411666" name="Rectangle 18">
            <a:extLst>
              <a:ext uri="{FF2B5EF4-FFF2-40B4-BE49-F238E27FC236}">
                <a16:creationId xmlns:a16="http://schemas.microsoft.com/office/drawing/2014/main" id="{0F524994-034F-4167-BDF4-51607B1D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5661026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67" name="Rectangle 19">
            <a:extLst>
              <a:ext uri="{FF2B5EF4-FFF2-40B4-BE49-F238E27FC236}">
                <a16:creationId xmlns:a16="http://schemas.microsoft.com/office/drawing/2014/main" id="{B5B9239D-2988-4CA4-BE72-532E6579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661026"/>
            <a:ext cx="647700" cy="142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68" name="Rectangle 20">
            <a:extLst>
              <a:ext uri="{FF2B5EF4-FFF2-40B4-BE49-F238E27FC236}">
                <a16:creationId xmlns:a16="http://schemas.microsoft.com/office/drawing/2014/main" id="{3564134B-F138-4B63-AD3B-574BBDD0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5661026"/>
            <a:ext cx="433387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69" name="Rectangle 21">
            <a:extLst>
              <a:ext uri="{FF2B5EF4-FFF2-40B4-BE49-F238E27FC236}">
                <a16:creationId xmlns:a16="http://schemas.microsoft.com/office/drawing/2014/main" id="{9DD877BC-8C39-4BE9-93AB-3B05B5EE7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661026"/>
            <a:ext cx="6477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70" name="Line 22">
            <a:extLst>
              <a:ext uri="{FF2B5EF4-FFF2-40B4-BE49-F238E27FC236}">
                <a16:creationId xmlns:a16="http://schemas.microsoft.com/office/drawing/2014/main" id="{6EA10F94-BB4A-4F69-A627-CEC45581F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888" y="580548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71" name="AutoShape 23">
            <a:extLst>
              <a:ext uri="{FF2B5EF4-FFF2-40B4-BE49-F238E27FC236}">
                <a16:creationId xmlns:a16="http://schemas.microsoft.com/office/drawing/2014/main" id="{363A493D-478F-4EFA-93C4-D8DED449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6092825"/>
            <a:ext cx="360362" cy="287338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72" name="Line 24">
            <a:extLst>
              <a:ext uri="{FF2B5EF4-FFF2-40B4-BE49-F238E27FC236}">
                <a16:creationId xmlns:a16="http://schemas.microsoft.com/office/drawing/2014/main" id="{D6CF8BE0-6DF6-4919-AAA5-628EE6EEBA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4797425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73" name="Rectangle 25">
            <a:extLst>
              <a:ext uri="{FF2B5EF4-FFF2-40B4-BE49-F238E27FC236}">
                <a16:creationId xmlns:a16="http://schemas.microsoft.com/office/drawing/2014/main" id="{F4087BDC-3A42-463C-8EE5-74038181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4652963"/>
            <a:ext cx="1800225" cy="1444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74" name="Line 26">
            <a:extLst>
              <a:ext uri="{FF2B5EF4-FFF2-40B4-BE49-F238E27FC236}">
                <a16:creationId xmlns:a16="http://schemas.microsoft.com/office/drawing/2014/main" id="{8877F585-7E88-4F3C-B716-46CFA48E7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4" y="4797425"/>
            <a:ext cx="15827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76" name="Line 28">
            <a:extLst>
              <a:ext uri="{FF2B5EF4-FFF2-40B4-BE49-F238E27FC236}">
                <a16:creationId xmlns:a16="http://schemas.microsoft.com/office/drawing/2014/main" id="{C1E7F4F4-0C74-472A-8BF4-F5C8F4A74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889" y="5661026"/>
            <a:ext cx="3587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77" name="Line 29">
            <a:extLst>
              <a:ext uri="{FF2B5EF4-FFF2-40B4-BE49-F238E27FC236}">
                <a16:creationId xmlns:a16="http://schemas.microsoft.com/office/drawing/2014/main" id="{CE3EFAEE-8CBD-4ECC-A40A-0733149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9" y="5661026"/>
            <a:ext cx="3587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678" name="Line 30">
            <a:extLst>
              <a:ext uri="{FF2B5EF4-FFF2-40B4-BE49-F238E27FC236}">
                <a16:creationId xmlns:a16="http://schemas.microsoft.com/office/drawing/2014/main" id="{0FCB07A1-A911-4341-9EC1-4FB30CA69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56610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01B26-A72C-4D1E-964F-EB25782977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3469669D-A7E0-4F55-97DE-9FB70078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1081088"/>
          </a:xfrm>
        </p:spPr>
        <p:txBody>
          <a:bodyPr/>
          <a:lstStyle/>
          <a:p>
            <a:r>
              <a:rPr lang="ru-RU" altLang="ru-RU"/>
              <a:t>Страничная организация ВП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AC29CFCB-EE43-4A8E-A827-C086E1190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В </a:t>
            </a:r>
            <a:r>
              <a:rPr lang="en-US" altLang="ru-RU"/>
              <a:t>Win32 </a:t>
            </a:r>
            <a:r>
              <a:rPr lang="ru-RU" altLang="ru-RU"/>
              <a:t>сегментный механизм не используется, виртуальное адресное пространство линейное.</a:t>
            </a:r>
          </a:p>
          <a:p>
            <a:r>
              <a:rPr lang="ru-RU" altLang="ru-RU"/>
              <a:t>Память делится на страницы размером </a:t>
            </a:r>
            <a:r>
              <a:rPr lang="ru-RU" altLang="ru-RU">
                <a:solidFill>
                  <a:schemeClr val="hlink"/>
                </a:solidFill>
              </a:rPr>
              <a:t>4 килобайта</a:t>
            </a:r>
            <a:r>
              <a:rPr lang="ru-RU" altLang="ru-RU"/>
              <a:t>.</a:t>
            </a:r>
          </a:p>
          <a:p>
            <a:r>
              <a:rPr lang="ru-RU" altLang="ru-RU"/>
              <a:t>Каждая страница либо находится в ОЗУ, либо выгружена (в файле подкачки).</a:t>
            </a:r>
          </a:p>
          <a:p>
            <a:r>
              <a:rPr lang="ru-RU" altLang="ru-RU"/>
              <a:t>Адрес в машинной команде - виртуальный:</a:t>
            </a:r>
            <a:br>
              <a:rPr lang="ru-RU" altLang="ru-RU"/>
            </a:br>
            <a:r>
              <a:rPr lang="en-US" altLang="ru-RU">
                <a:solidFill>
                  <a:srgbClr val="800000"/>
                </a:solidFill>
                <a:latin typeface="Courier New" panose="02070309020205020404" pitchFamily="49" charset="0"/>
              </a:rPr>
              <a:t>mov eax, [</a:t>
            </a:r>
            <a:r>
              <a:rPr lang="en-US" altLang="ru-RU" u="sng">
                <a:solidFill>
                  <a:srgbClr val="800000"/>
                </a:solidFill>
                <a:latin typeface="Courier New" panose="02070309020205020404" pitchFamily="49" charset="0"/>
              </a:rPr>
              <a:t>12345678h</a:t>
            </a:r>
            <a:r>
              <a:rPr lang="en-US" altLang="ru-RU">
                <a:solidFill>
                  <a:srgbClr val="800000"/>
                </a:solidFill>
                <a:latin typeface="Courier New" panose="02070309020205020404" pitchFamily="49" charset="0"/>
              </a:rPr>
              <a:t>]</a:t>
            </a:r>
            <a:endParaRPr lang="ru-RU" altLang="ru-RU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ru-RU" altLang="ru-RU"/>
              <a:t>В программах для </a:t>
            </a:r>
            <a:r>
              <a:rPr lang="en-US" altLang="ru-RU"/>
              <a:t>Win32</a:t>
            </a:r>
            <a:r>
              <a:rPr lang="ru-RU" altLang="ru-RU"/>
              <a:t>, если используется язык ассемблера, </a:t>
            </a:r>
            <a:r>
              <a:rPr lang="ru-RU" altLang="ru-RU" b="1"/>
              <a:t>запрещено</a:t>
            </a:r>
            <a:r>
              <a:rPr lang="ru-RU" altLang="ru-RU"/>
              <a:t> изменять сегментные регистры и вообще как-то работать с ними.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Нижний колонтитул 61">
            <a:extLst>
              <a:ext uri="{FF2B5EF4-FFF2-40B4-BE49-F238E27FC236}">
                <a16:creationId xmlns:a16="http://schemas.microsoft.com/office/drawing/2014/main" id="{8D4E2E01-730A-4859-937F-C3726D068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3781" name="Oval 85">
            <a:extLst>
              <a:ext uri="{FF2B5EF4-FFF2-40B4-BE49-F238E27FC236}">
                <a16:creationId xmlns:a16="http://schemas.microsoft.com/office/drawing/2014/main" id="{0540E865-91BD-484F-B970-E82134CCB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4724400"/>
            <a:ext cx="1584325" cy="863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Контекст процесса</a:t>
            </a:r>
            <a:r>
              <a:rPr lang="ru-RU" altLang="ru-RU"/>
              <a:t> </a:t>
            </a: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413780" name="Oval 84">
            <a:extLst>
              <a:ext uri="{FF2B5EF4-FFF2-40B4-BE49-F238E27FC236}">
                <a16:creationId xmlns:a16="http://schemas.microsoft.com/office/drawing/2014/main" id="{6669AF5B-7C77-44C2-8991-045EC582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060575"/>
            <a:ext cx="1584325" cy="863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Контекст процесса</a:t>
            </a:r>
            <a:r>
              <a:rPr lang="ru-RU" altLang="ru-RU"/>
              <a:t> А</a:t>
            </a:r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531E8572-4B03-40A9-9FE0-3FFA714BA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Таблицы и каталоги страниц</a:t>
            </a:r>
          </a:p>
        </p:txBody>
      </p:sp>
      <p:sp>
        <p:nvSpPr>
          <p:cNvPr id="413700" name="Rectangle 4">
            <a:extLst>
              <a:ext uri="{FF2B5EF4-FFF2-40B4-BE49-F238E27FC236}">
                <a16:creationId xmlns:a16="http://schemas.microsoft.com/office/drawing/2014/main" id="{F314E19F-0C66-479D-A249-D0258EAF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1484313"/>
            <a:ext cx="503237" cy="7921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01" name="Rectangle 5">
            <a:extLst>
              <a:ext uri="{FF2B5EF4-FFF2-40B4-BE49-F238E27FC236}">
                <a16:creationId xmlns:a16="http://schemas.microsoft.com/office/drawing/2014/main" id="{FD9891CE-053C-4591-83FF-0B495107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2276476"/>
            <a:ext cx="503237" cy="792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02" name="Rectangle 6">
            <a:extLst>
              <a:ext uri="{FF2B5EF4-FFF2-40B4-BE49-F238E27FC236}">
                <a16:creationId xmlns:a16="http://schemas.microsoft.com/office/drawing/2014/main" id="{7ECBA204-A0F0-4071-A41D-F7615F65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3068638"/>
            <a:ext cx="503237" cy="7921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03" name="Rectangle 7">
            <a:extLst>
              <a:ext uri="{FF2B5EF4-FFF2-40B4-BE49-F238E27FC236}">
                <a16:creationId xmlns:a16="http://schemas.microsoft.com/office/drawing/2014/main" id="{11D05F6A-7089-44A0-895D-43B4D276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3860801"/>
            <a:ext cx="503237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04" name="Rectangle 8">
            <a:extLst>
              <a:ext uri="{FF2B5EF4-FFF2-40B4-BE49-F238E27FC236}">
                <a16:creationId xmlns:a16="http://schemas.microsoft.com/office/drawing/2014/main" id="{162A8692-480D-4565-8935-EBA61F18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4652963"/>
            <a:ext cx="50323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5C889274-28FA-41F9-BC2E-C5921F39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5445126"/>
            <a:ext cx="503237" cy="792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06" name="Line 10">
            <a:extLst>
              <a:ext uri="{FF2B5EF4-FFF2-40B4-BE49-F238E27FC236}">
                <a16:creationId xmlns:a16="http://schemas.microsoft.com/office/drawing/2014/main" id="{8D2104EE-4C64-4EAA-842D-E245D46E5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864" y="1773238"/>
            <a:ext cx="5048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07" name="Text Box 11">
            <a:extLst>
              <a:ext uri="{FF2B5EF4-FFF2-40B4-BE49-F238E27FC236}">
                <a16:creationId xmlns:a16="http://schemas.microsoft.com/office/drawing/2014/main" id="{FF8459BA-223C-484C-B4BB-E7A0D7B37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1484314"/>
            <a:ext cx="21605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Страницы физической памяти, их адреса кратны 1000</a:t>
            </a:r>
            <a:r>
              <a:rPr lang="en-US" altLang="ru-RU"/>
              <a:t>h</a:t>
            </a:r>
            <a:endParaRPr lang="ru-RU" altLang="ru-RU"/>
          </a:p>
        </p:txBody>
      </p:sp>
      <p:sp>
        <p:nvSpPr>
          <p:cNvPr id="413708" name="Rectangle 12">
            <a:extLst>
              <a:ext uri="{FF2B5EF4-FFF2-40B4-BE49-F238E27FC236}">
                <a16:creationId xmlns:a16="http://schemas.microsoft.com/office/drawing/2014/main" id="{DCCCB491-DFAE-4D51-B1BF-C397EE1A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52563"/>
            <a:ext cx="503238" cy="7921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6F8E2196-E8FF-4B72-8832-18213A81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452564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12" name="Rectangle 16">
            <a:extLst>
              <a:ext uri="{FF2B5EF4-FFF2-40B4-BE49-F238E27FC236}">
                <a16:creationId xmlns:a16="http://schemas.microsoft.com/office/drawing/2014/main" id="{7482CA93-5D46-43B1-AEED-DAC75CA7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525589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13" name="Rectangle 17">
            <a:extLst>
              <a:ext uri="{FF2B5EF4-FFF2-40B4-BE49-F238E27FC236}">
                <a16:creationId xmlns:a16="http://schemas.microsoft.com/office/drawing/2014/main" id="{BDAB927D-00D7-460A-8B05-6123FAB8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598614"/>
            <a:ext cx="504825" cy="730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14" name="Rectangle 18">
            <a:extLst>
              <a:ext uri="{FF2B5EF4-FFF2-40B4-BE49-F238E27FC236}">
                <a16:creationId xmlns:a16="http://schemas.microsoft.com/office/drawing/2014/main" id="{AF3E8894-0DD6-46D8-97FD-F774C359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671639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15" name="Text Box 19">
            <a:extLst>
              <a:ext uri="{FF2B5EF4-FFF2-40B4-BE49-F238E27FC236}">
                <a16:creationId xmlns:a16="http://schemas.microsoft.com/office/drawing/2014/main" id="{91A5E292-F0C4-49E3-8A00-4D422A67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1884363"/>
            <a:ext cx="358775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413716" name="Line 20">
            <a:extLst>
              <a:ext uri="{FF2B5EF4-FFF2-40B4-BE49-F238E27FC236}">
                <a16:creationId xmlns:a16="http://schemas.microsoft.com/office/drawing/2014/main" id="{D17F3C25-A84F-4044-AF40-FCA0FCB98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14843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17" name="Line 21">
            <a:extLst>
              <a:ext uri="{FF2B5EF4-FFF2-40B4-BE49-F238E27FC236}">
                <a16:creationId xmlns:a16="http://schemas.microsoft.com/office/drawing/2014/main" id="{5ABEC825-2242-4B01-B1F3-64118C90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5573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18" name="Line 22">
            <a:extLst>
              <a:ext uri="{FF2B5EF4-FFF2-40B4-BE49-F238E27FC236}">
                <a16:creationId xmlns:a16="http://schemas.microsoft.com/office/drawing/2014/main" id="{3C39CAD6-2077-497F-9403-D5C93E438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15573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19" name="Line 23">
            <a:extLst>
              <a:ext uri="{FF2B5EF4-FFF2-40B4-BE49-F238E27FC236}">
                <a16:creationId xmlns:a16="http://schemas.microsoft.com/office/drawing/2014/main" id="{1212F27E-CDE5-4DC0-9AC2-B10B64252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9" y="22764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20" name="Line 24">
            <a:extLst>
              <a:ext uri="{FF2B5EF4-FFF2-40B4-BE49-F238E27FC236}">
                <a16:creationId xmlns:a16="http://schemas.microsoft.com/office/drawing/2014/main" id="{3741F001-F670-4C89-928D-83011058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70021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21" name="Line 25">
            <a:extLst>
              <a:ext uri="{FF2B5EF4-FFF2-40B4-BE49-F238E27FC236}">
                <a16:creationId xmlns:a16="http://schemas.microsoft.com/office/drawing/2014/main" id="{EE0CFFAE-EB56-42BA-8E0A-CF0C7F7B4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1700214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22" name="Line 26">
            <a:extLst>
              <a:ext uri="{FF2B5EF4-FFF2-40B4-BE49-F238E27FC236}">
                <a16:creationId xmlns:a16="http://schemas.microsoft.com/office/drawing/2014/main" id="{2E4D223C-8CF9-41DA-9275-A87687339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38608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23" name="Line 27">
            <a:extLst>
              <a:ext uri="{FF2B5EF4-FFF2-40B4-BE49-F238E27FC236}">
                <a16:creationId xmlns:a16="http://schemas.microsoft.com/office/drawing/2014/main" id="{21F44EC1-71BD-4F15-9AAB-F91C87E2C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4388" y="162877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24" name="Text Box 28">
            <a:extLst>
              <a:ext uri="{FF2B5EF4-FFF2-40B4-BE49-F238E27FC236}">
                <a16:creationId xmlns:a16="http://schemas.microsoft.com/office/drawing/2014/main" id="{EDA8843C-9597-47DD-BF17-F975BDB1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844676"/>
            <a:ext cx="1008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на диске</a:t>
            </a:r>
          </a:p>
        </p:txBody>
      </p:sp>
      <p:sp>
        <p:nvSpPr>
          <p:cNvPr id="413725" name="Rectangle 29">
            <a:extLst>
              <a:ext uri="{FF2B5EF4-FFF2-40B4-BE49-F238E27FC236}">
                <a16:creationId xmlns:a16="http://schemas.microsoft.com/office/drawing/2014/main" id="{04930136-003E-4D3D-A476-D74FB5A5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452563"/>
            <a:ext cx="503238" cy="7921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26" name="Rectangle 30">
            <a:extLst>
              <a:ext uri="{FF2B5EF4-FFF2-40B4-BE49-F238E27FC236}">
                <a16:creationId xmlns:a16="http://schemas.microsoft.com/office/drawing/2014/main" id="{E7240BBB-D449-4143-82ED-A9C2C3D3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1452564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27" name="Rectangle 31">
            <a:extLst>
              <a:ext uri="{FF2B5EF4-FFF2-40B4-BE49-F238E27FC236}">
                <a16:creationId xmlns:a16="http://schemas.microsoft.com/office/drawing/2014/main" id="{0A78D234-380A-46C5-8532-57CED9E8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1525589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30" name="Text Box 34">
            <a:extLst>
              <a:ext uri="{FF2B5EF4-FFF2-40B4-BE49-F238E27FC236}">
                <a16:creationId xmlns:a16="http://schemas.microsoft.com/office/drawing/2014/main" id="{8F1F75C4-9620-4B20-B100-AE7F01DF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1884363"/>
            <a:ext cx="358775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413731" name="Line 35">
            <a:extLst>
              <a:ext uri="{FF2B5EF4-FFF2-40B4-BE49-F238E27FC236}">
                <a16:creationId xmlns:a16="http://schemas.microsoft.com/office/drawing/2014/main" id="{79AC3A09-FB4C-41D5-9F5A-43A335D69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14843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32" name="Rectangle 36">
            <a:extLst>
              <a:ext uri="{FF2B5EF4-FFF2-40B4-BE49-F238E27FC236}">
                <a16:creationId xmlns:a16="http://schemas.microsoft.com/office/drawing/2014/main" id="{2AD46E8A-4DCF-42D4-9AF2-6AB53FA1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533651"/>
            <a:ext cx="503238" cy="792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33" name="Rectangle 37">
            <a:extLst>
              <a:ext uri="{FF2B5EF4-FFF2-40B4-BE49-F238E27FC236}">
                <a16:creationId xmlns:a16="http://schemas.microsoft.com/office/drawing/2014/main" id="{614FFC9B-7809-4AFF-BB41-A72A86E16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2533651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34" name="Rectangle 38">
            <a:extLst>
              <a:ext uri="{FF2B5EF4-FFF2-40B4-BE49-F238E27FC236}">
                <a16:creationId xmlns:a16="http://schemas.microsoft.com/office/drawing/2014/main" id="{E8EF2CF0-FDE9-4663-BEA7-4FA0DD66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2606676"/>
            <a:ext cx="504825" cy="730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35" name="Text Box 39">
            <a:extLst>
              <a:ext uri="{FF2B5EF4-FFF2-40B4-BE49-F238E27FC236}">
                <a16:creationId xmlns:a16="http://schemas.microsoft.com/office/drawing/2014/main" id="{55DC6D7B-0349-47FA-84F1-578B5230D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2965450"/>
            <a:ext cx="358775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413736" name="Line 40">
            <a:extLst>
              <a:ext uri="{FF2B5EF4-FFF2-40B4-BE49-F238E27FC236}">
                <a16:creationId xmlns:a16="http://schemas.microsoft.com/office/drawing/2014/main" id="{431BDF46-781F-4955-9C3E-53C2F7169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15573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37" name="Line 41">
            <a:extLst>
              <a:ext uri="{FF2B5EF4-FFF2-40B4-BE49-F238E27FC236}">
                <a16:creationId xmlns:a16="http://schemas.microsoft.com/office/drawing/2014/main" id="{146339D6-6B41-4DA7-AD1C-668CFD029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15573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38" name="Line 42">
            <a:extLst>
              <a:ext uri="{FF2B5EF4-FFF2-40B4-BE49-F238E27FC236}">
                <a16:creationId xmlns:a16="http://schemas.microsoft.com/office/drawing/2014/main" id="{6ED23C99-5050-4D9B-BDF9-59BE62B0A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6" y="2565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40" name="Line 44">
            <a:extLst>
              <a:ext uri="{FF2B5EF4-FFF2-40B4-BE49-F238E27FC236}">
                <a16:creationId xmlns:a16="http://schemas.microsoft.com/office/drawing/2014/main" id="{F4D88675-D40A-4719-BD84-D5205E5CF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25654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41" name="Line 45">
            <a:extLst>
              <a:ext uri="{FF2B5EF4-FFF2-40B4-BE49-F238E27FC236}">
                <a16:creationId xmlns:a16="http://schemas.microsoft.com/office/drawing/2014/main" id="{A28F1928-A379-4088-BAF4-4B363E4D9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25654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42" name="Line 46">
            <a:extLst>
              <a:ext uri="{FF2B5EF4-FFF2-40B4-BE49-F238E27FC236}">
                <a16:creationId xmlns:a16="http://schemas.microsoft.com/office/drawing/2014/main" id="{27F8EB92-ED3D-4CE4-BF53-6D236492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0686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43" name="Rectangle 47">
            <a:extLst>
              <a:ext uri="{FF2B5EF4-FFF2-40B4-BE49-F238E27FC236}">
                <a16:creationId xmlns:a16="http://schemas.microsoft.com/office/drawing/2014/main" id="{5CAF38E3-976A-4470-BFAF-B87813AA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413376"/>
            <a:ext cx="503238" cy="792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44" name="Rectangle 48">
            <a:extLst>
              <a:ext uri="{FF2B5EF4-FFF2-40B4-BE49-F238E27FC236}">
                <a16:creationId xmlns:a16="http://schemas.microsoft.com/office/drawing/2014/main" id="{F712586C-A929-4774-B4E2-FDFD5538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5413376"/>
            <a:ext cx="504825" cy="73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45" name="Rectangle 49">
            <a:extLst>
              <a:ext uri="{FF2B5EF4-FFF2-40B4-BE49-F238E27FC236}">
                <a16:creationId xmlns:a16="http://schemas.microsoft.com/office/drawing/2014/main" id="{726CE1C0-FC6D-4A2E-9761-8AE8D7AC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5486401"/>
            <a:ext cx="504825" cy="73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48" name="Text Box 52">
            <a:extLst>
              <a:ext uri="{FF2B5EF4-FFF2-40B4-BE49-F238E27FC236}">
                <a16:creationId xmlns:a16="http://schemas.microsoft.com/office/drawing/2014/main" id="{B199FC66-4C74-48AA-B711-610E29C6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5845175"/>
            <a:ext cx="358775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413749" name="Line 53">
            <a:extLst>
              <a:ext uri="{FF2B5EF4-FFF2-40B4-BE49-F238E27FC236}">
                <a16:creationId xmlns:a16="http://schemas.microsoft.com/office/drawing/2014/main" id="{A94647BA-A8A3-42CA-8DE7-A1E3C2B9E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5445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50" name="Line 54">
            <a:extLst>
              <a:ext uri="{FF2B5EF4-FFF2-40B4-BE49-F238E27FC236}">
                <a16:creationId xmlns:a16="http://schemas.microsoft.com/office/drawing/2014/main" id="{EE47F764-7D76-4F9C-8C73-BB1C07ACC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5181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51" name="Line 55">
            <a:extLst>
              <a:ext uri="{FF2B5EF4-FFF2-40B4-BE49-F238E27FC236}">
                <a16:creationId xmlns:a16="http://schemas.microsoft.com/office/drawing/2014/main" id="{E70B4A4B-8BC8-4BFB-B862-015953B00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1538" y="40052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52" name="Line 56">
            <a:extLst>
              <a:ext uri="{FF2B5EF4-FFF2-40B4-BE49-F238E27FC236}">
                <a16:creationId xmlns:a16="http://schemas.microsoft.com/office/drawing/2014/main" id="{0EA30095-66F8-4880-882F-DF792649D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9" y="40052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58" name="Rectangle 62">
            <a:extLst>
              <a:ext uri="{FF2B5EF4-FFF2-40B4-BE49-F238E27FC236}">
                <a16:creationId xmlns:a16="http://schemas.microsoft.com/office/drawing/2014/main" id="{43DE404D-35A5-4D5C-9395-D3E758D0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413376"/>
            <a:ext cx="503238" cy="792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59" name="Rectangle 63">
            <a:extLst>
              <a:ext uri="{FF2B5EF4-FFF2-40B4-BE49-F238E27FC236}">
                <a16:creationId xmlns:a16="http://schemas.microsoft.com/office/drawing/2014/main" id="{4CD4CC0F-77FE-4E59-8AD1-957841AC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5413376"/>
            <a:ext cx="504825" cy="73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60" name="Rectangle 64">
            <a:extLst>
              <a:ext uri="{FF2B5EF4-FFF2-40B4-BE49-F238E27FC236}">
                <a16:creationId xmlns:a16="http://schemas.microsoft.com/office/drawing/2014/main" id="{B57BD81A-71B0-4520-94B9-D5228321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5486401"/>
            <a:ext cx="504825" cy="73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3761" name="Text Box 65">
            <a:extLst>
              <a:ext uri="{FF2B5EF4-FFF2-40B4-BE49-F238E27FC236}">
                <a16:creationId xmlns:a16="http://schemas.microsoft.com/office/drawing/2014/main" id="{90815A95-1EBB-476E-982C-FD7FBACD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5845175"/>
            <a:ext cx="358775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...</a:t>
            </a:r>
            <a:endParaRPr lang="ru-RU" altLang="ru-RU"/>
          </a:p>
        </p:txBody>
      </p:sp>
      <p:sp>
        <p:nvSpPr>
          <p:cNvPr id="413762" name="Line 66">
            <a:extLst>
              <a:ext uri="{FF2B5EF4-FFF2-40B4-BE49-F238E27FC236}">
                <a16:creationId xmlns:a16="http://schemas.microsoft.com/office/drawing/2014/main" id="{E0DE8C6B-ACE7-41CF-8C5B-6AAFFDF4A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54451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75" name="Line 79">
            <a:extLst>
              <a:ext uri="{FF2B5EF4-FFF2-40B4-BE49-F238E27FC236}">
                <a16:creationId xmlns:a16="http://schemas.microsoft.com/office/drawing/2014/main" id="{9A715D4D-BC38-462D-B8B1-0E02D7D54A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4221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3776" name="Text Box 80">
            <a:extLst>
              <a:ext uri="{FF2B5EF4-FFF2-40B4-BE49-F238E27FC236}">
                <a16:creationId xmlns:a16="http://schemas.microsoft.com/office/drawing/2014/main" id="{4998596B-DD55-4587-BB02-D7C01159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4005263"/>
            <a:ext cx="23764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Эта ячейка разделяется обоими процессами. Остальные страницы недостижимы при  декодировании адреса в контексте другого процесса.</a:t>
            </a:r>
          </a:p>
        </p:txBody>
      </p:sp>
      <p:sp>
        <p:nvSpPr>
          <p:cNvPr id="413777" name="Text Box 81">
            <a:extLst>
              <a:ext uri="{FF2B5EF4-FFF2-40B4-BE49-F238E27FC236}">
                <a16:creationId xmlns:a16="http://schemas.microsoft.com/office/drawing/2014/main" id="{4042C450-122B-46CC-A0A3-A3108A21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052513"/>
            <a:ext cx="1871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каталоги таблиц</a:t>
            </a:r>
          </a:p>
        </p:txBody>
      </p:sp>
      <p:sp>
        <p:nvSpPr>
          <p:cNvPr id="413778" name="Text Box 82">
            <a:extLst>
              <a:ext uri="{FF2B5EF4-FFF2-40B4-BE49-F238E27FC236}">
                <a16:creationId xmlns:a16="http://schemas.microsoft.com/office/drawing/2014/main" id="{3F5B414E-5C92-4F2B-B2CD-A0DE6909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1" y="1052514"/>
            <a:ext cx="1800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таблицы страниц</a:t>
            </a:r>
          </a:p>
        </p:txBody>
      </p:sp>
      <p:sp>
        <p:nvSpPr>
          <p:cNvPr id="413779" name="Text Box 83">
            <a:extLst>
              <a:ext uri="{FF2B5EF4-FFF2-40B4-BE49-F238E27FC236}">
                <a16:creationId xmlns:a16="http://schemas.microsoft.com/office/drawing/2014/main" id="{921E1CF2-55A5-4365-953D-5861F6BD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1052514"/>
            <a:ext cx="194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страницы с данными</a:t>
            </a:r>
          </a:p>
        </p:txBody>
      </p:sp>
      <p:sp>
        <p:nvSpPr>
          <p:cNvPr id="413782" name="Text Box 86">
            <a:extLst>
              <a:ext uri="{FF2B5EF4-FFF2-40B4-BE49-F238E27FC236}">
                <a16:creationId xmlns:a16="http://schemas.microsoft.com/office/drawing/2014/main" id="{2E16DDC3-68A4-41D5-A5AF-25CF8710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284539"/>
            <a:ext cx="25923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Каталоги и таблицы страниц занимают 1 страницу, содержат дескрипторы, включающие физ.адрес страницы, никогда не выгружаются на диск.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D71161FB-A1AE-4E4B-8B8A-8FAAA4181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C131DE72-FE18-414E-93DA-A9B53BD28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Декодирование линейного адреса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B086359B-C4C7-4DCF-BA8C-08E903A67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6"/>
            <a:ext cx="8229600" cy="504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>
                <a:solidFill>
                  <a:schemeClr val="hlink"/>
                </a:solidFill>
              </a:rPr>
              <a:t>mov eax, [</a:t>
            </a:r>
            <a:r>
              <a:rPr lang="en-US" altLang="ru-RU" u="sng">
                <a:solidFill>
                  <a:schemeClr val="hlink"/>
                </a:solidFill>
              </a:rPr>
              <a:t>12345678h</a:t>
            </a:r>
            <a:r>
              <a:rPr lang="en-US" altLang="ru-RU">
                <a:solidFill>
                  <a:schemeClr val="hlink"/>
                </a:solidFill>
              </a:rPr>
              <a:t>]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A4F6BE7E-CF3B-497E-B6F6-928BBD89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708276"/>
            <a:ext cx="187325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 (22..31)</a:t>
            </a:r>
            <a:endParaRPr lang="ru-RU" altLang="ru-RU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E89D0CA9-1E85-4281-9936-CB1B94A0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708276"/>
            <a:ext cx="187325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P (12..21)</a:t>
            </a:r>
            <a:endParaRPr lang="ru-RU" altLang="ru-RU"/>
          </a:p>
        </p:txBody>
      </p:sp>
      <p:sp>
        <p:nvSpPr>
          <p:cNvPr id="414726" name="Rectangle 6">
            <a:extLst>
              <a:ext uri="{FF2B5EF4-FFF2-40B4-BE49-F238E27FC236}">
                <a16:creationId xmlns:a16="http://schemas.microsoft.com/office/drawing/2014/main" id="{2D725846-319B-4ADD-88C8-B6BA8A3F9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9" y="2708276"/>
            <a:ext cx="223043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A (0..11)</a:t>
            </a:r>
            <a:endParaRPr lang="ru-RU" altLang="ru-RU"/>
          </a:p>
        </p:txBody>
      </p:sp>
      <p:sp>
        <p:nvSpPr>
          <p:cNvPr id="414727" name="Text Box 7">
            <a:extLst>
              <a:ext uri="{FF2B5EF4-FFF2-40B4-BE49-F238E27FC236}">
                <a16:creationId xmlns:a16="http://schemas.microsoft.com/office/drawing/2014/main" id="{1B970916-30F8-4FCF-B3BB-49865B7DE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2487614"/>
            <a:ext cx="669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200"/>
              <a:t>31                                   22 21                                   12 11                                            0</a:t>
            </a:r>
            <a:endParaRPr lang="ru-RU" altLang="ru-RU" sz="1200"/>
          </a:p>
        </p:txBody>
      </p:sp>
      <p:sp>
        <p:nvSpPr>
          <p:cNvPr id="414728" name="Text Box 8">
            <a:extLst>
              <a:ext uri="{FF2B5EF4-FFF2-40B4-BE49-F238E27FC236}">
                <a16:creationId xmlns:a16="http://schemas.microsoft.com/office/drawing/2014/main" id="{3AC446B1-C698-44C8-AF83-D119BCE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22050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4k</a:t>
            </a:r>
            <a:endParaRPr lang="ru-RU" altLang="ru-RU"/>
          </a:p>
        </p:txBody>
      </p:sp>
      <p:sp>
        <p:nvSpPr>
          <p:cNvPr id="414729" name="Text Box 9">
            <a:extLst>
              <a:ext uri="{FF2B5EF4-FFF2-40B4-BE49-F238E27FC236}">
                <a16:creationId xmlns:a16="http://schemas.microsoft.com/office/drawing/2014/main" id="{A1C66DAF-4738-4976-98A7-CDB71B8A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2050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1k</a:t>
            </a:r>
            <a:endParaRPr lang="ru-RU" altLang="ru-RU"/>
          </a:p>
        </p:txBody>
      </p:sp>
      <p:sp>
        <p:nvSpPr>
          <p:cNvPr id="414730" name="Text Box 10">
            <a:extLst>
              <a:ext uri="{FF2B5EF4-FFF2-40B4-BE49-F238E27FC236}">
                <a16:creationId xmlns:a16="http://schemas.microsoft.com/office/drawing/2014/main" id="{C88E1C84-348C-4FDE-A9D3-B4583C100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220503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1k</a:t>
            </a:r>
            <a:endParaRPr lang="ru-RU" altLang="ru-RU"/>
          </a:p>
        </p:txBody>
      </p:sp>
      <p:sp>
        <p:nvSpPr>
          <p:cNvPr id="414731" name="Rectangle 11">
            <a:extLst>
              <a:ext uri="{FF2B5EF4-FFF2-40B4-BE49-F238E27FC236}">
                <a16:creationId xmlns:a16="http://schemas.microsoft.com/office/drawing/2014/main" id="{15A57868-5EAA-4EF0-AFE0-90F48C61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3860801"/>
            <a:ext cx="1584325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4732" name="Rectangle 12">
            <a:extLst>
              <a:ext uri="{FF2B5EF4-FFF2-40B4-BE49-F238E27FC236}">
                <a16:creationId xmlns:a16="http://schemas.microsoft.com/office/drawing/2014/main" id="{9017251F-03DC-4B0E-BDBB-8FFCC779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3860801"/>
            <a:ext cx="1584325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4733" name="Rectangle 13">
            <a:extLst>
              <a:ext uri="{FF2B5EF4-FFF2-40B4-BE49-F238E27FC236}">
                <a16:creationId xmlns:a16="http://schemas.microsoft.com/office/drawing/2014/main" id="{2283D853-6A07-4B65-964E-7B493AF4C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3860801"/>
            <a:ext cx="1512888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4734" name="Text Box 14">
            <a:extLst>
              <a:ext uri="{FF2B5EF4-FFF2-40B4-BE49-F238E27FC236}">
                <a16:creationId xmlns:a16="http://schemas.microsoft.com/office/drawing/2014/main" id="{05DFCC14-46DC-4876-AC57-B5A08EEBB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573463"/>
            <a:ext cx="165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каталог</a:t>
            </a:r>
          </a:p>
        </p:txBody>
      </p:sp>
      <p:sp>
        <p:nvSpPr>
          <p:cNvPr id="414735" name="Text Box 15">
            <a:extLst>
              <a:ext uri="{FF2B5EF4-FFF2-40B4-BE49-F238E27FC236}">
                <a16:creationId xmlns:a16="http://schemas.microsoft.com/office/drawing/2014/main" id="{91737C8D-1DEA-456E-9BF6-DEE9B6344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3573464"/>
            <a:ext cx="16557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таблица страниц</a:t>
            </a:r>
          </a:p>
        </p:txBody>
      </p:sp>
      <p:sp>
        <p:nvSpPr>
          <p:cNvPr id="414736" name="Text Box 16">
            <a:extLst>
              <a:ext uri="{FF2B5EF4-FFF2-40B4-BE49-F238E27FC236}">
                <a16:creationId xmlns:a16="http://schemas.microsoft.com/office/drawing/2014/main" id="{B7038B6B-8805-4EE1-B8FF-9EE6C008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573463"/>
            <a:ext cx="165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страница</a:t>
            </a:r>
          </a:p>
        </p:txBody>
      </p:sp>
      <p:sp>
        <p:nvSpPr>
          <p:cNvPr id="414737" name="Rectangle 17">
            <a:extLst>
              <a:ext uri="{FF2B5EF4-FFF2-40B4-BE49-F238E27FC236}">
                <a16:creationId xmlns:a16="http://schemas.microsoft.com/office/drawing/2014/main" id="{E29226D1-D21D-48F5-9F14-490A9CC0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5157789"/>
            <a:ext cx="15128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байт данных</a:t>
            </a:r>
          </a:p>
        </p:txBody>
      </p:sp>
      <p:sp>
        <p:nvSpPr>
          <p:cNvPr id="414738" name="AutoShape 18">
            <a:extLst>
              <a:ext uri="{FF2B5EF4-FFF2-40B4-BE49-F238E27FC236}">
                <a16:creationId xmlns:a16="http://schemas.microsoft.com/office/drawing/2014/main" id="{54DAE63A-3E12-4C8C-9560-ADC603AC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716338"/>
            <a:ext cx="863600" cy="4318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CR3</a:t>
            </a:r>
            <a:endParaRPr lang="ru-RU" altLang="ru-RU"/>
          </a:p>
        </p:txBody>
      </p:sp>
      <p:sp>
        <p:nvSpPr>
          <p:cNvPr id="414739" name="Line 19">
            <a:extLst>
              <a:ext uri="{FF2B5EF4-FFF2-40B4-BE49-F238E27FC236}">
                <a16:creationId xmlns:a16="http://schemas.microsoft.com/office/drawing/2014/main" id="{A71CB040-B561-438D-AD65-CAC2C965D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9338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0" name="Rectangle 20">
            <a:extLst>
              <a:ext uri="{FF2B5EF4-FFF2-40B4-BE49-F238E27FC236}">
                <a16:creationId xmlns:a16="http://schemas.microsoft.com/office/drawing/2014/main" id="{C422A015-68E3-4B22-9056-B8F830C1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4868863"/>
            <a:ext cx="15843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дескриптор таблицы</a:t>
            </a:r>
          </a:p>
        </p:txBody>
      </p:sp>
      <p:sp>
        <p:nvSpPr>
          <p:cNvPr id="414741" name="Rectangle 21">
            <a:extLst>
              <a:ext uri="{FF2B5EF4-FFF2-40B4-BE49-F238E27FC236}">
                <a16:creationId xmlns:a16="http://schemas.microsoft.com/office/drawing/2014/main" id="{72D1585C-8BB3-4257-970F-ECB6EE0F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4221163"/>
            <a:ext cx="15843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дескриптор страницы</a:t>
            </a:r>
          </a:p>
        </p:txBody>
      </p:sp>
      <p:sp>
        <p:nvSpPr>
          <p:cNvPr id="414742" name="Line 22">
            <a:extLst>
              <a:ext uri="{FF2B5EF4-FFF2-40B4-BE49-F238E27FC236}">
                <a16:creationId xmlns:a16="http://schemas.microsoft.com/office/drawing/2014/main" id="{7CEC209A-5694-4EED-85FB-226B846BD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3476" y="3860801"/>
            <a:ext cx="7921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3" name="Line 23">
            <a:extLst>
              <a:ext uri="{FF2B5EF4-FFF2-40B4-BE49-F238E27FC236}">
                <a16:creationId xmlns:a16="http://schemas.microsoft.com/office/drawing/2014/main" id="{E6996359-09F4-40C9-9FBA-A23CFCBAC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3" y="3860801"/>
            <a:ext cx="7921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4" name="Line 24">
            <a:extLst>
              <a:ext uri="{FF2B5EF4-FFF2-40B4-BE49-F238E27FC236}">
                <a16:creationId xmlns:a16="http://schemas.microsoft.com/office/drawing/2014/main" id="{0A8DABEA-5B17-4A18-AE5A-D627A780A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3068639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5" name="Line 25">
            <a:extLst>
              <a:ext uri="{FF2B5EF4-FFF2-40B4-BE49-F238E27FC236}">
                <a16:creationId xmlns:a16="http://schemas.microsoft.com/office/drawing/2014/main" id="{B11F539E-6925-4AEF-AEFF-62EDBAA6B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6" y="501332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6" name="Line 26">
            <a:extLst>
              <a:ext uri="{FF2B5EF4-FFF2-40B4-BE49-F238E27FC236}">
                <a16:creationId xmlns:a16="http://schemas.microsoft.com/office/drawing/2014/main" id="{25315958-9B7F-4EDC-8152-36CD39A75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30686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7" name="Line 27">
            <a:extLst>
              <a:ext uri="{FF2B5EF4-FFF2-40B4-BE49-F238E27FC236}">
                <a16:creationId xmlns:a16="http://schemas.microsoft.com/office/drawing/2014/main" id="{0DAE14A3-04E6-43DE-A6B9-1BD97F73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42926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8" name="Line 28">
            <a:extLst>
              <a:ext uri="{FF2B5EF4-FFF2-40B4-BE49-F238E27FC236}">
                <a16:creationId xmlns:a16="http://schemas.microsoft.com/office/drawing/2014/main" id="{73A11E60-4452-4104-A9B3-9F2BC8E49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068639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49" name="Line 29">
            <a:extLst>
              <a:ext uri="{FF2B5EF4-FFF2-40B4-BE49-F238E27FC236}">
                <a16:creationId xmlns:a16="http://schemas.microsoft.com/office/drawing/2014/main" id="{87268919-28F1-4A6E-8717-9EE96CBE5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5300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4750" name="Text Box 30">
            <a:extLst>
              <a:ext uri="{FF2B5EF4-FFF2-40B4-BE49-F238E27FC236}">
                <a16:creationId xmlns:a16="http://schemas.microsoft.com/office/drawing/2014/main" id="{9608C5AA-0C63-4651-894C-E798C2461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6165850"/>
            <a:ext cx="935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1</a:t>
            </a:r>
            <a:r>
              <a:rPr lang="en-US" altLang="ru-RU"/>
              <a:t>k x 32</a:t>
            </a:r>
            <a:endParaRPr lang="ru-RU" altLang="ru-RU"/>
          </a:p>
        </p:txBody>
      </p:sp>
      <p:sp>
        <p:nvSpPr>
          <p:cNvPr id="414751" name="Text Box 31">
            <a:extLst>
              <a:ext uri="{FF2B5EF4-FFF2-40B4-BE49-F238E27FC236}">
                <a16:creationId xmlns:a16="http://schemas.microsoft.com/office/drawing/2014/main" id="{D285E6D8-DE4C-4B8B-88DD-9CF7D292F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6165850"/>
            <a:ext cx="9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1</a:t>
            </a:r>
            <a:r>
              <a:rPr lang="en-US" altLang="ru-RU"/>
              <a:t>k x 32</a:t>
            </a:r>
            <a:endParaRPr lang="ru-RU" altLang="ru-RU"/>
          </a:p>
        </p:txBody>
      </p:sp>
      <p:sp>
        <p:nvSpPr>
          <p:cNvPr id="414752" name="Text Box 32">
            <a:extLst>
              <a:ext uri="{FF2B5EF4-FFF2-40B4-BE49-F238E27FC236}">
                <a16:creationId xmlns:a16="http://schemas.microsoft.com/office/drawing/2014/main" id="{6D7CDE35-6703-46EC-B607-1E6FC6759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6165850"/>
            <a:ext cx="9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4k x 8</a:t>
            </a:r>
            <a:endParaRPr lang="ru-RU" altLang="ru-RU"/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65C27A-7300-45D9-969E-0E9814F70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A23990E7-33AC-4AD8-9872-6AD76DD85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Декодирование адреса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CAF17EF8-F968-4D73-96AF-8C7A12B57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Регистр </a:t>
            </a:r>
            <a:r>
              <a:rPr lang="en-US" altLang="ru-RU">
                <a:solidFill>
                  <a:schemeClr val="hlink"/>
                </a:solidFill>
              </a:rPr>
              <a:t>CR3</a:t>
            </a:r>
            <a:r>
              <a:rPr lang="en-US" altLang="ru-RU"/>
              <a:t> </a:t>
            </a:r>
            <a:r>
              <a:rPr lang="ru-RU" altLang="ru-RU"/>
              <a:t>хранит адрес каталога страниц процесса. Его может изменять только код, исполняемый с системным уровнем привилегий </a:t>
            </a:r>
            <a:br>
              <a:rPr lang="ru-RU" altLang="ru-RU"/>
            </a:br>
            <a:r>
              <a:rPr lang="ru-RU" altLang="ru-RU"/>
              <a:t>(есть команда </a:t>
            </a:r>
            <a:r>
              <a:rPr lang="en-US" altLang="ru-RU">
                <a:solidFill>
                  <a:schemeClr val="hlink"/>
                </a:solidFill>
              </a:rPr>
              <a:t>MOVCR3 &lt;</a:t>
            </a:r>
            <a:r>
              <a:rPr lang="ru-RU" altLang="ru-RU">
                <a:solidFill>
                  <a:schemeClr val="hlink"/>
                </a:solidFill>
              </a:rPr>
              <a:t>регистр</a:t>
            </a:r>
            <a:r>
              <a:rPr lang="en-US" altLang="ru-RU">
                <a:solidFill>
                  <a:schemeClr val="hlink"/>
                </a:solidFill>
              </a:rPr>
              <a:t>&gt;</a:t>
            </a:r>
            <a:r>
              <a:rPr lang="ru-RU" altLang="ru-RU"/>
              <a:t>). Регистр сохраняется в составе контекста.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Поле </a:t>
            </a:r>
            <a:r>
              <a:rPr lang="en-US" altLang="ru-RU">
                <a:solidFill>
                  <a:schemeClr val="hlink"/>
                </a:solidFill>
              </a:rPr>
              <a:t>D</a:t>
            </a:r>
            <a:r>
              <a:rPr lang="en-US" altLang="ru-RU"/>
              <a:t> </a:t>
            </a:r>
            <a:r>
              <a:rPr lang="ru-RU" altLang="ru-RU"/>
              <a:t>позволяет выбрать один из 1К дескрипторов таблиц страниц в каталоге.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Поле </a:t>
            </a:r>
            <a:r>
              <a:rPr lang="en-US" altLang="ru-RU">
                <a:solidFill>
                  <a:schemeClr val="hlink"/>
                </a:solidFill>
              </a:rPr>
              <a:t>P</a:t>
            </a:r>
            <a:r>
              <a:rPr lang="en-US" altLang="ru-RU"/>
              <a:t> </a:t>
            </a:r>
            <a:r>
              <a:rPr lang="ru-RU" altLang="ru-RU"/>
              <a:t>позволяет выбрать один из 1К дескрипторов страниц в таблице.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Поле </a:t>
            </a:r>
            <a:r>
              <a:rPr lang="en-US" altLang="ru-RU">
                <a:solidFill>
                  <a:schemeClr val="hlink"/>
                </a:solidFill>
              </a:rPr>
              <a:t>A</a:t>
            </a:r>
            <a:r>
              <a:rPr lang="en-US" altLang="ru-RU"/>
              <a:t> </a:t>
            </a:r>
            <a:r>
              <a:rPr lang="ru-RU" altLang="ru-RU"/>
              <a:t>позволяет выбрать произвольный байт данных из 4К, имеющихся в странице памяти.</a:t>
            </a:r>
          </a:p>
          <a:p>
            <a:pPr>
              <a:lnSpc>
                <a:spcPct val="90000"/>
              </a:lnSpc>
            </a:pPr>
            <a:r>
              <a:rPr lang="en-US" altLang="ru-RU"/>
              <a:t>CR3 </a:t>
            </a:r>
            <a:r>
              <a:rPr lang="ru-RU" altLang="ru-RU"/>
              <a:t>и поля адреса дескрипторов имеют разрядность 20 бит. К ним дописываются биты </a:t>
            </a:r>
            <a:r>
              <a:rPr lang="en-US" altLang="ru-RU"/>
              <a:t>D, P, A.</a:t>
            </a:r>
            <a:endParaRPr lang="ru-RU" altLang="ru-RU"/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481B52-EAE3-4389-AA36-73EF7BD384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F7E926DD-19A2-4015-8224-27ABB4406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Дескриптор таблицы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729E9E36-BEC3-4604-A284-B8E3E2BA8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1655762"/>
          </a:xfrm>
        </p:spPr>
        <p:txBody>
          <a:bodyPr>
            <a:normAutofit fontScale="92500"/>
          </a:bodyPr>
          <a:lstStyle/>
          <a:p>
            <a:r>
              <a:rPr lang="ru-RU" altLang="ru-RU"/>
              <a:t>Если при декодировании адреса натыкаемся на дескриптор, содержащий признак "на диске" - происходит исключение, и страница подкачивается, после чего дескриптор уже содержит адрес в ОЗУ.</a:t>
            </a:r>
          </a:p>
        </p:txBody>
      </p:sp>
      <p:sp>
        <p:nvSpPr>
          <p:cNvPr id="416772" name="Rectangle 4">
            <a:extLst>
              <a:ext uri="{FF2B5EF4-FFF2-40B4-BE49-F238E27FC236}">
                <a16:creationId xmlns:a16="http://schemas.microsoft.com/office/drawing/2014/main" id="{310E37F5-16E5-4A64-A130-960D7716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357564"/>
            <a:ext cx="396081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20 старших бит физического адреса страницы</a:t>
            </a:r>
          </a:p>
        </p:txBody>
      </p:sp>
      <p:sp>
        <p:nvSpPr>
          <p:cNvPr id="416773" name="Rectangle 5">
            <a:extLst>
              <a:ext uri="{FF2B5EF4-FFF2-40B4-BE49-F238E27FC236}">
                <a16:creationId xmlns:a16="http://schemas.microsoft.com/office/drawing/2014/main" id="{E7DD9102-5ACB-49B3-97D7-24DA0267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3357564"/>
            <a:ext cx="237648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флаги доступа</a:t>
            </a:r>
          </a:p>
        </p:txBody>
      </p:sp>
      <p:sp>
        <p:nvSpPr>
          <p:cNvPr id="416775" name="Text Box 7">
            <a:extLst>
              <a:ext uri="{FF2B5EF4-FFF2-40B4-BE49-F238E27FC236}">
                <a16:creationId xmlns:a16="http://schemas.microsoft.com/office/drawing/2014/main" id="{0640A2AD-063B-4E34-B117-CA02F00E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1" y="3068638"/>
            <a:ext cx="6983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31                                                                       12  11                                         0</a:t>
            </a:r>
          </a:p>
        </p:txBody>
      </p:sp>
      <p:sp>
        <p:nvSpPr>
          <p:cNvPr id="416776" name="Text Box 8">
            <a:extLst>
              <a:ext uri="{FF2B5EF4-FFF2-40B4-BE49-F238E27FC236}">
                <a16:creationId xmlns:a16="http://schemas.microsoft.com/office/drawing/2014/main" id="{9B5B3CA8-FDAB-4A79-B192-68A85649D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6" y="4149726"/>
            <a:ext cx="79914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u="sng"/>
              <a:t>Биты во флагах доступа: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0 - страница присутствует в ОЗУ (иначе выгружена или не существует)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1 - разрешено чтение или чтение-запись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2 - разрешен доступ пользовательским процессам или только системным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5 - было ли обращение к странице (влияет на выбор выгружаемой)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6 - была ли изменена страница (надо ли ее выгружать или просто заместить нужной)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9,10,11 - используются по усмотрению ОС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5B000-B2FC-494B-81DD-388725CDC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979C8991-3306-46B7-9AD0-B0535B965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Стрелка </a:t>
            </a:r>
            <a:br>
              <a:rPr lang="ru-RU" altLang="ru-RU" sz="4000"/>
            </a:br>
            <a:r>
              <a:rPr lang="ru-RU" altLang="ru-RU" sz="4000"/>
              <a:t>«выполнение-готовность»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FDB99BC-E288-47DA-93AF-37A4381F3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276476"/>
            <a:ext cx="8229600" cy="2665413"/>
          </a:xfrm>
        </p:spPr>
        <p:txBody>
          <a:bodyPr/>
          <a:lstStyle/>
          <a:p>
            <a:r>
              <a:rPr lang="ru-RU" altLang="ru-RU"/>
              <a:t>При вытесняющем планировании очевидно - истек квант времени или появился абсолютно высокоприоритетный.</a:t>
            </a:r>
          </a:p>
          <a:p>
            <a:r>
              <a:rPr lang="ru-RU" altLang="ru-RU"/>
              <a:t>При невытесяняющем </a:t>
            </a:r>
            <a:r>
              <a:rPr lang="ru-RU" altLang="ru-RU" b="1"/>
              <a:t>тоже есть</a:t>
            </a:r>
            <a:r>
              <a:rPr lang="ru-RU" altLang="ru-RU"/>
              <a:t>: явная или неявная отдача управления.</a:t>
            </a:r>
          </a:p>
          <a:p>
            <a:pPr>
              <a:buFontTx/>
              <a:buNone/>
            </a:pPr>
            <a:r>
              <a:rPr lang="ru-RU" altLang="ru-RU"/>
              <a:t>(</a:t>
            </a:r>
            <a:r>
              <a:rPr lang="en-US" altLang="ru-RU"/>
              <a:t>Windows 3.1 - Yield </a:t>
            </a:r>
            <a:r>
              <a:rPr lang="ru-RU" altLang="ru-RU"/>
              <a:t>или </a:t>
            </a:r>
            <a:r>
              <a:rPr lang="en-US" altLang="ru-RU"/>
              <a:t>GetMessage </a:t>
            </a:r>
            <a:r>
              <a:rPr lang="ru-RU" altLang="ru-RU"/>
              <a:t>соответственно)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4BC185-52C9-48D8-93D8-B8C3A550D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ED549F1A-7977-4011-BE5C-C097C2A24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Особенности работы страничной виртуальной памяти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CD681A1-B1A0-43AF-8549-3B5C070E2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916114"/>
            <a:ext cx="8229600" cy="4238625"/>
          </a:xfrm>
        </p:spPr>
        <p:txBody>
          <a:bodyPr/>
          <a:lstStyle/>
          <a:p>
            <a:r>
              <a:rPr lang="ru-RU" altLang="ru-RU" sz="2000"/>
              <a:t>Информация каталогов и таблиц страниц эффективно кэшируются, постоянного обращения к памяти в ходе декодирования ВА нет.</a:t>
            </a:r>
          </a:p>
          <a:p>
            <a:r>
              <a:rPr lang="ru-RU" altLang="ru-RU" sz="2000"/>
              <a:t>Используется ассоциативный кэш, вероятность промаха </a:t>
            </a:r>
            <a:br>
              <a:rPr lang="ru-RU" altLang="ru-RU" sz="2000"/>
            </a:br>
            <a:r>
              <a:rPr lang="ru-RU" altLang="ru-RU" sz="2000"/>
              <a:t>0,01 .. 1 %</a:t>
            </a:r>
          </a:p>
          <a:p>
            <a:r>
              <a:rPr lang="ru-RU" altLang="ru-RU" sz="2000"/>
              <a:t>При линейном изменении виртуального адреса физические адреса страниц меняются совершенно хаотично.</a:t>
            </a:r>
          </a:p>
          <a:p>
            <a:r>
              <a:rPr lang="ru-RU" altLang="ru-RU" sz="2000"/>
              <a:t>При дефрагментации виртуальной памяти блоки физической памяти не перемещаются, лишь корректируется информация в таблицах.</a:t>
            </a:r>
          </a:p>
          <a:p>
            <a:r>
              <a:rPr lang="ru-RU" altLang="ru-RU" sz="2000"/>
              <a:t>Дефрагментация физической памяти не требуется по причине того, что размер всех страниц одинаков.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7C6BC3-ED91-4BB9-ACE2-D2114EF58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0D228B16-FAEA-48F0-9A94-8C269D809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Карта виртуального адресного пространства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0E68D64E-B81A-4D56-8FC5-5475BF875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566864"/>
            <a:ext cx="8229600" cy="467042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ru-RU" sz="1800" b="1" u="sng"/>
              <a:t>XP:</a:t>
            </a:r>
            <a:endParaRPr lang="ru-RU" altLang="ru-RU" sz="1800" b="1" u="sng"/>
          </a:p>
          <a:p>
            <a:r>
              <a:rPr lang="ru-RU" altLang="ru-RU" sz="1800"/>
              <a:t>0..64</a:t>
            </a:r>
            <a:r>
              <a:rPr lang="en-US" altLang="ru-RU" sz="1800"/>
              <a:t>K - </a:t>
            </a:r>
            <a:r>
              <a:rPr lang="ru-RU" altLang="ru-RU" sz="1800"/>
              <a:t>не используется</a:t>
            </a:r>
          </a:p>
          <a:p>
            <a:r>
              <a:rPr lang="ru-RU" altLang="ru-RU" sz="1800"/>
              <a:t>до </a:t>
            </a:r>
            <a:r>
              <a:rPr lang="en-US" altLang="ru-RU" sz="1800"/>
              <a:t>4</a:t>
            </a:r>
            <a:r>
              <a:rPr lang="ru-RU" altLang="ru-RU" sz="1800"/>
              <a:t>М - как правило, не используются</a:t>
            </a:r>
          </a:p>
          <a:p>
            <a:r>
              <a:rPr lang="en-US" altLang="ru-RU" sz="1800"/>
              <a:t>0(</a:t>
            </a:r>
            <a:r>
              <a:rPr lang="ru-RU" altLang="ru-RU" sz="1800"/>
              <a:t>4М</a:t>
            </a:r>
            <a:r>
              <a:rPr lang="en-US" altLang="ru-RU" sz="1800"/>
              <a:t>)</a:t>
            </a:r>
            <a:r>
              <a:rPr lang="ru-RU" altLang="ru-RU" sz="1800"/>
              <a:t>..</a:t>
            </a:r>
            <a:r>
              <a:rPr lang="en-US" altLang="ru-RU" sz="1800"/>
              <a:t>3G - </a:t>
            </a:r>
            <a:r>
              <a:rPr lang="ru-RU" altLang="ru-RU" sz="1800"/>
              <a:t>изолированная память процесса</a:t>
            </a:r>
          </a:p>
          <a:p>
            <a:r>
              <a:rPr lang="en-US" altLang="ru-RU" sz="1800"/>
              <a:t>3G..4G - </a:t>
            </a:r>
            <a:r>
              <a:rPr lang="ru-RU" altLang="ru-RU" sz="1800"/>
              <a:t>изолированная системная память для нужд процесса</a:t>
            </a:r>
            <a:endParaRPr lang="en-US" altLang="ru-RU" sz="1800"/>
          </a:p>
          <a:p>
            <a:endParaRPr lang="en-US" altLang="ru-RU" sz="1800"/>
          </a:p>
          <a:p>
            <a:pPr>
              <a:buFontTx/>
              <a:buNone/>
            </a:pPr>
            <a:r>
              <a:rPr lang="en-US" altLang="ru-RU" sz="1800" b="1" u="sng"/>
              <a:t>Win98:</a:t>
            </a:r>
          </a:p>
          <a:p>
            <a:r>
              <a:rPr lang="ru-RU" altLang="ru-RU" sz="1800"/>
              <a:t>0..64</a:t>
            </a:r>
            <a:r>
              <a:rPr lang="en-US" altLang="ru-RU" sz="1800"/>
              <a:t>K - </a:t>
            </a:r>
            <a:r>
              <a:rPr lang="ru-RU" altLang="ru-RU" sz="1800"/>
              <a:t>не используется</a:t>
            </a:r>
          </a:p>
          <a:p>
            <a:r>
              <a:rPr lang="ru-RU" altLang="ru-RU" sz="1800"/>
              <a:t>до </a:t>
            </a:r>
            <a:r>
              <a:rPr lang="en-US" altLang="ru-RU" sz="1800"/>
              <a:t>4</a:t>
            </a:r>
            <a:r>
              <a:rPr lang="ru-RU" altLang="ru-RU" sz="1800"/>
              <a:t>М - не используются</a:t>
            </a:r>
            <a:r>
              <a:rPr lang="en-US" altLang="ru-RU" sz="1800"/>
              <a:t> Win32, </a:t>
            </a:r>
            <a:r>
              <a:rPr lang="ru-RU" altLang="ru-RU" sz="1800"/>
              <a:t>используется </a:t>
            </a:r>
            <a:r>
              <a:rPr lang="en-US" altLang="ru-RU" sz="1800"/>
              <a:t>Win16</a:t>
            </a:r>
            <a:endParaRPr lang="ru-RU" altLang="ru-RU" sz="1800"/>
          </a:p>
          <a:p>
            <a:r>
              <a:rPr lang="en-US" altLang="ru-RU" sz="1800"/>
              <a:t>0(</a:t>
            </a:r>
            <a:r>
              <a:rPr lang="ru-RU" altLang="ru-RU" sz="1800"/>
              <a:t>4М</a:t>
            </a:r>
            <a:r>
              <a:rPr lang="en-US" altLang="ru-RU" sz="1800"/>
              <a:t>)</a:t>
            </a:r>
            <a:r>
              <a:rPr lang="ru-RU" altLang="ru-RU" sz="1800"/>
              <a:t>..</a:t>
            </a:r>
            <a:r>
              <a:rPr lang="en-US" altLang="ru-RU" sz="1800"/>
              <a:t>2G - </a:t>
            </a:r>
            <a:r>
              <a:rPr lang="ru-RU" altLang="ru-RU" sz="1800"/>
              <a:t>изолированная память процесса</a:t>
            </a:r>
            <a:endParaRPr lang="en-US" altLang="ru-RU" sz="1800"/>
          </a:p>
          <a:p>
            <a:r>
              <a:rPr lang="en-US" altLang="ru-RU" sz="1800"/>
              <a:t>2G..3G - </a:t>
            </a:r>
            <a:r>
              <a:rPr lang="ru-RU" altLang="ru-RU" sz="1800"/>
              <a:t>разделяемая системная память всех процессов</a:t>
            </a:r>
          </a:p>
          <a:p>
            <a:r>
              <a:rPr lang="en-US" altLang="ru-RU" sz="1800"/>
              <a:t>3G..4G - </a:t>
            </a:r>
            <a:r>
              <a:rPr lang="ru-RU" altLang="ru-RU" sz="1800"/>
              <a:t>изолированная системная память для нужд процесса</a:t>
            </a:r>
            <a:endParaRPr lang="en-US" altLang="ru-RU" sz="1800"/>
          </a:p>
          <a:p>
            <a:pPr>
              <a:buFontTx/>
              <a:buNone/>
            </a:pPr>
            <a:endParaRPr lang="en-US" altLang="ru-RU" sz="180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ru-RU" altLang="ru-RU" sz="1800">
                <a:sym typeface="Wingdings" panose="05000000000000000000" pitchFamily="2" charset="2"/>
              </a:rPr>
              <a:t></a:t>
            </a:r>
            <a:r>
              <a:rPr lang="en-US" altLang="ru-RU" sz="1800">
                <a:sym typeface="Wingdings" panose="05000000000000000000" pitchFamily="2" charset="2"/>
              </a:rPr>
              <a:t> </a:t>
            </a:r>
            <a:r>
              <a:rPr lang="ru-RU" altLang="ru-RU" sz="1800">
                <a:sym typeface="Wingdings" panose="05000000000000000000" pitchFamily="2" charset="2"/>
              </a:rPr>
              <a:t>приложению </a:t>
            </a:r>
            <a:r>
              <a:rPr lang="en-US" altLang="ru-RU" sz="1800">
                <a:sym typeface="Wingdings" panose="05000000000000000000" pitchFamily="2" charset="2"/>
              </a:rPr>
              <a:t>Win32 </a:t>
            </a:r>
            <a:r>
              <a:rPr lang="ru-RU" altLang="ru-RU" sz="1800">
                <a:sym typeface="Wingdings" panose="05000000000000000000" pitchFamily="2" charset="2"/>
              </a:rPr>
              <a:t>для его кода и данных доступны 2</a:t>
            </a:r>
            <a:r>
              <a:rPr lang="en-US" altLang="ru-RU" sz="1800">
                <a:sym typeface="Wingdings" panose="05000000000000000000" pitchFamily="2" charset="2"/>
              </a:rPr>
              <a:t>G </a:t>
            </a:r>
            <a:r>
              <a:rPr lang="ru-RU" altLang="ru-RU" sz="1800">
                <a:sym typeface="Wingdings" panose="05000000000000000000" pitchFamily="2" charset="2"/>
              </a:rPr>
              <a:t>из </a:t>
            </a:r>
            <a:r>
              <a:rPr lang="en-US" altLang="ru-RU" sz="1800">
                <a:sym typeface="Wingdings" panose="05000000000000000000" pitchFamily="2" charset="2"/>
              </a:rPr>
              <a:t>4G</a:t>
            </a:r>
            <a:endParaRPr lang="ru-RU" altLang="ru-RU" sz="1800"/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713412-D57C-450D-9B22-F9272787E4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A96144AD-06EE-4DEC-95C2-71AEFBD81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Многозадачность в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BABEF009-D570-4F5D-9C8C-2785F9C31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/>
              <a:t>Симметричная многопроцессорность </a:t>
            </a:r>
          </a:p>
          <a:p>
            <a:r>
              <a:rPr lang="ru-RU" altLang="ru-RU"/>
              <a:t>Вытесняющий алгоритм планирования</a:t>
            </a:r>
          </a:p>
          <a:p>
            <a:r>
              <a:rPr lang="ru-RU" altLang="ru-RU"/>
              <a:t>Многопоточность</a:t>
            </a:r>
          </a:p>
          <a:p>
            <a:r>
              <a:rPr lang="ru-RU" altLang="ru-RU"/>
              <a:t>Абсолютный приоритет</a:t>
            </a:r>
          </a:p>
          <a:p>
            <a:r>
              <a:rPr lang="ru-RU" altLang="ru-RU"/>
              <a:t>Динамический приоритет</a:t>
            </a:r>
          </a:p>
          <a:p>
            <a:r>
              <a:rPr lang="ru-RU" altLang="ru-RU"/>
              <a:t>Виртуальная память со страничной организацией</a:t>
            </a:r>
          </a:p>
          <a:p>
            <a:r>
              <a:rPr lang="ru-RU" altLang="ru-RU"/>
              <a:t>Линейный 32-разрядный виртуальный адрес</a:t>
            </a:r>
          </a:p>
          <a:p>
            <a:r>
              <a:rPr lang="ru-RU" altLang="ru-RU">
                <a:solidFill>
                  <a:schemeClr val="hlink"/>
                </a:solidFill>
              </a:rPr>
              <a:t>Изолированные адресные пространства процессов</a:t>
            </a:r>
          </a:p>
          <a:p>
            <a:r>
              <a:rPr lang="ru-RU" altLang="ru-RU">
                <a:solidFill>
                  <a:schemeClr val="hlink"/>
                </a:solidFill>
              </a:rPr>
              <a:t>Поддержка межпроцессного обмена информацией</a:t>
            </a:r>
          </a:p>
          <a:p>
            <a:r>
              <a:rPr lang="ru-RU" altLang="ru-RU"/>
              <a:t>Поддержка средств синхронизации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8B988-95A3-4921-B8F6-9482D194D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8899DB98-398A-4F19-9EE1-EA1DBCE7E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Проблема обмена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3E7915AE-A041-4FFF-B33B-3F961CBC4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557338"/>
            <a:ext cx="8229600" cy="4597400"/>
          </a:xfrm>
        </p:spPr>
        <p:txBody>
          <a:bodyPr/>
          <a:lstStyle/>
          <a:p>
            <a:r>
              <a:rPr lang="ru-RU" altLang="ru-RU"/>
              <a:t>Адресные пространства процессов изолированы</a:t>
            </a:r>
          </a:p>
          <a:p>
            <a:r>
              <a:rPr lang="ru-RU" altLang="ru-RU"/>
              <a:t>Для обмена информацией могут использоваться:</a:t>
            </a:r>
          </a:p>
          <a:p>
            <a:pPr lvl="1">
              <a:buFontTx/>
              <a:buChar char="•"/>
            </a:pPr>
            <a:r>
              <a:rPr lang="ru-RU" altLang="ru-RU"/>
              <a:t>общие файлы</a:t>
            </a:r>
          </a:p>
          <a:p>
            <a:pPr lvl="1">
              <a:buFontTx/>
              <a:buChar char="•"/>
            </a:pPr>
            <a:r>
              <a:rPr lang="ru-RU" altLang="ru-RU"/>
              <a:t>обычные сообщения</a:t>
            </a:r>
          </a:p>
          <a:p>
            <a:pPr lvl="1">
              <a:buFontTx/>
              <a:buChar char="•"/>
            </a:pPr>
            <a:r>
              <a:rPr lang="ru-RU" altLang="ru-RU"/>
              <a:t>глобальные атомы</a:t>
            </a:r>
          </a:p>
          <a:p>
            <a:pPr lvl="1">
              <a:buFontTx/>
              <a:buChar char="•"/>
            </a:pPr>
            <a:r>
              <a:rPr lang="ru-RU" altLang="ru-RU"/>
              <a:t>специальные сообщения (</a:t>
            </a:r>
            <a:r>
              <a:rPr lang="en-US" altLang="ru-RU"/>
              <a:t>WM_COPYDATA</a:t>
            </a:r>
            <a:r>
              <a:rPr lang="ru-RU" altLang="ru-RU"/>
              <a:t>)</a:t>
            </a:r>
          </a:p>
          <a:p>
            <a:pPr lvl="1">
              <a:buFontTx/>
              <a:buChar char="•"/>
            </a:pPr>
            <a:r>
              <a:rPr lang="ru-RU" altLang="ru-RU"/>
              <a:t>разделяемые области памяти</a:t>
            </a:r>
          </a:p>
          <a:p>
            <a:pPr lvl="1">
              <a:buFontTx/>
              <a:buChar char="•"/>
            </a:pPr>
            <a:r>
              <a:rPr lang="ru-RU" altLang="ru-RU"/>
              <a:t>трубопроводы (</a:t>
            </a:r>
            <a:r>
              <a:rPr lang="en-US" altLang="ru-RU"/>
              <a:t>pipeline)</a:t>
            </a:r>
          </a:p>
          <a:p>
            <a:pPr lvl="1">
              <a:buFontTx/>
              <a:buChar char="•"/>
            </a:pPr>
            <a:r>
              <a:rPr lang="en-US" altLang="ru-RU"/>
              <a:t>..............</a:t>
            </a:r>
            <a:endParaRPr lang="ru-RU" altLang="ru-RU"/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1DA11-2BC8-495E-8E77-CE46FCB34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FB7DBEBD-6EEE-4D09-B220-A54B9BECF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Обмен сообщениями </a:t>
            </a:r>
            <a:br>
              <a:rPr lang="ru-RU" altLang="ru-RU" sz="4000"/>
            </a:br>
            <a:r>
              <a:rPr lang="ru-RU" altLang="ru-RU" sz="4000"/>
              <a:t>между процессами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01946AA6-C9BC-45C5-B8B5-2E3058FA3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МОЖНО отправлять сообщения окнам другого процесса – конкретным окнам или широковещательно по всей системе.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Для передачи между процессами должны использоваться коды сообщений </a:t>
            </a:r>
            <a:r>
              <a:rPr lang="en-US" altLang="ru-RU" sz="2000" b="1"/>
              <a:t>$C000 .. $FFFF</a:t>
            </a:r>
            <a:r>
              <a:rPr lang="en-US" altLang="ru-RU" sz="2000"/>
              <a:t> (</a:t>
            </a:r>
            <a:r>
              <a:rPr lang="ru-RU" altLang="ru-RU" sz="2000"/>
              <a:t>но скорее всего </a:t>
            </a:r>
            <a:r>
              <a:rPr lang="en-US" altLang="ru-RU" sz="2000"/>
              <a:t>Windows </a:t>
            </a:r>
            <a:r>
              <a:rPr lang="ru-RU" altLang="ru-RU" sz="2000"/>
              <a:t>доставит сообщение с любым кодом</a:t>
            </a:r>
            <a:r>
              <a:rPr lang="en-US" altLang="ru-RU" sz="2000"/>
              <a:t>).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Нужно знать ХЭНДЛ окна-получателя, это - проблема, если окно создал другой процесс, решается применением широковещательных запросов на установление связи.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одном сообщении можно передать 64 бита полезной информации (</a:t>
            </a:r>
            <a:r>
              <a:rPr lang="en-US" altLang="ru-RU" sz="2000"/>
              <a:t>wparam + lparam</a:t>
            </a:r>
            <a:r>
              <a:rPr lang="ru-RU" altLang="ru-RU" sz="2000"/>
              <a:t>)</a:t>
            </a:r>
            <a:r>
              <a:rPr lang="en-US" altLang="ru-RU" sz="2000"/>
              <a:t>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Передать указатель на данные нельзя, потому что в контексте другого процесса он будет указывать на совершенно другую область памяти.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Можно послать серию из </a:t>
            </a:r>
            <a:r>
              <a:rPr lang="en-US" altLang="ru-RU" sz="2000"/>
              <a:t>n </a:t>
            </a:r>
            <a:r>
              <a:rPr lang="ru-RU" altLang="ru-RU" sz="2000"/>
              <a:t>сообщений и передать </a:t>
            </a:r>
            <a:r>
              <a:rPr lang="en-US" altLang="ru-RU" sz="2000"/>
              <a:t>n*4 </a:t>
            </a:r>
            <a:r>
              <a:rPr lang="ru-RU" altLang="ru-RU" sz="2000"/>
              <a:t>байт.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2000"/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5995DA-4FD0-41B0-8F1E-F99BA5C16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344BD418-A6AB-49C2-AA83-23B8F2A0F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Проблема кодов сообщений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F647D11-1923-46F9-B482-728EC0712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/>
          <a:lstStyle/>
          <a:p>
            <a:r>
              <a:rPr lang="ru-RU" altLang="ru-RU" sz="2000"/>
              <a:t>Человеку свойственна любовь к "круглым" числам. Если программисту нужно выбрать число от </a:t>
            </a:r>
            <a:r>
              <a:rPr lang="en-US" altLang="ru-RU" sz="2000"/>
              <a:t>C000 </a:t>
            </a:r>
            <a:r>
              <a:rPr lang="ru-RU" altLang="ru-RU" sz="2000"/>
              <a:t>до </a:t>
            </a:r>
            <a:r>
              <a:rPr lang="en-US" altLang="ru-RU" sz="2000"/>
              <a:t>FFFF, </a:t>
            </a:r>
            <a:r>
              <a:rPr lang="ru-RU" altLang="ru-RU" sz="2000"/>
              <a:t>то он с ВЫСОКОЙ долей вероятности выберет </a:t>
            </a:r>
            <a:r>
              <a:rPr lang="en-US" altLang="ru-RU" sz="2000"/>
              <a:t>C000, D000 </a:t>
            </a:r>
            <a:r>
              <a:rPr lang="ru-RU" altLang="ru-RU" sz="2000"/>
              <a:t>или </a:t>
            </a:r>
            <a:r>
              <a:rPr lang="en-US" altLang="ru-RU" sz="2000"/>
              <a:t>E000. </a:t>
            </a:r>
          </a:p>
          <a:p>
            <a:r>
              <a:rPr lang="ru-RU" altLang="ru-RU" sz="2000"/>
              <a:t>Если разные программисты в не связанных программах будут отправлять по системе одинаковые сообщения с разным смыслом - это ведет к путанице и ошибкам.</a:t>
            </a:r>
          </a:p>
          <a:p>
            <a:r>
              <a:rPr lang="en-US" altLang="ru-RU" sz="2000">
                <a:solidFill>
                  <a:schemeClr val="hlink"/>
                </a:solidFill>
              </a:rPr>
              <a:t>msg1 := RegisterWindowMessage('Romashka Ltd. msg1')</a:t>
            </a:r>
            <a:br>
              <a:rPr lang="en-US" altLang="ru-RU" sz="2000"/>
            </a:br>
            <a:r>
              <a:rPr lang="ru-RU" altLang="ru-RU" sz="2000"/>
              <a:t>- если при регистрации сообщения в системе указать торговую марку или название фирмы, то вероятность случайного использования такой же строки программистами другой фирмы мала.</a:t>
            </a:r>
          </a:p>
          <a:p>
            <a:r>
              <a:rPr lang="en-US" altLang="ru-RU" sz="2000"/>
              <a:t>R.W.M. </a:t>
            </a:r>
            <a:r>
              <a:rPr lang="ru-RU" altLang="ru-RU" sz="2000"/>
              <a:t>гарантирует, что в этом сеансе работы </a:t>
            </a:r>
            <a:r>
              <a:rPr lang="en-US" altLang="ru-RU" sz="2000"/>
              <a:t>Windows </a:t>
            </a:r>
            <a:r>
              <a:rPr lang="ru-RU" altLang="ru-RU" sz="2000"/>
              <a:t>на этой машине все процессы, использовавшие одинаковые строки, получат одинаковые коды сообщений, а использовавшие разные строки - разные коды сообщений.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B7E5AF-76C2-48A3-977B-3ECEB5B63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3FC6B6F4-BC33-4BFD-8517-81227B48B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Протокол установления связи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56018ED1-7218-43D4-BE49-51C9F2AC3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Зарегистрировать сообщения для обмена во всех "заинтересованных процессах"</a:t>
            </a:r>
          </a:p>
          <a:p>
            <a:r>
              <a:rPr lang="ru-RU" altLang="ru-RU"/>
              <a:t>Инициатор связи рассылает приветствие широковещательно, в приветствии содержится хэндл окна отправителя.</a:t>
            </a:r>
          </a:p>
          <a:p>
            <a:r>
              <a:rPr lang="ru-RU" altLang="ru-RU"/>
              <a:t>Получив приветствие, другой процесс отправляет ответ, содержащий хэндл своего окна.</a:t>
            </a:r>
          </a:p>
          <a:p>
            <a:r>
              <a:rPr lang="ru-RU" altLang="ru-RU"/>
              <a:t>Теперь оба процесса знают хэндлы окна процесса партнера и могут отправлять сообщения с данными.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ижний колонтитул 28">
            <a:extLst>
              <a:ext uri="{FF2B5EF4-FFF2-40B4-BE49-F238E27FC236}">
                <a16:creationId xmlns:a16="http://schemas.microsoft.com/office/drawing/2014/main" id="{0EF9C8AD-D8F3-4538-BD06-23A27D9A6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88564802-25B4-40D1-9BBC-FE25E88C6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Установление связи</a:t>
            </a:r>
          </a:p>
        </p:txBody>
      </p:sp>
      <p:sp>
        <p:nvSpPr>
          <p:cNvPr id="425988" name="Text Box 4">
            <a:extLst>
              <a:ext uri="{FF2B5EF4-FFF2-40B4-BE49-F238E27FC236}">
                <a16:creationId xmlns:a16="http://schemas.microsoft.com/office/drawing/2014/main" id="{73396C51-385A-44B7-BF02-D2372F09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52513"/>
            <a:ext cx="2735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Процесс А</a:t>
            </a:r>
          </a:p>
        </p:txBody>
      </p:sp>
      <p:sp>
        <p:nvSpPr>
          <p:cNvPr id="425989" name="Text Box 5">
            <a:extLst>
              <a:ext uri="{FF2B5EF4-FFF2-40B4-BE49-F238E27FC236}">
                <a16:creationId xmlns:a16="http://schemas.microsoft.com/office/drawing/2014/main" id="{75BF405C-B00C-419D-955C-8D812D1E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908051"/>
            <a:ext cx="1152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Процесс </a:t>
            </a: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425990" name="Rectangle 6">
            <a:extLst>
              <a:ext uri="{FF2B5EF4-FFF2-40B4-BE49-F238E27FC236}">
                <a16:creationId xmlns:a16="http://schemas.microsoft.com/office/drawing/2014/main" id="{7CDD6761-CD71-4BFE-9EC8-5F3A5F51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484314"/>
            <a:ext cx="936625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hWndA</a:t>
            </a:r>
            <a:endParaRPr lang="ru-RU" altLang="ru-RU"/>
          </a:p>
        </p:txBody>
      </p:sp>
      <p:sp>
        <p:nvSpPr>
          <p:cNvPr id="425991" name="Rectangle 7">
            <a:extLst>
              <a:ext uri="{FF2B5EF4-FFF2-40B4-BE49-F238E27FC236}">
                <a16:creationId xmlns:a16="http://schemas.microsoft.com/office/drawing/2014/main" id="{62B6CBEF-EF1C-418C-AACD-73FF7DAD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0" y="1268413"/>
            <a:ext cx="115093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hWndB</a:t>
            </a:r>
            <a:endParaRPr lang="ru-RU" altLang="ru-RU"/>
          </a:p>
        </p:txBody>
      </p:sp>
      <p:sp>
        <p:nvSpPr>
          <p:cNvPr id="425993" name="Line 9">
            <a:extLst>
              <a:ext uri="{FF2B5EF4-FFF2-40B4-BE49-F238E27FC236}">
                <a16:creationId xmlns:a16="http://schemas.microsoft.com/office/drawing/2014/main" id="{74F5DB3E-DEEE-4826-9AE7-695EF028D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2133600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5995" name="Text Box 11">
            <a:extLst>
              <a:ext uri="{FF2B5EF4-FFF2-40B4-BE49-F238E27FC236}">
                <a16:creationId xmlns:a16="http://schemas.microsoft.com/office/drawing/2014/main" id="{A0FE0DDC-CB7B-4AD6-9B12-7D753BFB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1052514"/>
            <a:ext cx="51133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msg1 := RegisterWindowMessage('</a:t>
            </a:r>
            <a:r>
              <a:rPr lang="ru-RU" altLang="ru-RU"/>
              <a:t>Юстас-Алексу привет</a:t>
            </a:r>
            <a:r>
              <a:rPr lang="en-US" altLang="ru-RU"/>
              <a:t>');</a:t>
            </a:r>
            <a:endParaRPr lang="ru-RU" altLang="ru-RU"/>
          </a:p>
          <a:p>
            <a:pPr>
              <a:spcBef>
                <a:spcPct val="50000"/>
              </a:spcBef>
            </a:pPr>
            <a:r>
              <a:rPr lang="en-US" altLang="ru-RU"/>
              <a:t>msg</a:t>
            </a:r>
            <a:r>
              <a:rPr lang="ru-RU" altLang="ru-RU"/>
              <a:t>2</a:t>
            </a:r>
            <a:r>
              <a:rPr lang="en-US" altLang="ru-RU"/>
              <a:t> := RegisterWindowMessage('</a:t>
            </a:r>
            <a:r>
              <a:rPr lang="ru-RU" altLang="ru-RU"/>
              <a:t>Юстас-Алексу отклик</a:t>
            </a:r>
            <a:r>
              <a:rPr lang="en-US" altLang="ru-RU"/>
              <a:t>');</a:t>
            </a:r>
            <a:endParaRPr lang="ru-RU" altLang="ru-RU"/>
          </a:p>
          <a:p>
            <a:pPr>
              <a:spcBef>
                <a:spcPct val="50000"/>
              </a:spcBef>
            </a:pPr>
            <a:r>
              <a:rPr lang="en-US" altLang="ru-RU"/>
              <a:t>msg</a:t>
            </a:r>
            <a:r>
              <a:rPr lang="ru-RU" altLang="ru-RU"/>
              <a:t>3</a:t>
            </a:r>
            <a:r>
              <a:rPr lang="en-US" altLang="ru-RU"/>
              <a:t> := RegisterWindowMessage('</a:t>
            </a:r>
            <a:r>
              <a:rPr lang="ru-RU" altLang="ru-RU"/>
              <a:t>Юстас-Алексу данные</a:t>
            </a:r>
            <a:r>
              <a:rPr lang="en-US" altLang="ru-RU"/>
              <a:t>');</a:t>
            </a:r>
            <a:endParaRPr lang="ru-RU" altLang="ru-RU"/>
          </a:p>
        </p:txBody>
      </p:sp>
      <p:sp>
        <p:nvSpPr>
          <p:cNvPr id="425996" name="Line 12">
            <a:extLst>
              <a:ext uri="{FF2B5EF4-FFF2-40B4-BE49-F238E27FC236}">
                <a16:creationId xmlns:a16="http://schemas.microsoft.com/office/drawing/2014/main" id="{D10D66D9-6449-41F8-8455-B14AD0867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5" y="20605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5997" name="Line 13">
            <a:extLst>
              <a:ext uri="{FF2B5EF4-FFF2-40B4-BE49-F238E27FC236}">
                <a16:creationId xmlns:a16="http://schemas.microsoft.com/office/drawing/2014/main" id="{6DE9B7DB-BCAE-4D28-94CF-6905B2131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4" y="20605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5998" name="Text Box 14">
            <a:extLst>
              <a:ext uri="{FF2B5EF4-FFF2-40B4-BE49-F238E27FC236}">
                <a16:creationId xmlns:a16="http://schemas.microsoft.com/office/drawing/2014/main" id="{62CE1F7E-520C-43FB-AB9A-554CFD703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349500"/>
            <a:ext cx="403225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hOpponent:=0;</a:t>
            </a:r>
            <a:br>
              <a:rPr lang="en-US" altLang="ru-RU"/>
            </a:br>
            <a:r>
              <a:rPr lang="en-US" altLang="ru-RU"/>
              <a:t>SendMessage(HWND_BROADCAST, msg1,   	      hWndA, 0);</a:t>
            </a:r>
            <a:br>
              <a:rPr lang="en-US" altLang="ru-RU"/>
            </a:br>
            <a:r>
              <a:rPr lang="en-US" altLang="ru-RU">
                <a:solidFill>
                  <a:schemeClr val="hlink"/>
                </a:solidFill>
              </a:rPr>
              <a:t>//</a:t>
            </a:r>
            <a:r>
              <a:rPr lang="ru-RU" altLang="ru-RU">
                <a:solidFill>
                  <a:schemeClr val="hlink"/>
                </a:solidFill>
              </a:rPr>
              <a:t>здесь </a:t>
            </a:r>
            <a:r>
              <a:rPr lang="en-US" altLang="ru-RU">
                <a:solidFill>
                  <a:schemeClr val="hlink"/>
                </a:solidFill>
              </a:rPr>
              <a:t>hOpponent </a:t>
            </a:r>
            <a:r>
              <a:rPr lang="ru-RU" altLang="ru-RU">
                <a:solidFill>
                  <a:schemeClr val="hlink"/>
                </a:solidFill>
              </a:rPr>
              <a:t>уже не 0, если был ответ!</a:t>
            </a:r>
          </a:p>
        </p:txBody>
      </p:sp>
      <p:sp>
        <p:nvSpPr>
          <p:cNvPr id="425999" name="Line 15">
            <a:extLst>
              <a:ext uri="{FF2B5EF4-FFF2-40B4-BE49-F238E27FC236}">
                <a16:creationId xmlns:a16="http://schemas.microsoft.com/office/drawing/2014/main" id="{640C1A1F-EC33-4FFB-9910-64810D456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2708276"/>
            <a:ext cx="12239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00" name="Text Box 16">
            <a:extLst>
              <a:ext uri="{FF2B5EF4-FFF2-40B4-BE49-F238E27FC236}">
                <a16:creationId xmlns:a16="http://schemas.microsoft.com/office/drawing/2014/main" id="{D77F4F1B-2AC1-4322-AFA4-08F6F6CA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781300"/>
            <a:ext cx="34559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b="1"/>
              <a:t>case</a:t>
            </a:r>
            <a:r>
              <a:rPr lang="en-US" altLang="ru-RU"/>
              <a:t> msg </a:t>
            </a:r>
            <a:r>
              <a:rPr lang="en-US" altLang="ru-RU" b="1"/>
              <a:t>of</a:t>
            </a:r>
            <a:br>
              <a:rPr lang="en-US" altLang="ru-RU"/>
            </a:br>
            <a:r>
              <a:rPr lang="en-US" altLang="ru-RU"/>
              <a:t>............................</a:t>
            </a:r>
            <a:br>
              <a:rPr lang="en-US" altLang="ru-RU"/>
            </a:br>
            <a:r>
              <a:rPr lang="en-US" altLang="ru-RU"/>
              <a:t>   </a:t>
            </a:r>
            <a:r>
              <a:rPr lang="en-US" altLang="ru-RU" b="1"/>
              <a:t>else if</a:t>
            </a:r>
            <a:r>
              <a:rPr lang="en-US" altLang="ru-RU"/>
              <a:t> msg=msg1 </a:t>
            </a:r>
            <a:r>
              <a:rPr lang="en-US" altLang="ru-RU" b="1"/>
              <a:t>then begin</a:t>
            </a:r>
            <a:br>
              <a:rPr lang="en-US" altLang="ru-RU"/>
            </a:br>
            <a:r>
              <a:rPr lang="en-US" altLang="ru-RU"/>
              <a:t>       hOpponent:=wparam;</a:t>
            </a:r>
            <a:br>
              <a:rPr lang="en-US" altLang="ru-RU"/>
            </a:br>
            <a:r>
              <a:rPr lang="en-US" altLang="ru-RU"/>
              <a:t>       SendMessage(hOpponent, msg2,</a:t>
            </a:r>
            <a:br>
              <a:rPr lang="en-US" altLang="ru-RU"/>
            </a:br>
            <a:r>
              <a:rPr lang="en-US" altLang="ru-RU"/>
              <a:t>	             hWndB, 0);</a:t>
            </a:r>
            <a:br>
              <a:rPr lang="en-US" altLang="ru-RU"/>
            </a:br>
            <a:r>
              <a:rPr lang="en-US" altLang="ru-RU"/>
              <a:t>   </a:t>
            </a:r>
            <a:r>
              <a:rPr lang="en-US" altLang="ru-RU" b="1"/>
              <a:t>end;</a:t>
            </a:r>
            <a:endParaRPr lang="ru-RU" altLang="ru-RU" b="1"/>
          </a:p>
        </p:txBody>
      </p:sp>
      <p:sp>
        <p:nvSpPr>
          <p:cNvPr id="426001" name="Text Box 17">
            <a:extLst>
              <a:ext uri="{FF2B5EF4-FFF2-40B4-BE49-F238E27FC236}">
                <a16:creationId xmlns:a16="http://schemas.microsoft.com/office/drawing/2014/main" id="{F3102D5B-C16A-4985-A711-638CC563D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3500438"/>
            <a:ext cx="345598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b="1"/>
              <a:t>case</a:t>
            </a:r>
            <a:r>
              <a:rPr lang="en-US" altLang="ru-RU"/>
              <a:t> msg </a:t>
            </a:r>
            <a:r>
              <a:rPr lang="en-US" altLang="ru-RU" b="1"/>
              <a:t>of</a:t>
            </a:r>
            <a:br>
              <a:rPr lang="en-US" altLang="ru-RU"/>
            </a:br>
            <a:r>
              <a:rPr lang="en-US" altLang="ru-RU"/>
              <a:t>............................</a:t>
            </a:r>
            <a:br>
              <a:rPr lang="en-US" altLang="ru-RU"/>
            </a:br>
            <a:r>
              <a:rPr lang="en-US" altLang="ru-RU"/>
              <a:t>   </a:t>
            </a:r>
            <a:r>
              <a:rPr lang="en-US" altLang="ru-RU" b="1"/>
              <a:t>else if</a:t>
            </a:r>
            <a:r>
              <a:rPr lang="en-US" altLang="ru-RU"/>
              <a:t> msg=msg2 </a:t>
            </a:r>
            <a:r>
              <a:rPr lang="en-US" altLang="ru-RU" b="1"/>
              <a:t>then begin</a:t>
            </a:r>
            <a:br>
              <a:rPr lang="en-US" altLang="ru-RU"/>
            </a:br>
            <a:r>
              <a:rPr lang="en-US" altLang="ru-RU"/>
              <a:t>       hOpponent:=wparam;</a:t>
            </a:r>
            <a:br>
              <a:rPr lang="en-US" altLang="ru-RU"/>
            </a:br>
            <a:r>
              <a:rPr lang="en-US" altLang="ru-RU"/>
              <a:t>   </a:t>
            </a:r>
            <a:r>
              <a:rPr lang="en-US" altLang="ru-RU" b="1"/>
              <a:t>end;</a:t>
            </a:r>
            <a:endParaRPr lang="ru-RU" altLang="ru-RU" b="1"/>
          </a:p>
        </p:txBody>
      </p:sp>
      <p:sp>
        <p:nvSpPr>
          <p:cNvPr id="426002" name="Line 18">
            <a:extLst>
              <a:ext uri="{FF2B5EF4-FFF2-40B4-BE49-F238E27FC236}">
                <a16:creationId xmlns:a16="http://schemas.microsoft.com/office/drawing/2014/main" id="{CAF0B081-74D3-432B-BE9D-3EB8E82DFB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9739" y="3573463"/>
            <a:ext cx="15843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03" name="Text Box 19">
            <a:extLst>
              <a:ext uri="{FF2B5EF4-FFF2-40B4-BE49-F238E27FC236}">
                <a16:creationId xmlns:a16="http://schemas.microsoft.com/office/drawing/2014/main" id="{C017598C-38CA-4AE0-AF08-F431B1C6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868864"/>
            <a:ext cx="2089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>
                <a:solidFill>
                  <a:schemeClr val="hlink"/>
                </a:solidFill>
              </a:rPr>
              <a:t>hOpponent = hWndB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426004" name="Text Box 20">
            <a:extLst>
              <a:ext uri="{FF2B5EF4-FFF2-40B4-BE49-F238E27FC236}">
                <a16:creationId xmlns:a16="http://schemas.microsoft.com/office/drawing/2014/main" id="{7F1554FD-2C12-4B4D-B6A1-0E78DF80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797426"/>
            <a:ext cx="2089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>
                <a:solidFill>
                  <a:schemeClr val="hlink"/>
                </a:solidFill>
              </a:rPr>
              <a:t>hOpponent = hWndA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426005" name="Text Box 21">
            <a:extLst>
              <a:ext uri="{FF2B5EF4-FFF2-40B4-BE49-F238E27FC236}">
                <a16:creationId xmlns:a16="http://schemas.microsoft.com/office/drawing/2014/main" id="{CD1692C7-FA5A-48B4-819E-EA59094E7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445126"/>
            <a:ext cx="3816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PostMessage(hOpponent, msg3, 10, 20)</a:t>
            </a:r>
            <a:endParaRPr lang="ru-RU" altLang="ru-RU"/>
          </a:p>
        </p:txBody>
      </p:sp>
      <p:sp>
        <p:nvSpPr>
          <p:cNvPr id="426006" name="Line 22">
            <a:extLst>
              <a:ext uri="{FF2B5EF4-FFF2-40B4-BE49-F238E27FC236}">
                <a16:creationId xmlns:a16="http://schemas.microsoft.com/office/drawing/2014/main" id="{EFD0A5DB-7E72-4A41-96C5-0D3C4BB2E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589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07" name="Text Box 23">
            <a:extLst>
              <a:ext uri="{FF2B5EF4-FFF2-40B4-BE49-F238E27FC236}">
                <a16:creationId xmlns:a16="http://schemas.microsoft.com/office/drawing/2014/main" id="{2EEE4D1C-111C-47D1-85EB-7C88C7D2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5876926"/>
            <a:ext cx="3816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PostMessage(hOpponent, msg3, 300, 400)</a:t>
            </a:r>
            <a:endParaRPr lang="ru-RU" altLang="ru-RU"/>
          </a:p>
        </p:txBody>
      </p:sp>
      <p:sp>
        <p:nvSpPr>
          <p:cNvPr id="426008" name="Line 24">
            <a:extLst>
              <a:ext uri="{FF2B5EF4-FFF2-40B4-BE49-F238E27FC236}">
                <a16:creationId xmlns:a16="http://schemas.microsoft.com/office/drawing/2014/main" id="{D4EC7CE4-75B6-4A17-9FC1-301251AD69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7575" y="602138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09" name="Text Box 25">
            <a:extLst>
              <a:ext uri="{FF2B5EF4-FFF2-40B4-BE49-F238E27FC236}">
                <a16:creationId xmlns:a16="http://schemas.microsoft.com/office/drawing/2014/main" id="{3E1ACD5E-EF02-4055-8DE6-124D3515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445125"/>
            <a:ext cx="316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(обработка данных)</a:t>
            </a:r>
          </a:p>
        </p:txBody>
      </p:sp>
      <p:sp>
        <p:nvSpPr>
          <p:cNvPr id="426010" name="Text Box 26">
            <a:extLst>
              <a:ext uri="{FF2B5EF4-FFF2-40B4-BE49-F238E27FC236}">
                <a16:creationId xmlns:a16="http://schemas.microsoft.com/office/drawing/2014/main" id="{4B54D5C2-4C44-4302-B6DA-6EFB9910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876926"/>
            <a:ext cx="20875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altLang="ru-RU"/>
              <a:t>(обработка данных)</a:t>
            </a:r>
          </a:p>
        </p:txBody>
      </p:sp>
      <p:sp>
        <p:nvSpPr>
          <p:cNvPr id="426011" name="Line 27">
            <a:extLst>
              <a:ext uri="{FF2B5EF4-FFF2-40B4-BE49-F238E27FC236}">
                <a16:creationId xmlns:a16="http://schemas.microsoft.com/office/drawing/2014/main" id="{59EE08D9-107F-49E4-AAD1-B2AE54474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2565401"/>
            <a:ext cx="4318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12" name="Line 28">
            <a:extLst>
              <a:ext uri="{FF2B5EF4-FFF2-40B4-BE49-F238E27FC236}">
                <a16:creationId xmlns:a16="http://schemas.microsoft.com/office/drawing/2014/main" id="{B43E66F8-C1B9-4D98-ADC4-1E7D0250A7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9" y="2420939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13" name="Line 29">
            <a:extLst>
              <a:ext uri="{FF2B5EF4-FFF2-40B4-BE49-F238E27FC236}">
                <a16:creationId xmlns:a16="http://schemas.microsoft.com/office/drawing/2014/main" id="{758F3FC3-238C-4D90-BB3F-4D5ED95C7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9" y="2420939"/>
            <a:ext cx="714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6014" name="Rectangle 30">
            <a:extLst>
              <a:ext uri="{FF2B5EF4-FFF2-40B4-BE49-F238E27FC236}">
                <a16:creationId xmlns:a16="http://schemas.microsoft.com/office/drawing/2014/main" id="{969DA544-C0B6-423C-A299-4CD63542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484314"/>
            <a:ext cx="936625" cy="73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26015" name="Rectangle 31">
            <a:extLst>
              <a:ext uri="{FF2B5EF4-FFF2-40B4-BE49-F238E27FC236}">
                <a16:creationId xmlns:a16="http://schemas.microsoft.com/office/drawing/2014/main" id="{B24415CA-D0E6-4C6E-BF1C-0C2FC1CC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0" y="1268414"/>
            <a:ext cx="1150938" cy="73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84479-FB09-4906-9B78-00ADB3AD71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C28CC2C5-7B10-4078-A4E9-83795A498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en-US" altLang="ru-RU"/>
              <a:t>Send </a:t>
            </a:r>
            <a:r>
              <a:rPr lang="ru-RU" altLang="ru-RU"/>
              <a:t>или </a:t>
            </a:r>
            <a:r>
              <a:rPr lang="en-US" altLang="ru-RU"/>
              <a:t>Post ?</a:t>
            </a:r>
            <a:endParaRPr lang="ru-RU" altLang="ru-RU"/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207B3DD9-35A9-413E-878B-F6EA05D8F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81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При установлении связи можно рекомендовать </a:t>
            </a:r>
            <a:r>
              <a:rPr lang="en-US" altLang="ru-RU" sz="2000"/>
              <a:t>SendMessage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После установления связи - лучше </a:t>
            </a:r>
            <a:r>
              <a:rPr lang="en-US" altLang="ru-RU" sz="2000"/>
              <a:t>PostMessage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SendMessage </a:t>
            </a:r>
            <a:r>
              <a:rPr lang="ru-RU" altLang="ru-RU" sz="2000"/>
              <a:t>чреват рекурсией и проблемами с пониманием программистом правильного порядка событий. На предыдущем слайде изначальный широковещательный </a:t>
            </a:r>
            <a:r>
              <a:rPr lang="en-US" altLang="ru-RU" sz="2000"/>
              <a:t>SendMessage </a:t>
            </a:r>
            <a:r>
              <a:rPr lang="ru-RU" altLang="ru-RU" sz="2000"/>
              <a:t>завершится уже после того, как в обоих процессах станет известно значение </a:t>
            </a:r>
            <a:r>
              <a:rPr lang="en-US" altLang="ru-RU" sz="2000"/>
              <a:t>hOpponent !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С другой стороны, </a:t>
            </a:r>
            <a:r>
              <a:rPr lang="en-US" altLang="ru-RU" sz="2000"/>
              <a:t>SendMessage </a:t>
            </a:r>
            <a:r>
              <a:rPr lang="ru-RU" altLang="ru-RU" sz="2000"/>
              <a:t>позволяет отправителю уничтожать объекты, информация о которых отправлена, сразу после отправки сообщения, при </a:t>
            </a:r>
            <a:r>
              <a:rPr lang="en-US" altLang="ru-RU" sz="2000"/>
              <a:t>PostMessage </a:t>
            </a:r>
            <a:r>
              <a:rPr lang="ru-RU" altLang="ru-RU" sz="2000"/>
              <a:t>этим удобнее заниматься получателю.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Эти принципы используются в протоколе </a:t>
            </a:r>
            <a:r>
              <a:rPr lang="en-US" altLang="ru-RU" sz="2000"/>
              <a:t>DDE - </a:t>
            </a:r>
            <a:r>
              <a:rPr lang="ru-RU" altLang="ru-RU" sz="2000"/>
              <a:t>см. информацию к РЗ.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0F2324-550C-4D0F-B1DE-8706B6120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77244871-BEC8-44C5-9336-9C6C36570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Передача атомов в сообщении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BA286074-E903-49EF-BA15-618EE9F11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/>
          <a:lstStyle/>
          <a:p>
            <a:r>
              <a:rPr lang="ru-RU" altLang="ru-RU" sz="2000"/>
              <a:t>Атом - это короткая строка (до 255 символов), зарегистрированная в системе</a:t>
            </a:r>
          </a:p>
          <a:p>
            <a:r>
              <a:rPr lang="ru-RU" altLang="ru-RU" sz="2000"/>
              <a:t>Атом - это и 16-разрядный идентификатор такой строки</a:t>
            </a:r>
          </a:p>
          <a:p>
            <a:r>
              <a:rPr lang="ru-RU" altLang="ru-RU" sz="2000"/>
              <a:t>Атомы могут быть глобальными</a:t>
            </a:r>
          </a:p>
          <a:p>
            <a:r>
              <a:rPr lang="ru-RU" altLang="ru-RU" sz="2000"/>
              <a:t>В сообщении можно передать до 4 идентификаторов атомов </a:t>
            </a:r>
            <a:br>
              <a:rPr lang="en-US" altLang="ru-RU" sz="2000"/>
            </a:br>
            <a:r>
              <a:rPr lang="en-US" altLang="ru-RU" sz="2000">
                <a:sym typeface="Wingdings" panose="05000000000000000000" pitchFamily="2" charset="2"/>
              </a:rPr>
              <a:t></a:t>
            </a:r>
            <a:r>
              <a:rPr lang="ru-RU" altLang="ru-RU" sz="2000">
                <a:sym typeface="Wingdings" panose="05000000000000000000" pitchFamily="2" charset="2"/>
              </a:rPr>
              <a:t>до 1</a:t>
            </a:r>
            <a:r>
              <a:rPr lang="en-US" altLang="ru-RU" sz="2000">
                <a:sym typeface="Wingdings" panose="05000000000000000000" pitchFamily="2" charset="2"/>
              </a:rPr>
              <a:t>K</a:t>
            </a:r>
            <a:r>
              <a:rPr lang="ru-RU" altLang="ru-RU" sz="2000">
                <a:sym typeface="Wingdings" panose="05000000000000000000" pitchFamily="2" charset="2"/>
              </a:rPr>
              <a:t>байт текстовой информации</a:t>
            </a:r>
          </a:p>
          <a:p>
            <a:r>
              <a:rPr lang="ru-RU" altLang="ru-RU" sz="2000">
                <a:sym typeface="Wingdings" panose="05000000000000000000" pitchFamily="2" charset="2"/>
              </a:rPr>
              <a:t>Таблица глобальных атомов невелика, атомы необходимо обязательно уничтожать после того, как они не больше не нужны</a:t>
            </a:r>
          </a:p>
          <a:p>
            <a:r>
              <a:rPr lang="ru-RU" altLang="ru-RU" sz="2000">
                <a:sym typeface="Wingdings" panose="05000000000000000000" pitchFamily="2" charset="2"/>
              </a:rPr>
              <a:t>При </a:t>
            </a:r>
            <a:r>
              <a:rPr lang="en-US" altLang="ru-RU" sz="2000">
                <a:sym typeface="Wingdings" panose="05000000000000000000" pitchFamily="2" charset="2"/>
              </a:rPr>
              <a:t>SendMessage </a:t>
            </a:r>
            <a:r>
              <a:rPr lang="ru-RU" altLang="ru-RU" sz="2000">
                <a:sym typeface="Wingdings" panose="05000000000000000000" pitchFamily="2" charset="2"/>
              </a:rPr>
              <a:t>их обычно уничтожает отправитель, при </a:t>
            </a:r>
            <a:r>
              <a:rPr lang="en-US" altLang="ru-RU" sz="2000">
                <a:sym typeface="Wingdings" panose="05000000000000000000" pitchFamily="2" charset="2"/>
              </a:rPr>
              <a:t>PostMessage - </a:t>
            </a:r>
            <a:r>
              <a:rPr lang="ru-RU" altLang="ru-RU" sz="2000">
                <a:sym typeface="Wingdings" panose="05000000000000000000" pitchFamily="2" charset="2"/>
              </a:rPr>
              <a:t>получатель.</a:t>
            </a:r>
            <a:endParaRPr lang="ru-RU" altLang="ru-RU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681652-95ED-49E4-ABBF-D6829611B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4AEAEC0-3DAE-4742-8EAC-14D5DA32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Созданние и завершение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61991B4-790E-4268-9D31-70ACA1226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Создание процесса:</a:t>
            </a:r>
          </a:p>
          <a:p>
            <a:pPr marL="0" indent="0"/>
            <a:r>
              <a:rPr lang="ru-RU" altLang="ru-RU"/>
              <a:t> Выделение ресурсов (память, устройства)</a:t>
            </a:r>
          </a:p>
          <a:p>
            <a:pPr marL="0" indent="0"/>
            <a:r>
              <a:rPr lang="ru-RU" altLang="ru-RU"/>
              <a:t> Загрузка кода из исполнимого файла</a:t>
            </a:r>
          </a:p>
          <a:p>
            <a:pPr marL="0" indent="0"/>
            <a:r>
              <a:rPr lang="ru-RU" altLang="ru-RU"/>
              <a:t> Включение процесса в список </a:t>
            </a:r>
            <a:r>
              <a:rPr lang="ru-RU" altLang="ru-RU" b="1">
                <a:solidFill>
                  <a:srgbClr val="3366CC"/>
                </a:solidFill>
              </a:rPr>
              <a:t>готовых</a:t>
            </a:r>
          </a:p>
          <a:p>
            <a:pPr marL="0" indent="0"/>
            <a:endParaRPr lang="ru-RU" altLang="ru-RU"/>
          </a:p>
          <a:p>
            <a:pPr marL="0" indent="0">
              <a:buNone/>
            </a:pPr>
            <a:r>
              <a:rPr lang="ru-RU" altLang="ru-RU"/>
              <a:t>Уничтожение:</a:t>
            </a:r>
          </a:p>
          <a:p>
            <a:pPr marL="0" indent="0">
              <a:buNone/>
            </a:pPr>
            <a:r>
              <a:rPr lang="ru-RU" altLang="ru-RU"/>
              <a:t>Бывает не сразу, а через особое состояние, когда код завершил выполнение, ресурсы освобождены, но ОС поддерживает служебную информацию о процессе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DAA5972D-3A15-401C-95DE-BE90D495D4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11BB435F-557D-4CE6-8507-E1A122FC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обмена атомами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4D722877-C207-457C-A2AC-A333CF253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576262"/>
          </a:xfrm>
        </p:spPr>
        <p:txBody>
          <a:bodyPr/>
          <a:lstStyle/>
          <a:p>
            <a:r>
              <a:rPr lang="ru-RU" altLang="ru-RU"/>
              <a:t>Связь уже установлена, как показано выше.</a:t>
            </a:r>
          </a:p>
        </p:txBody>
      </p:sp>
      <p:sp>
        <p:nvSpPr>
          <p:cNvPr id="429060" name="Line 4">
            <a:extLst>
              <a:ext uri="{FF2B5EF4-FFF2-40B4-BE49-F238E27FC236}">
                <a16:creationId xmlns:a16="http://schemas.microsoft.com/office/drawing/2014/main" id="{869CEA49-4ED4-4012-AD16-F2DE6C759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060576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9061" name="Text Box 5">
            <a:extLst>
              <a:ext uri="{FF2B5EF4-FFF2-40B4-BE49-F238E27FC236}">
                <a16:creationId xmlns:a16="http://schemas.microsoft.com/office/drawing/2014/main" id="{A8053BD5-9268-4131-99DD-700B76C8F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916113"/>
            <a:ext cx="165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Процесс А</a:t>
            </a:r>
          </a:p>
        </p:txBody>
      </p:sp>
      <p:sp>
        <p:nvSpPr>
          <p:cNvPr id="429062" name="Text Box 6">
            <a:extLst>
              <a:ext uri="{FF2B5EF4-FFF2-40B4-BE49-F238E27FC236}">
                <a16:creationId xmlns:a16="http://schemas.microsoft.com/office/drawing/2014/main" id="{E7B4702A-B0EF-4087-B604-383500E1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1844675"/>
            <a:ext cx="2519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altLang="ru-RU"/>
              <a:t>Процесс </a:t>
            </a: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429063" name="Line 7">
            <a:extLst>
              <a:ext uri="{FF2B5EF4-FFF2-40B4-BE49-F238E27FC236}">
                <a16:creationId xmlns:a16="http://schemas.microsoft.com/office/drawing/2014/main" id="{285127E5-C2DE-4965-82F1-1BCB006F1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40767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9064" name="Text Box 8">
            <a:extLst>
              <a:ext uri="{FF2B5EF4-FFF2-40B4-BE49-F238E27FC236}">
                <a16:creationId xmlns:a16="http://schemas.microsoft.com/office/drawing/2014/main" id="{93FEAFC4-CDF7-4014-B366-27791CC4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349501"/>
            <a:ext cx="38893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200"/>
              <a:t>nAtom := GlobalAddAtom('</a:t>
            </a:r>
            <a:r>
              <a:rPr lang="ru-RU" altLang="ru-RU" sz="1200"/>
              <a:t>Важное сообщение</a:t>
            </a:r>
            <a:r>
              <a:rPr lang="en-US" altLang="ru-RU" sz="1200"/>
              <a:t>');</a:t>
            </a:r>
          </a:p>
          <a:p>
            <a:pPr>
              <a:spcBef>
                <a:spcPct val="50000"/>
              </a:spcBef>
            </a:pPr>
            <a:r>
              <a:rPr lang="en-US" altLang="ru-RU" sz="1200">
                <a:solidFill>
                  <a:schemeClr val="hlink"/>
                </a:solidFill>
              </a:rPr>
              <a:t>res := </a:t>
            </a:r>
            <a:r>
              <a:rPr lang="en-US" altLang="ru-RU" sz="1200"/>
              <a:t>SendMessage(hOpponent, msg3, nAtom, 0);</a:t>
            </a:r>
          </a:p>
          <a:p>
            <a:pPr>
              <a:spcBef>
                <a:spcPct val="50000"/>
              </a:spcBef>
            </a:pPr>
            <a:r>
              <a:rPr lang="en-US" altLang="ru-RU" sz="1200">
                <a:solidFill>
                  <a:schemeClr val="hlink"/>
                </a:solidFill>
              </a:rPr>
              <a:t>GlobalDeleteAtom(nAtom);</a:t>
            </a:r>
            <a:endParaRPr lang="ru-RU" altLang="ru-RU" sz="1200">
              <a:solidFill>
                <a:schemeClr val="hlink"/>
              </a:solidFill>
            </a:endParaRPr>
          </a:p>
        </p:txBody>
      </p:sp>
      <p:sp>
        <p:nvSpPr>
          <p:cNvPr id="429065" name="Line 9">
            <a:extLst>
              <a:ext uri="{FF2B5EF4-FFF2-40B4-BE49-F238E27FC236}">
                <a16:creationId xmlns:a16="http://schemas.microsoft.com/office/drawing/2014/main" id="{8BBA78FB-A841-48ED-A4C6-6124547A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2781300"/>
            <a:ext cx="10810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9066" name="Text Box 10">
            <a:extLst>
              <a:ext uri="{FF2B5EF4-FFF2-40B4-BE49-F238E27FC236}">
                <a16:creationId xmlns:a16="http://schemas.microsoft.com/office/drawing/2014/main" id="{6CE8BDAF-AAB6-4F6D-B413-69AB40AD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276475"/>
            <a:ext cx="36004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200" b="1"/>
              <a:t>var</a:t>
            </a:r>
            <a:r>
              <a:rPr lang="en-US" altLang="ru-RU" sz="1200"/>
              <a:t> s: ShortString;</a:t>
            </a:r>
          </a:p>
          <a:p>
            <a:pPr>
              <a:spcBef>
                <a:spcPct val="50000"/>
              </a:spcBef>
            </a:pPr>
            <a:r>
              <a:rPr lang="en-US" altLang="ru-RU" sz="1200"/>
              <a:t>.................................</a:t>
            </a:r>
          </a:p>
          <a:p>
            <a:pPr>
              <a:spcBef>
                <a:spcPct val="50000"/>
              </a:spcBef>
            </a:pPr>
            <a:r>
              <a:rPr lang="en-US" altLang="ru-RU" sz="1200" b="1"/>
              <a:t>else if</a:t>
            </a:r>
            <a:r>
              <a:rPr lang="en-US" altLang="ru-RU" sz="1200"/>
              <a:t> msg=msg3 </a:t>
            </a:r>
            <a:r>
              <a:rPr lang="en-US" altLang="ru-RU" sz="1200" b="1"/>
              <a:t>then begin</a:t>
            </a:r>
          </a:p>
          <a:p>
            <a:pPr>
              <a:spcBef>
                <a:spcPct val="50000"/>
              </a:spcBef>
            </a:pPr>
            <a:r>
              <a:rPr lang="en-US" altLang="ru-RU" sz="1200"/>
              <a:t>   s[0] := char(GlobalGetAtomName(wParam, 	s[1], sizeof(s)-1));</a:t>
            </a:r>
          </a:p>
          <a:p>
            <a:pPr>
              <a:spcBef>
                <a:spcPct val="50000"/>
              </a:spcBef>
            </a:pPr>
            <a:r>
              <a:rPr lang="en-US" altLang="ru-RU" sz="1200">
                <a:solidFill>
                  <a:schemeClr val="hlink"/>
                </a:solidFill>
              </a:rPr>
              <a:t>   result := ??? - </a:t>
            </a:r>
            <a:r>
              <a:rPr lang="ru-RU" altLang="ru-RU" sz="1200">
                <a:solidFill>
                  <a:schemeClr val="hlink"/>
                </a:solidFill>
              </a:rPr>
              <a:t>можно и вернуть результат!</a:t>
            </a:r>
          </a:p>
        </p:txBody>
      </p:sp>
      <p:sp>
        <p:nvSpPr>
          <p:cNvPr id="429067" name="Text Box 11">
            <a:extLst>
              <a:ext uri="{FF2B5EF4-FFF2-40B4-BE49-F238E27FC236}">
                <a16:creationId xmlns:a16="http://schemas.microsoft.com/office/drawing/2014/main" id="{C15BCA50-A3B4-4F2F-9567-7EA459BAC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294188"/>
            <a:ext cx="38893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200"/>
              <a:t>nAtom := GlobalAddAtom('</a:t>
            </a:r>
            <a:r>
              <a:rPr lang="ru-RU" altLang="ru-RU" sz="1200"/>
              <a:t>Важное сообщение</a:t>
            </a:r>
            <a:r>
              <a:rPr lang="en-US" altLang="ru-RU" sz="1200"/>
              <a:t>');</a:t>
            </a:r>
          </a:p>
          <a:p>
            <a:pPr>
              <a:spcBef>
                <a:spcPct val="50000"/>
              </a:spcBef>
            </a:pPr>
            <a:r>
              <a:rPr lang="en-US" altLang="ru-RU" sz="1200"/>
              <a:t>PostMessage(hOpponent, msg3, nAtom, 0);</a:t>
            </a:r>
          </a:p>
          <a:p>
            <a:pPr>
              <a:spcBef>
                <a:spcPct val="50000"/>
              </a:spcBef>
            </a:pPr>
            <a:endParaRPr lang="ru-RU" altLang="ru-RU" sz="1200"/>
          </a:p>
        </p:txBody>
      </p:sp>
      <p:sp>
        <p:nvSpPr>
          <p:cNvPr id="429068" name="Text Box 12">
            <a:extLst>
              <a:ext uri="{FF2B5EF4-FFF2-40B4-BE49-F238E27FC236}">
                <a16:creationId xmlns:a16="http://schemas.microsoft.com/office/drawing/2014/main" id="{82C8E786-BFDE-4191-98F0-99AC5BC05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221163"/>
            <a:ext cx="36004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200" b="1"/>
              <a:t>var</a:t>
            </a:r>
            <a:r>
              <a:rPr lang="en-US" altLang="ru-RU" sz="1200"/>
              <a:t> s: ShortString;</a:t>
            </a:r>
          </a:p>
          <a:p>
            <a:pPr>
              <a:spcBef>
                <a:spcPct val="50000"/>
              </a:spcBef>
            </a:pPr>
            <a:r>
              <a:rPr lang="en-US" altLang="ru-RU" sz="1200"/>
              <a:t>.................................</a:t>
            </a:r>
          </a:p>
          <a:p>
            <a:pPr>
              <a:spcBef>
                <a:spcPct val="50000"/>
              </a:spcBef>
            </a:pPr>
            <a:r>
              <a:rPr lang="en-US" altLang="ru-RU" sz="1200" b="1"/>
              <a:t>else if </a:t>
            </a:r>
            <a:r>
              <a:rPr lang="en-US" altLang="ru-RU" sz="1200"/>
              <a:t>msg=msg3 </a:t>
            </a:r>
            <a:r>
              <a:rPr lang="en-US" altLang="ru-RU" sz="1200" b="1"/>
              <a:t>then begin</a:t>
            </a:r>
          </a:p>
          <a:p>
            <a:pPr>
              <a:spcBef>
                <a:spcPct val="50000"/>
              </a:spcBef>
            </a:pPr>
            <a:r>
              <a:rPr lang="en-US" altLang="ru-RU" sz="1200"/>
              <a:t>   s[0] := char(GlobalGetAtomName(wParam, 	s[1], sizeof(s)-1));</a:t>
            </a:r>
          </a:p>
          <a:p>
            <a:pPr>
              <a:spcBef>
                <a:spcPct val="50000"/>
              </a:spcBef>
            </a:pPr>
            <a:r>
              <a:rPr lang="en-US" altLang="ru-RU" sz="1200"/>
              <a:t>   </a:t>
            </a:r>
            <a:r>
              <a:rPr lang="en-US" altLang="ru-RU" sz="1200">
                <a:solidFill>
                  <a:schemeClr val="hlink"/>
                </a:solidFill>
              </a:rPr>
              <a:t>GlobalDeleteAtom(wParam);</a:t>
            </a:r>
            <a:endParaRPr lang="ru-RU" altLang="ru-RU" sz="1200">
              <a:solidFill>
                <a:schemeClr val="hlink"/>
              </a:solidFill>
            </a:endParaRPr>
          </a:p>
        </p:txBody>
      </p:sp>
      <p:sp>
        <p:nvSpPr>
          <p:cNvPr id="429069" name="Line 13">
            <a:extLst>
              <a:ext uri="{FF2B5EF4-FFF2-40B4-BE49-F238E27FC236}">
                <a16:creationId xmlns:a16="http://schemas.microsoft.com/office/drawing/2014/main" id="{8D33D769-B703-46A6-9B4B-42CB17A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4724401"/>
            <a:ext cx="13684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9070" name="Line 14">
            <a:extLst>
              <a:ext uri="{FF2B5EF4-FFF2-40B4-BE49-F238E27FC236}">
                <a16:creationId xmlns:a16="http://schemas.microsoft.com/office/drawing/2014/main" id="{7D8CA155-BE5B-4895-9390-BDA2EB3621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5639" y="2924176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CF819B-9C5F-48AB-8C39-5E74DD19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0C05A331-8D5F-4117-9F9C-A76518314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Сообщение </a:t>
            </a:r>
            <a:r>
              <a:rPr lang="en-US" altLang="ru-RU"/>
              <a:t>WM_COPYDATA</a:t>
            </a:r>
            <a:endParaRPr lang="ru-RU" altLang="ru-RU"/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34020D5F-38B4-496B-A51D-B0EEDC153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/>
              <a:t>Позволяет передать в другой процесс копию блока памяти произвольного размера.</a:t>
            </a:r>
          </a:p>
          <a:p>
            <a:r>
              <a:rPr lang="ru-RU" altLang="ru-RU"/>
              <a:t>Должно посылаться только через</a:t>
            </a:r>
            <a:r>
              <a:rPr lang="en-US" altLang="ru-RU"/>
              <a:t> SendMessage</a:t>
            </a:r>
          </a:p>
          <a:p>
            <a:r>
              <a:rPr lang="ru-RU" altLang="ru-RU"/>
              <a:t>Установление связи - как рассмотрено выше, нужно знать хэндл окна из процеса-оппонента</a:t>
            </a:r>
          </a:p>
          <a:p>
            <a:r>
              <a:rPr lang="ru-RU" altLang="ru-RU"/>
              <a:t>Подходит, когда нужно изредка передавать в другой процесс существенный объем данных</a:t>
            </a:r>
          </a:p>
          <a:p>
            <a:r>
              <a:rPr lang="ru-RU" altLang="ru-RU"/>
              <a:t>Если данные маленькие - можно отправить несколько обычных сообщений</a:t>
            </a:r>
          </a:p>
          <a:p>
            <a:r>
              <a:rPr lang="ru-RU" altLang="ru-RU"/>
              <a:t>Если данные большие и требуют оперативного обмена в обе стороны - лучше разделяемая память.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51DC86-40B0-4AA3-B826-C3596CA13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13969D16-78C8-4CAA-9E81-CF6F090C3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WM_COPYDATA</a:t>
            </a:r>
            <a:endParaRPr lang="ru-RU" altLang="ru-RU"/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F166AA17-4263-4532-9F4C-1FFA758BB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/>
              <a:t>wparam - </a:t>
            </a:r>
            <a:r>
              <a:rPr lang="ru-RU" altLang="ru-RU"/>
              <a:t>хэндл окна отправителя</a:t>
            </a:r>
          </a:p>
          <a:p>
            <a:pPr>
              <a:lnSpc>
                <a:spcPct val="90000"/>
              </a:lnSpc>
            </a:pPr>
            <a:r>
              <a:rPr lang="en-US" altLang="ru-RU"/>
              <a:t>lparam - </a:t>
            </a:r>
            <a:r>
              <a:rPr lang="ru-RU" altLang="ru-RU"/>
              <a:t>указатель на структуру:</a:t>
            </a:r>
            <a:br>
              <a:rPr lang="en-US" altLang="ru-RU"/>
            </a:br>
            <a:br>
              <a:rPr lang="ru-RU" altLang="ru-RU"/>
            </a:br>
            <a:r>
              <a:rPr lang="en-US" altLang="ru-RU"/>
              <a:t>TCopyDataStruct = </a:t>
            </a:r>
            <a:r>
              <a:rPr lang="en-US" altLang="ru-RU" b="1"/>
              <a:t>record</a:t>
            </a:r>
            <a:br>
              <a:rPr lang="en-US" altLang="ru-RU"/>
            </a:br>
            <a:r>
              <a:rPr lang="en-US" altLang="ru-RU"/>
              <a:t>   dwData: integer;</a:t>
            </a:r>
            <a:br>
              <a:rPr lang="en-US" altLang="ru-RU"/>
            </a:br>
            <a:r>
              <a:rPr lang="en-US" altLang="ru-RU"/>
              <a:t>   </a:t>
            </a:r>
            <a:r>
              <a:rPr lang="en-US" altLang="ru-RU">
                <a:solidFill>
                  <a:schemeClr val="hlink"/>
                </a:solidFill>
              </a:rPr>
              <a:t>cbData: dword;</a:t>
            </a:r>
            <a:br>
              <a:rPr lang="en-US" altLang="ru-RU">
                <a:solidFill>
                  <a:schemeClr val="hlink"/>
                </a:solidFill>
              </a:rPr>
            </a:br>
            <a:r>
              <a:rPr lang="en-US" altLang="ru-RU">
                <a:solidFill>
                  <a:schemeClr val="hlink"/>
                </a:solidFill>
              </a:rPr>
              <a:t>   lpData: pointer;</a:t>
            </a:r>
            <a:br>
              <a:rPr lang="en-US" altLang="ru-RU"/>
            </a:br>
            <a:r>
              <a:rPr lang="en-US" altLang="ru-RU" b="1"/>
              <a:t>end</a:t>
            </a:r>
            <a:r>
              <a:rPr lang="en-US" altLang="ru-RU"/>
              <a:t>;</a:t>
            </a:r>
          </a:p>
          <a:p>
            <a:pPr>
              <a:lnSpc>
                <a:spcPct val="90000"/>
              </a:lnSpc>
            </a:pPr>
            <a:r>
              <a:rPr lang="en-US" altLang="ru-RU"/>
              <a:t>lpData </a:t>
            </a:r>
            <a:r>
              <a:rPr lang="ru-RU" altLang="ru-RU"/>
              <a:t>у приемника указывает на копию передаваемых данных и действителен только во время обработки сообщения (затем копия данных уничтожается системой)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E0830F-4FC0-4D8F-981D-C7C46C2C84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FD3D4575-2760-458F-BF0A-6860DF009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WM_COPYDATA </a:t>
            </a:r>
            <a:r>
              <a:rPr lang="ru-RU" altLang="ru-RU"/>
              <a:t>пример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A4CC3130-D438-4956-AE64-CDB81A837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50403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1300" b="1" u="sng"/>
              <a:t>Отправитель: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1300" b="1" u="sng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 b="1"/>
              <a:t>var</a:t>
            </a:r>
            <a:r>
              <a:rPr lang="en-US" altLang="ru-RU" sz="1300"/>
              <a:t> s: ShortString;</a:t>
            </a:r>
            <a:br>
              <a:rPr lang="en-US" altLang="ru-RU" sz="1300"/>
            </a:br>
            <a:r>
              <a:rPr lang="en-US" altLang="ru-RU" sz="1300"/>
              <a:t>cds: TCopyDataStruct;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s := '</a:t>
            </a:r>
            <a:r>
              <a:rPr lang="ru-RU" altLang="ru-RU" sz="1300"/>
              <a:t>Очень важное сообщение!</a:t>
            </a:r>
            <a:r>
              <a:rPr lang="en-US" altLang="ru-RU" sz="1300"/>
              <a:t>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cds.cbData := length(s);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cds.lpData := @s[1];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SendMessage(hOpponent, WM_COPYDATA, hWndA, integer(@cds));</a:t>
            </a:r>
            <a:endParaRPr lang="ru-RU" altLang="ru-RU" sz="1300"/>
          </a:p>
          <a:p>
            <a:pPr>
              <a:lnSpc>
                <a:spcPct val="90000"/>
              </a:lnSpc>
              <a:buFontTx/>
              <a:buNone/>
            </a:pPr>
            <a:endParaRPr lang="en-US" altLang="ru-RU" sz="13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300" b="1" u="sng"/>
              <a:t>Получатель: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1300" b="1" u="sng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 b="1"/>
              <a:t>var</a:t>
            </a:r>
            <a:r>
              <a:rPr lang="en-US" altLang="ru-RU" sz="1300"/>
              <a:t> s: ShortString;</a:t>
            </a:r>
            <a:br>
              <a:rPr lang="en-US" altLang="ru-RU" sz="1300"/>
            </a:br>
            <a:r>
              <a:rPr lang="en-US" altLang="ru-RU" sz="1300"/>
              <a:t>pcds: ^TCopyDataStruct;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 b="1"/>
              <a:t>case</a:t>
            </a:r>
            <a:r>
              <a:rPr lang="en-US" altLang="ru-RU" sz="1300"/>
              <a:t> msg </a:t>
            </a:r>
            <a:r>
              <a:rPr lang="en-US" altLang="ru-RU" sz="1300" b="1"/>
              <a:t>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    WM_COPYDATA: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        </a:t>
            </a:r>
            <a:r>
              <a:rPr lang="en-US" altLang="ru-RU" sz="1300" b="1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            pcds := pointer(lParam);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            s[0] := char(pcds^.cbData);</a:t>
            </a:r>
            <a:br>
              <a:rPr lang="en-US" altLang="ru-RU" sz="1300"/>
            </a:br>
            <a:r>
              <a:rPr lang="en-US" altLang="ru-RU" sz="1300"/>
              <a:t>     move(pcds^.lpdata^, s[1], pcds^.cbdata);</a:t>
            </a:r>
            <a:r>
              <a:rPr lang="ru-RU" altLang="ru-RU" sz="1300"/>
              <a:t> </a:t>
            </a:r>
            <a:r>
              <a:rPr lang="en-US" altLang="ru-RU" sz="1300">
                <a:solidFill>
                  <a:schemeClr val="hlink"/>
                </a:solidFill>
              </a:rPr>
              <a:t>// s </a:t>
            </a:r>
            <a:r>
              <a:rPr lang="ru-RU" altLang="ru-RU" sz="1300">
                <a:solidFill>
                  <a:schemeClr val="hlink"/>
                </a:solidFill>
              </a:rPr>
              <a:t>- видимо, </a:t>
            </a:r>
            <a:r>
              <a:rPr lang="ru-RU" altLang="ru-RU" sz="1300" u="sng">
                <a:solidFill>
                  <a:schemeClr val="hlink"/>
                </a:solidFill>
              </a:rPr>
              <a:t>глобальная</a:t>
            </a:r>
            <a:r>
              <a:rPr lang="ru-RU" altLang="ru-RU" sz="1300">
                <a:solidFill>
                  <a:schemeClr val="hlink"/>
                </a:solidFill>
              </a:rPr>
              <a:t> переменная</a:t>
            </a:r>
            <a:endParaRPr lang="en-US" altLang="ru-RU" sz="13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 </a:t>
            </a:r>
            <a:r>
              <a:rPr lang="en-US" altLang="ru-RU" sz="1300">
                <a:solidFill>
                  <a:schemeClr val="hlink"/>
                </a:solidFill>
              </a:rPr>
              <a:t>           //</a:t>
            </a:r>
            <a:r>
              <a:rPr lang="ru-RU" altLang="ru-RU" sz="1300">
                <a:solidFill>
                  <a:schemeClr val="hlink"/>
                </a:solidFill>
              </a:rPr>
              <a:t>запоминать где-то указатель </a:t>
            </a:r>
            <a:r>
              <a:rPr lang="en-US" altLang="ru-RU" sz="1300">
                <a:solidFill>
                  <a:schemeClr val="hlink"/>
                </a:solidFill>
              </a:rPr>
              <a:t>pcds </a:t>
            </a:r>
            <a:r>
              <a:rPr lang="ru-RU" altLang="ru-RU" sz="1300">
                <a:solidFill>
                  <a:schemeClr val="hlink"/>
                </a:solidFill>
              </a:rPr>
              <a:t>нет смысла</a:t>
            </a:r>
            <a:endParaRPr lang="en-US" altLang="ru-RU" sz="13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300"/>
              <a:t>        </a:t>
            </a:r>
            <a:r>
              <a:rPr lang="en-US" altLang="ru-RU" sz="1300" b="1"/>
              <a:t>end</a:t>
            </a:r>
            <a:r>
              <a:rPr lang="en-US" altLang="ru-RU" sz="1300"/>
              <a:t>;</a:t>
            </a:r>
            <a:endParaRPr lang="ru-RU" altLang="ru-RU" sz="1300"/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61042B-266C-4B9A-814E-75BAD7CEA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0525E7A1-3CF3-4154-9046-0F72BB07E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Отображение файлов на память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0A10920A-CDC2-4EC4-A22B-D774C638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Идея: область памяти можно при помощи того же механизма, что обслуживает файл подкачки, сопоставить любому дисковому файлу. 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Запись в эту память будет приводить к записи в файл, чтение из этой памяти - к чтению данных файла.</a:t>
            </a:r>
            <a:r>
              <a:rPr lang="en-US" altLang="ru-RU" sz="2000"/>
              <a:t> </a:t>
            </a:r>
            <a:r>
              <a:rPr lang="ru-RU" altLang="ru-RU" sz="2000">
                <a:solidFill>
                  <a:schemeClr val="hlink"/>
                </a:solidFill>
              </a:rPr>
              <a:t>Предполагается, что доступ к файлу идет ТОЛЬКО через этот механизм, без обычного чтения-записи.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несколько процессов отобразят один и тот же файл, то гарантируется, что в отображении будет задействована </a:t>
            </a:r>
            <a:r>
              <a:rPr lang="ru-RU" altLang="ru-RU" sz="2000">
                <a:solidFill>
                  <a:schemeClr val="hlink"/>
                </a:solidFill>
              </a:rPr>
              <a:t>общая физическая память</a:t>
            </a:r>
            <a:r>
              <a:rPr lang="ru-RU" altLang="ru-RU" sz="2000"/>
              <a:t>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Механизм по прямому назначению используется редко, однако является официально рекомендованным способом организации разделяемой памяти.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Удобен, когда процессам нужно работать с общими данными или осуществлять интенсивный двусторонний обмен информацией.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FFA81ED5-1985-48B0-878D-8C0A36D14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AD4CD899-31F3-4425-B100-62EF2FDCA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Отображение файлов на память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0273B804-2FE7-40CD-9839-669EA337C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2663825"/>
          </a:xfrm>
        </p:spPr>
        <p:txBody>
          <a:bodyPr/>
          <a:lstStyle/>
          <a:p>
            <a:r>
              <a:rPr lang="ru-RU" altLang="ru-RU"/>
              <a:t>В работе механизма задействованы:</a:t>
            </a:r>
          </a:p>
          <a:p>
            <a:pPr lvl="1">
              <a:buFontTx/>
              <a:buChar char="•"/>
            </a:pPr>
            <a:r>
              <a:rPr lang="ru-RU" altLang="ru-RU"/>
              <a:t>Файл (можно использовать часть стандартного файла подкачки)</a:t>
            </a:r>
          </a:p>
          <a:p>
            <a:pPr lvl="1">
              <a:buFontTx/>
              <a:buChar char="•"/>
            </a:pPr>
            <a:r>
              <a:rPr lang="en-US" altLang="ru-RU"/>
              <a:t>File Mapping (</a:t>
            </a:r>
            <a:r>
              <a:rPr lang="ru-RU" altLang="ru-RU"/>
              <a:t>отображающий объект</a:t>
            </a:r>
            <a:r>
              <a:rPr lang="en-US" altLang="ru-RU"/>
              <a:t>)</a:t>
            </a:r>
            <a:endParaRPr lang="ru-RU" altLang="ru-RU"/>
          </a:p>
          <a:p>
            <a:pPr lvl="1">
              <a:buFontTx/>
              <a:buChar char="•"/>
            </a:pPr>
            <a:r>
              <a:rPr lang="en-US" altLang="ru-RU"/>
              <a:t>File View (</a:t>
            </a:r>
            <a:r>
              <a:rPr lang="ru-RU" altLang="ru-RU"/>
              <a:t>образ файла - указатель на область обмена в контексте процесса</a:t>
            </a:r>
            <a:r>
              <a:rPr lang="en-US" altLang="ru-RU"/>
              <a:t>)</a:t>
            </a:r>
            <a:endParaRPr lang="ru-RU" altLang="ru-RU"/>
          </a:p>
        </p:txBody>
      </p:sp>
      <p:pic>
        <p:nvPicPr>
          <p:cNvPr id="434180" name="Picture 4">
            <a:extLst>
              <a:ext uri="{FF2B5EF4-FFF2-40B4-BE49-F238E27FC236}">
                <a16:creationId xmlns:a16="http://schemas.microsoft.com/office/drawing/2014/main" id="{DBC206F8-C5EC-4582-9000-5C54D82A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5762626"/>
            <a:ext cx="8969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4181" name="Rectangle 5">
            <a:extLst>
              <a:ext uri="{FF2B5EF4-FFF2-40B4-BE49-F238E27FC236}">
                <a16:creationId xmlns:a16="http://schemas.microsoft.com/office/drawing/2014/main" id="{91EC6941-1D7F-43C0-B2DE-54F5C106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5300663"/>
            <a:ext cx="44640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4182" name="Rectangle 6">
            <a:extLst>
              <a:ext uri="{FF2B5EF4-FFF2-40B4-BE49-F238E27FC236}">
                <a16:creationId xmlns:a16="http://schemas.microsoft.com/office/drawing/2014/main" id="{968BDFFB-8F65-4C34-85BB-25453D90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6" y="5300663"/>
            <a:ext cx="1584325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зона обмена</a:t>
            </a:r>
          </a:p>
        </p:txBody>
      </p:sp>
      <p:sp>
        <p:nvSpPr>
          <p:cNvPr id="434183" name="Text Box 7">
            <a:extLst>
              <a:ext uri="{FF2B5EF4-FFF2-40B4-BE49-F238E27FC236}">
                <a16:creationId xmlns:a16="http://schemas.microsoft.com/office/drawing/2014/main" id="{C5CF3C7A-F02D-4A2E-82F9-E70947EA8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5300664"/>
            <a:ext cx="1798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Физическая память</a:t>
            </a:r>
          </a:p>
        </p:txBody>
      </p:sp>
      <p:sp>
        <p:nvSpPr>
          <p:cNvPr id="434184" name="Rectangle 8">
            <a:extLst>
              <a:ext uri="{FF2B5EF4-FFF2-40B4-BE49-F238E27FC236}">
                <a16:creationId xmlns:a16="http://schemas.microsoft.com/office/drawing/2014/main" id="{9413121A-4F9B-4590-B56F-45B05E88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6" y="3933825"/>
            <a:ext cx="309721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4185" name="Rectangle 9">
            <a:extLst>
              <a:ext uri="{FF2B5EF4-FFF2-40B4-BE49-F238E27FC236}">
                <a16:creationId xmlns:a16="http://schemas.microsoft.com/office/drawing/2014/main" id="{168BC6C2-1E06-462F-B17B-820ABDEB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1" y="4581525"/>
            <a:ext cx="1368425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FileViewA</a:t>
            </a:r>
            <a:endParaRPr lang="ru-RU" altLang="ru-RU"/>
          </a:p>
        </p:txBody>
      </p:sp>
      <p:sp>
        <p:nvSpPr>
          <p:cNvPr id="434186" name="Text Box 10">
            <a:extLst>
              <a:ext uri="{FF2B5EF4-FFF2-40B4-BE49-F238E27FC236}">
                <a16:creationId xmlns:a16="http://schemas.microsoft.com/office/drawing/2014/main" id="{E6B1E2C2-0D30-452F-AD70-18E39840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005264"/>
            <a:ext cx="30241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Виртуальная память процесса А</a:t>
            </a:r>
          </a:p>
        </p:txBody>
      </p:sp>
      <p:sp>
        <p:nvSpPr>
          <p:cNvPr id="434187" name="Rectangle 11">
            <a:extLst>
              <a:ext uri="{FF2B5EF4-FFF2-40B4-BE49-F238E27FC236}">
                <a16:creationId xmlns:a16="http://schemas.microsoft.com/office/drawing/2014/main" id="{A0533F8F-BBF2-4CA7-9AEF-A710381A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6" y="3933825"/>
            <a:ext cx="309721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4188" name="Rectangle 12">
            <a:extLst>
              <a:ext uri="{FF2B5EF4-FFF2-40B4-BE49-F238E27FC236}">
                <a16:creationId xmlns:a16="http://schemas.microsoft.com/office/drawing/2014/main" id="{1F67375E-5D79-47A9-814C-F7DF481F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4581525"/>
            <a:ext cx="1368425" cy="287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FileViewB</a:t>
            </a:r>
            <a:endParaRPr lang="ru-RU" altLang="ru-RU"/>
          </a:p>
        </p:txBody>
      </p:sp>
      <p:sp>
        <p:nvSpPr>
          <p:cNvPr id="434189" name="Text Box 13">
            <a:extLst>
              <a:ext uri="{FF2B5EF4-FFF2-40B4-BE49-F238E27FC236}">
                <a16:creationId xmlns:a16="http://schemas.microsoft.com/office/drawing/2014/main" id="{490AE425-93A3-49CA-AB7C-AE88DCA3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005264"/>
            <a:ext cx="30241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Виртуальная память процесса </a:t>
            </a: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434193" name="Line 17">
            <a:extLst>
              <a:ext uri="{FF2B5EF4-FFF2-40B4-BE49-F238E27FC236}">
                <a16:creationId xmlns:a16="http://schemas.microsoft.com/office/drawing/2014/main" id="{67E4CC88-F1F8-4B19-B691-314216245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1" y="4868863"/>
            <a:ext cx="936625" cy="4318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4194" name="Line 18">
            <a:extLst>
              <a:ext uri="{FF2B5EF4-FFF2-40B4-BE49-F238E27FC236}">
                <a16:creationId xmlns:a16="http://schemas.microsoft.com/office/drawing/2014/main" id="{047FEB4C-DD67-43F2-932C-FF78870E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6" y="4868863"/>
            <a:ext cx="1152525" cy="4318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4195" name="Line 19">
            <a:extLst>
              <a:ext uri="{FF2B5EF4-FFF2-40B4-BE49-F238E27FC236}">
                <a16:creationId xmlns:a16="http://schemas.microsoft.com/office/drawing/2014/main" id="{EE5BA337-7B9D-4347-8C7E-BC84D032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9526" y="4868863"/>
            <a:ext cx="1439863" cy="4318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4196" name="Line 20">
            <a:extLst>
              <a:ext uri="{FF2B5EF4-FFF2-40B4-BE49-F238E27FC236}">
                <a16:creationId xmlns:a16="http://schemas.microsoft.com/office/drawing/2014/main" id="{5EFE991D-5CD5-49EE-B93E-9A6046EB3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850" y="4868863"/>
            <a:ext cx="1295400" cy="4318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4197" name="Text Box 21">
            <a:extLst>
              <a:ext uri="{FF2B5EF4-FFF2-40B4-BE49-F238E27FC236}">
                <a16:creationId xmlns:a16="http://schemas.microsoft.com/office/drawing/2014/main" id="{73652DEA-CBC4-4486-88E3-9F76A4A0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6092825"/>
            <a:ext cx="2520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файл на диске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2066E7-CD47-48F1-93E2-07AAECA53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3B8FFBBE-1DF2-4ECF-951D-0546D8F25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Варианты использования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C0542AAA-867C-47EE-80DA-3A52982B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844676"/>
            <a:ext cx="8229600" cy="4310063"/>
          </a:xfrm>
        </p:spPr>
        <p:txBody>
          <a:bodyPr/>
          <a:lstStyle/>
          <a:p>
            <a:r>
              <a:rPr lang="ru-RU" altLang="ru-RU"/>
              <a:t>Сервер и клиенты:</a:t>
            </a:r>
            <a:br>
              <a:rPr lang="ru-RU" altLang="ru-RU"/>
            </a:br>
            <a:r>
              <a:rPr lang="ru-RU" altLang="ru-RU"/>
              <a:t>сервер создает нужные объекты, клиенты - используют</a:t>
            </a:r>
          </a:p>
          <a:p>
            <a:endParaRPr lang="ru-RU" altLang="ru-RU"/>
          </a:p>
          <a:p>
            <a:r>
              <a:rPr lang="ru-RU" altLang="ru-RU"/>
              <a:t>Равноправный обмен:</a:t>
            </a:r>
            <a:br>
              <a:rPr lang="ru-RU" altLang="ru-RU"/>
            </a:br>
            <a:r>
              <a:rPr lang="ru-RU" altLang="ru-RU"/>
              <a:t>если клиент не видит нужного объекта - он его создает, если видит - пользуется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7BA46-935E-44F5-9175-C9D469351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A848EEB6-0B92-44C6-BA5C-2B2D21CC1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Отображаемый файл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337BE570-C492-4080-AAEA-6AC07FCF3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2000"/>
              <a:t>hFile := CreateFile(</a:t>
            </a:r>
            <a:br>
              <a:rPr lang="en-US" altLang="ru-RU" sz="2000"/>
            </a:br>
            <a:r>
              <a:rPr lang="en-US" altLang="ru-RU" sz="2000"/>
              <a:t>'mymap.map',</a:t>
            </a:r>
            <a:br>
              <a:rPr lang="en-US" altLang="ru-RU" sz="2000"/>
            </a:br>
            <a:r>
              <a:rPr lang="en-US" altLang="ru-RU" sz="2000"/>
              <a:t>generic_read or generic_write,</a:t>
            </a:r>
            <a:br>
              <a:rPr lang="en-US" altLang="ru-RU" sz="2000"/>
            </a:br>
            <a:r>
              <a:rPr lang="en-US" altLang="ru-RU" sz="2000"/>
              <a:t>0,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эксклюзивный доступ </a:t>
            </a:r>
            <a:r>
              <a:rPr lang="ru-RU" altLang="ru-RU" sz="2000" u="sng">
                <a:solidFill>
                  <a:schemeClr val="hlink"/>
                </a:solidFill>
              </a:rPr>
              <a:t>к файлу</a:t>
            </a:r>
            <a:br>
              <a:rPr lang="ru-RU" altLang="ru-RU" sz="2000"/>
            </a:br>
            <a:r>
              <a:rPr lang="ru-RU" altLang="ru-RU" sz="2000"/>
              <a:t>0,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атрибуты защиты по умолчанию</a:t>
            </a:r>
            <a:br>
              <a:rPr lang="ru-RU" altLang="ru-RU" sz="2000"/>
            </a:br>
            <a:r>
              <a:rPr lang="en-US" altLang="ru-RU" sz="2000"/>
              <a:t>create_allways,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стереть если существует</a:t>
            </a:r>
            <a:br>
              <a:rPr lang="en-US" altLang="ru-RU" sz="2000"/>
            </a:br>
            <a:r>
              <a:rPr lang="en-US" altLang="ru-RU" sz="2000"/>
              <a:t>file_attribute_normal</a:t>
            </a:r>
            <a:br>
              <a:rPr lang="en-US" altLang="ru-RU" sz="2000"/>
            </a:br>
            <a:r>
              <a:rPr lang="en-US" altLang="ru-RU" sz="2000"/>
              <a:t>);</a:t>
            </a:r>
            <a:endParaRPr lang="ru-RU" altLang="ru-RU" sz="2000"/>
          </a:p>
          <a:p>
            <a:pPr>
              <a:buFontTx/>
              <a:buNone/>
            </a:pPr>
            <a:r>
              <a:rPr lang="en-US" altLang="ru-RU" sz="2000"/>
              <a:t>.......................................................</a:t>
            </a:r>
          </a:p>
          <a:p>
            <a:pPr>
              <a:buFontTx/>
              <a:buNone/>
            </a:pPr>
            <a:r>
              <a:rPr lang="en-US" altLang="ru-RU" sz="2000"/>
              <a:t>CloseHandle(hFile);</a:t>
            </a:r>
            <a:br>
              <a:rPr lang="ru-RU" altLang="ru-RU" sz="2000"/>
            </a:br>
            <a:endParaRPr lang="en-US" altLang="ru-RU" sz="2000"/>
          </a:p>
          <a:p>
            <a:r>
              <a:rPr lang="ru-RU" altLang="ru-RU" sz="2000"/>
              <a:t>Файл создается в одном процессе, который все начинает</a:t>
            </a:r>
          </a:p>
          <a:p>
            <a:r>
              <a:rPr lang="ru-RU" altLang="ru-RU" sz="2000"/>
              <a:t>Можно обойтись системным файлом подкачки, и даже так рекомендуется поступать, если цель - общая память.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F1542B-A08F-441C-B93A-1301DFEB4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D20A865D-62E3-422A-AD57-639C1439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Отображающий объект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E398CF1E-C456-454F-8894-A04D0B354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u-RU" sz="2000"/>
              <a:t>hMapping := CreateFileMapping(hFile,</a:t>
            </a:r>
            <a:r>
              <a:rPr lang="ru-RU" altLang="ru-RU" sz="2000"/>
              <a:t>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или -1</a:t>
            </a:r>
            <a:br>
              <a:rPr lang="en-US" altLang="ru-RU" sz="2000"/>
            </a:br>
            <a:r>
              <a:rPr lang="en-US" altLang="ru-RU" sz="2000"/>
              <a:t>0, //</a:t>
            </a:r>
            <a:r>
              <a:rPr lang="ru-RU" altLang="ru-RU" sz="2000"/>
              <a:t>атрибуты защиты</a:t>
            </a:r>
            <a:br>
              <a:rPr lang="ru-RU" altLang="ru-RU" sz="2000"/>
            </a:br>
            <a:r>
              <a:rPr lang="en-US" altLang="ru-RU" sz="2000"/>
              <a:t>page_read_write,</a:t>
            </a:r>
            <a:br>
              <a:rPr lang="en-US" altLang="ru-RU" sz="2000"/>
            </a:br>
            <a:r>
              <a:rPr lang="en-US" altLang="ru-RU" sz="2000"/>
              <a:t>0, 4096, // </a:t>
            </a:r>
            <a:r>
              <a:rPr lang="ru-RU" altLang="ru-RU" sz="2000"/>
              <a:t>64-разрядный размер</a:t>
            </a:r>
            <a:br>
              <a:rPr lang="ru-RU" altLang="ru-RU" sz="2000"/>
            </a:br>
            <a:r>
              <a:rPr lang="en-US" altLang="ru-RU" sz="2000">
                <a:solidFill>
                  <a:schemeClr val="hlink"/>
                </a:solidFill>
              </a:rPr>
              <a:t>'MyMapping'</a:t>
            </a:r>
            <a:r>
              <a:rPr lang="en-US" altLang="ru-RU" sz="2000"/>
              <a:t>);</a:t>
            </a:r>
          </a:p>
          <a:p>
            <a:pPr>
              <a:buFontTx/>
              <a:buNone/>
            </a:pPr>
            <a:r>
              <a:rPr lang="en-US" altLang="ru-RU" sz="2000"/>
              <a:t> </a:t>
            </a:r>
            <a:r>
              <a:rPr lang="ru-RU" altLang="ru-RU" sz="2000"/>
              <a:t>или</a:t>
            </a:r>
            <a:endParaRPr lang="en-US" altLang="ru-RU" sz="2000"/>
          </a:p>
          <a:p>
            <a:pPr>
              <a:buFontTx/>
              <a:buNone/>
            </a:pPr>
            <a:r>
              <a:rPr lang="en-US" altLang="ru-RU" sz="2000"/>
              <a:t>hMapping := OpenFileMapping(0, false, </a:t>
            </a:r>
            <a:r>
              <a:rPr lang="en-US" altLang="ru-RU" sz="2000">
                <a:solidFill>
                  <a:schemeClr val="hlink"/>
                </a:solidFill>
              </a:rPr>
              <a:t>'MyMapping'</a:t>
            </a:r>
            <a:r>
              <a:rPr lang="en-US" altLang="ru-RU" sz="2000"/>
              <a:t>);</a:t>
            </a:r>
          </a:p>
          <a:p>
            <a:pPr>
              <a:buFontTx/>
              <a:buNone/>
            </a:pPr>
            <a:r>
              <a:rPr lang="en-US" altLang="ru-RU" sz="2000"/>
              <a:t>..............................</a:t>
            </a:r>
          </a:p>
          <a:p>
            <a:pPr>
              <a:buFontTx/>
              <a:buNone/>
            </a:pPr>
            <a:r>
              <a:rPr lang="en-US" altLang="ru-RU" sz="2000"/>
              <a:t>CloseHandle(hMapping);</a:t>
            </a:r>
            <a:endParaRPr lang="ru-RU" altLang="ru-RU" sz="2000"/>
          </a:p>
          <a:p>
            <a:pPr>
              <a:buFontTx/>
              <a:buNone/>
            </a:pPr>
            <a:endParaRPr lang="ru-RU" altLang="ru-RU" sz="2000"/>
          </a:p>
          <a:p>
            <a:r>
              <a:rPr lang="ru-RU" altLang="ru-RU" sz="2000"/>
              <a:t>При равноправном обмене: если </a:t>
            </a:r>
            <a:r>
              <a:rPr lang="en-US" altLang="ru-RU" sz="2000"/>
              <a:t>OpenFileMapping </a:t>
            </a:r>
            <a:r>
              <a:rPr lang="ru-RU" altLang="ru-RU" sz="2000"/>
              <a:t>вернул ноль, то создать файл и отображающий объект.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2C6049-2D58-45CE-B729-A577D873B2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72030741-9A43-4261-B35C-6E34592EE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Образ файла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753AE43D-37E9-4F49-B240-C12333142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pData := MapViewOfFile(</a:t>
            </a:r>
            <a:br>
              <a:rPr lang="en-US" altLang="ru-RU" sz="1800"/>
            </a:br>
            <a:r>
              <a:rPr lang="en-US" altLang="ru-RU" sz="1800">
                <a:solidFill>
                  <a:schemeClr val="hlink"/>
                </a:solidFill>
              </a:rPr>
              <a:t>hMapping</a:t>
            </a:r>
            <a:r>
              <a:rPr lang="en-US" altLang="ru-RU" sz="1800"/>
              <a:t>,</a:t>
            </a:r>
            <a:br>
              <a:rPr lang="en-US" altLang="ru-RU" sz="1800"/>
            </a:br>
            <a:r>
              <a:rPr lang="en-US" altLang="ru-RU" sz="1800"/>
              <a:t>file_map_all_access,</a:t>
            </a:r>
            <a:br>
              <a:rPr lang="en-US" altLang="ru-RU" sz="1800"/>
            </a:br>
            <a:r>
              <a:rPr lang="en-US" altLang="ru-RU" sz="1800"/>
              <a:t>0,0, </a:t>
            </a:r>
            <a:r>
              <a:rPr lang="en-US" altLang="ru-RU" sz="1800">
                <a:solidFill>
                  <a:schemeClr val="hlink"/>
                </a:solidFill>
              </a:rPr>
              <a:t>//</a:t>
            </a:r>
            <a:r>
              <a:rPr lang="ru-RU" altLang="ru-RU" sz="1800">
                <a:solidFill>
                  <a:schemeClr val="hlink"/>
                </a:solidFill>
              </a:rPr>
              <a:t>64-разрядное начало отображаемой области</a:t>
            </a:r>
            <a:br>
              <a:rPr lang="ru-RU" altLang="ru-RU" sz="1800"/>
            </a:br>
            <a:r>
              <a:rPr lang="en-US" altLang="ru-RU" sz="1800"/>
              <a:t>0</a:t>
            </a:r>
            <a:r>
              <a:rPr lang="ru-RU" altLang="ru-RU" sz="1800"/>
              <a:t> </a:t>
            </a:r>
            <a:r>
              <a:rPr lang="en-US" altLang="ru-RU" sz="1800">
                <a:solidFill>
                  <a:schemeClr val="hlink"/>
                </a:solidFill>
              </a:rPr>
              <a:t>//</a:t>
            </a:r>
            <a:r>
              <a:rPr lang="ru-RU" altLang="ru-RU" sz="1800">
                <a:solidFill>
                  <a:schemeClr val="hlink"/>
                </a:solidFill>
              </a:rPr>
              <a:t> размер отображаемой области</a:t>
            </a:r>
            <a:br>
              <a:rPr lang="en-US" altLang="ru-RU" sz="1800">
                <a:solidFill>
                  <a:schemeClr val="hlink"/>
                </a:solidFill>
              </a:rPr>
            </a:br>
            <a:r>
              <a:rPr lang="en-US" altLang="ru-RU" sz="1800"/>
              <a:t>);</a:t>
            </a:r>
            <a:r>
              <a:rPr lang="ru-RU" altLang="ru-RU" sz="1800"/>
              <a:t> </a:t>
            </a:r>
            <a:r>
              <a:rPr lang="en-US" altLang="ru-RU" sz="1800">
                <a:solidFill>
                  <a:schemeClr val="hlink"/>
                </a:solidFill>
              </a:rPr>
              <a:t>//</a:t>
            </a:r>
            <a:r>
              <a:rPr lang="ru-RU" altLang="ru-RU" sz="1800">
                <a:solidFill>
                  <a:schemeClr val="hlink"/>
                </a:solidFill>
              </a:rPr>
              <a:t> все нули = весь файл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Теперь можно писать-читать:</a:t>
            </a: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var s:ShortString;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s:='</a:t>
            </a:r>
            <a:r>
              <a:rPr lang="ru-RU" altLang="ru-RU" sz="1800"/>
              <a:t>Сообщение</a:t>
            </a:r>
            <a:r>
              <a:rPr lang="en-US" altLang="ru-RU" sz="1800"/>
              <a:t>';</a:t>
            </a:r>
            <a:endParaRPr lang="ru-RU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move(s, pData^, sizeof(s));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18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/>
              <a:t>А другой процесс: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move(pData^, s, 1+byte(pData^));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800"/>
              <a:t>UnmapViewOfFile(pData);</a:t>
            </a:r>
            <a:endParaRPr lang="ru-RU" altLang="ru-RU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A78C56-9CDC-4547-864B-C630B3E46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BEFD2353-72EB-4FD6-9223-10151835C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Контекст процесса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701DB38-C28A-4A8F-A99B-5AE30CA58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Состояние операционной среды процесса:</a:t>
            </a:r>
          </a:p>
          <a:p>
            <a:pPr lvl="1"/>
            <a:r>
              <a:rPr lang="ru-RU" altLang="ru-RU"/>
              <a:t>Регистры</a:t>
            </a:r>
          </a:p>
          <a:p>
            <a:pPr lvl="1"/>
            <a:r>
              <a:rPr lang="ru-RU" altLang="ru-RU"/>
              <a:t>Список открытых файлов</a:t>
            </a:r>
          </a:p>
          <a:p>
            <a:pPr lvl="1"/>
            <a:r>
              <a:rPr lang="ru-RU" altLang="ru-RU"/>
              <a:t>Информация об операциях в/в</a:t>
            </a:r>
          </a:p>
          <a:p>
            <a:pPr lvl="1"/>
            <a:r>
              <a:rPr lang="ru-RU" altLang="ru-RU"/>
              <a:t>Коды ошибок</a:t>
            </a:r>
          </a:p>
          <a:p>
            <a:r>
              <a:rPr lang="ru-RU" altLang="ru-RU"/>
              <a:t>Нужен самому процессу, чтобы продолжать выполнение после прерывания</a:t>
            </a:r>
          </a:p>
          <a:p>
            <a:r>
              <a:rPr lang="ru-RU" altLang="ru-RU"/>
              <a:t>ОС сохраняет и восстанавливает контекст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7EECC-BB50-4BE2-8FB4-5A2BB17D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13AB3416-6DFE-446B-B821-319F8DB57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Буфер обмена (</a:t>
            </a:r>
            <a:r>
              <a:rPr lang="en-US" altLang="ru-RU"/>
              <a:t>clipboard</a:t>
            </a:r>
            <a:r>
              <a:rPr lang="ru-RU" altLang="ru-RU"/>
              <a:t>)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DE63C0E3-3EFE-44DF-967B-896770AF6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Процессы имеют возможность помещать данные в буфер обмена и считывать их оттуда.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Идеологически буфер обмена - это инструмент </a:t>
            </a:r>
            <a:r>
              <a:rPr lang="ru-RU" altLang="ru-RU">
                <a:solidFill>
                  <a:schemeClr val="hlink"/>
                </a:solidFill>
              </a:rPr>
              <a:t>пользователя</a:t>
            </a:r>
            <a:r>
              <a:rPr lang="ru-RU" altLang="ru-RU"/>
              <a:t>, обращение к нему должно происходить по команде пользователя</a:t>
            </a:r>
            <a:r>
              <a:rPr lang="en-US" altLang="ru-RU"/>
              <a:t>:</a:t>
            </a:r>
            <a:br>
              <a:rPr lang="en-US" altLang="ru-RU"/>
            </a:br>
            <a:r>
              <a:rPr lang="en-US" altLang="ru-RU">
                <a:solidFill>
                  <a:schemeClr val="hlink"/>
                </a:solidFill>
              </a:rPr>
              <a:t>Ctrl+C, Ctrl+V, Ctrl+X </a:t>
            </a:r>
            <a:r>
              <a:rPr lang="ru-RU" altLang="ru-RU"/>
              <a:t>или </a:t>
            </a:r>
            <a:r>
              <a:rPr lang="en-US" altLang="ru-RU">
                <a:solidFill>
                  <a:schemeClr val="hlink"/>
                </a:solidFill>
              </a:rPr>
              <a:t>Ctrl+Ins, Shift+Ins, Shift+Del</a:t>
            </a:r>
            <a:endParaRPr lang="ru-RU" altLang="ru-RU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Одни и те же данные в буфере обмена могут присутствовать одновременно в нескольких форматах (например - текст, </a:t>
            </a:r>
            <a:r>
              <a:rPr lang="en-US" altLang="ru-RU"/>
              <a:t>HTML, RTF</a:t>
            </a:r>
            <a:r>
              <a:rPr lang="ru-RU" altLang="ru-RU"/>
              <a:t>).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Есть возможность регистрировать в системе любые форматы и проверять наличие данных в нужном формате.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74A2A5-FD63-4535-BBE9-534CA521F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0BB46AD0-5E08-4403-BBB5-E8A727D83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Функции для работы </a:t>
            </a:r>
            <a:br>
              <a:rPr lang="ru-RU" altLang="ru-RU" sz="4000"/>
            </a:br>
            <a:r>
              <a:rPr lang="ru-RU" altLang="ru-RU" sz="4000"/>
              <a:t>с буфером обмена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FDF6E3E4-CF0A-43CE-9F84-E9167EACD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0975" indent="-180975"/>
            <a:r>
              <a:rPr lang="ru-RU" altLang="ru-RU" sz="2000"/>
              <a:t>OpenClipboard</a:t>
            </a:r>
          </a:p>
          <a:p>
            <a:pPr marL="180975" indent="-180975"/>
            <a:r>
              <a:rPr lang="ru-RU" altLang="ru-RU" sz="2000"/>
              <a:t>EmptyClipboard</a:t>
            </a:r>
          </a:p>
          <a:p>
            <a:pPr marL="180975" indent="-180975"/>
            <a:r>
              <a:rPr lang="ru-RU" altLang="ru-RU" sz="2000"/>
              <a:t>CloseClipboard </a:t>
            </a:r>
            <a:endParaRPr lang="en-US" altLang="ru-RU" sz="2000"/>
          </a:p>
          <a:p>
            <a:pPr marL="180975" indent="-180975"/>
            <a:r>
              <a:rPr lang="ru-RU" altLang="ru-RU" sz="2000"/>
              <a:t>GetClipboardOwner</a:t>
            </a:r>
          </a:p>
          <a:p>
            <a:pPr marL="180975" indent="-180975"/>
            <a:r>
              <a:rPr lang="ru-RU" altLang="ru-RU" sz="2000"/>
              <a:t>SetClipboardData</a:t>
            </a:r>
          </a:p>
          <a:p>
            <a:pPr marL="180975" indent="-180975"/>
            <a:r>
              <a:rPr lang="ru-RU" altLang="ru-RU" sz="2000"/>
              <a:t>GetClipboardData</a:t>
            </a:r>
          </a:p>
          <a:p>
            <a:pPr marL="180975" indent="-180975"/>
            <a:r>
              <a:rPr lang="ru-RU" altLang="ru-RU" sz="2000"/>
              <a:t>RegisterClipboardFormat</a:t>
            </a:r>
          </a:p>
          <a:p>
            <a:pPr marL="180975" indent="-180975"/>
            <a:r>
              <a:rPr lang="ru-RU" altLang="ru-RU" sz="2000"/>
              <a:t>IsClipboardFormatAvailable</a:t>
            </a:r>
          </a:p>
          <a:p>
            <a:pPr marL="180975" indent="-180975"/>
            <a:r>
              <a:rPr lang="ru-RU" altLang="ru-RU" sz="2000"/>
              <a:t>и др.</a:t>
            </a:r>
            <a:endParaRPr lang="en-US" altLang="ru-RU" sz="2000"/>
          </a:p>
          <a:p>
            <a:pPr marL="180975" indent="-180975">
              <a:buNone/>
            </a:pPr>
            <a:endParaRPr lang="en-US" altLang="ru-RU" sz="2000"/>
          </a:p>
          <a:p>
            <a:pPr marL="180975" indent="-180975">
              <a:buNone/>
            </a:pPr>
            <a:r>
              <a:rPr lang="ru-RU" altLang="ru-RU" sz="2000"/>
              <a:t>   Для записи в буфер обмена его нужно открыть, указав хэндл окна-собственника и очистить, в конце - обязательно закрыть.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4876C45A-4ECF-4540-B14E-30BC25B330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2020</a:t>
            </a: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</a:t>
            </a:r>
            <a:r>
              <a:rPr lang="en-US" altLang="ru-RU" sz="2800" dirty="0"/>
              <a:t>13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Многозадачность </a:t>
            </a:r>
            <a:r>
              <a:rPr lang="en-US" altLang="ru-RU" sz="2800" dirty="0">
                <a:solidFill>
                  <a:srgbClr val="3366CC"/>
                </a:solidFill>
              </a:rPr>
              <a:t>Windows</a:t>
            </a:r>
            <a:r>
              <a:rPr lang="ru-RU" altLang="ru-RU" sz="2800" dirty="0">
                <a:solidFill>
                  <a:srgbClr val="3366CC"/>
                </a:solidFill>
              </a:rPr>
              <a:t>.</a:t>
            </a:r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E407834D-B4C5-4B6D-89F1-86F5E7F2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3FE16137-BF67-4F06-8B12-6D79E76E8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8A73D3-CF3B-4ADF-8495-B39D01134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7B53F8D6-736F-4E65-B2FC-854883C88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Буфер обмена (</a:t>
            </a:r>
            <a:r>
              <a:rPr lang="en-US" altLang="ru-RU"/>
              <a:t>clipboard</a:t>
            </a:r>
            <a:r>
              <a:rPr lang="ru-RU" altLang="ru-RU"/>
              <a:t>)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EA36F75B-6F4E-4F80-899F-8312DD976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Процессы имеют возможность помещать данные в буфер обмена и считывать их оттуда.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Идеологически буфер обмена - это инструмент </a:t>
            </a:r>
            <a:r>
              <a:rPr lang="ru-RU" altLang="ru-RU">
                <a:solidFill>
                  <a:schemeClr val="hlink"/>
                </a:solidFill>
              </a:rPr>
              <a:t>пользователя</a:t>
            </a:r>
            <a:r>
              <a:rPr lang="ru-RU" altLang="ru-RU"/>
              <a:t>, обращение к нему должно происходить по команде пользователя</a:t>
            </a:r>
            <a:r>
              <a:rPr lang="en-US" altLang="ru-RU"/>
              <a:t>:</a:t>
            </a:r>
            <a:br>
              <a:rPr lang="en-US" altLang="ru-RU"/>
            </a:br>
            <a:r>
              <a:rPr lang="en-US" altLang="ru-RU">
                <a:solidFill>
                  <a:schemeClr val="hlink"/>
                </a:solidFill>
              </a:rPr>
              <a:t>Ctrl+C, Ctrl+V, Ctrl+X </a:t>
            </a:r>
            <a:r>
              <a:rPr lang="ru-RU" altLang="ru-RU"/>
              <a:t>или </a:t>
            </a:r>
            <a:r>
              <a:rPr lang="en-US" altLang="ru-RU">
                <a:solidFill>
                  <a:schemeClr val="hlink"/>
                </a:solidFill>
              </a:rPr>
              <a:t>Ctrl+Ins, Shift+Ins, Shift+Del</a:t>
            </a:r>
            <a:endParaRPr lang="ru-RU" altLang="ru-RU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Одни и те же данные в буфере обмена могут присутствовать одновременно в нескольких форматах (например - текст, </a:t>
            </a:r>
            <a:r>
              <a:rPr lang="en-US" altLang="ru-RU"/>
              <a:t>HTML, RTF</a:t>
            </a:r>
            <a:r>
              <a:rPr lang="ru-RU" altLang="ru-RU"/>
              <a:t>).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Есть возможность регистрировать в системе любые форматы и проверять наличие данных в нужном формате.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E56259-B618-412F-95C1-0855ED1D2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F9B77CDD-1CF1-4EBD-84AF-32378A65C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Функции для работы </a:t>
            </a:r>
            <a:br>
              <a:rPr lang="ru-RU" altLang="ru-RU" sz="4000"/>
            </a:br>
            <a:r>
              <a:rPr lang="ru-RU" altLang="ru-RU" sz="4000"/>
              <a:t>с буфером обмена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50B7BEF1-3628-46B4-B9F0-6FD73A1DF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0975" indent="-180975"/>
            <a:r>
              <a:rPr lang="ru-RU" altLang="ru-RU" sz="2000"/>
              <a:t>OpenClipboard</a:t>
            </a:r>
          </a:p>
          <a:p>
            <a:pPr marL="180975" indent="-180975"/>
            <a:r>
              <a:rPr lang="ru-RU" altLang="ru-RU" sz="2000"/>
              <a:t>EmptyClipboard</a:t>
            </a:r>
          </a:p>
          <a:p>
            <a:pPr marL="180975" indent="-180975"/>
            <a:r>
              <a:rPr lang="ru-RU" altLang="ru-RU" sz="2000"/>
              <a:t>CloseClipboard </a:t>
            </a:r>
            <a:endParaRPr lang="en-US" altLang="ru-RU" sz="2000"/>
          </a:p>
          <a:p>
            <a:pPr marL="180975" indent="-180975"/>
            <a:r>
              <a:rPr lang="ru-RU" altLang="ru-RU" sz="2000"/>
              <a:t>GetClipboardOwner</a:t>
            </a:r>
          </a:p>
          <a:p>
            <a:pPr marL="180975" indent="-180975"/>
            <a:r>
              <a:rPr lang="ru-RU" altLang="ru-RU" sz="2000"/>
              <a:t>SetClipboardData</a:t>
            </a:r>
          </a:p>
          <a:p>
            <a:pPr marL="180975" indent="-180975"/>
            <a:r>
              <a:rPr lang="ru-RU" altLang="ru-RU" sz="2000"/>
              <a:t>GetClipboardData</a:t>
            </a:r>
          </a:p>
          <a:p>
            <a:pPr marL="180975" indent="-180975"/>
            <a:r>
              <a:rPr lang="ru-RU" altLang="ru-RU" sz="2000"/>
              <a:t>RegisterClipboardFormat</a:t>
            </a:r>
          </a:p>
          <a:p>
            <a:pPr marL="180975" indent="-180975"/>
            <a:r>
              <a:rPr lang="ru-RU" altLang="ru-RU" sz="2000"/>
              <a:t>IsClipboardFormatAvailable</a:t>
            </a:r>
          </a:p>
          <a:p>
            <a:pPr marL="180975" indent="-180975"/>
            <a:r>
              <a:rPr lang="ru-RU" altLang="ru-RU" sz="2000"/>
              <a:t>и др.</a:t>
            </a:r>
            <a:endParaRPr lang="en-US" altLang="ru-RU" sz="2000"/>
          </a:p>
          <a:p>
            <a:pPr marL="180975" indent="-180975">
              <a:buNone/>
            </a:pPr>
            <a:endParaRPr lang="en-US" altLang="ru-RU" sz="2000"/>
          </a:p>
          <a:p>
            <a:pPr marL="180975" indent="-180975">
              <a:buNone/>
            </a:pPr>
            <a:r>
              <a:rPr lang="ru-RU" altLang="ru-RU" sz="2000"/>
              <a:t>   Для записи в буфер обмена его нужно открыть, указав хэндл окна-собственника и очистить, в конце - обязательно закрыть.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88406B-C9E8-4F7D-8127-5AFD2B7693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4E321169-9F96-4C39-969F-171FAA60E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Потоки (</a:t>
            </a:r>
            <a:r>
              <a:rPr lang="en-US" altLang="ru-RU" sz="4000"/>
              <a:t>threads)</a:t>
            </a:r>
            <a:endParaRPr lang="ru-RU" altLang="ru-RU" sz="4000"/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F45DF954-1550-4D48-9A79-75BE324C3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25538"/>
            <a:ext cx="8229600" cy="5029200"/>
          </a:xfrm>
        </p:spPr>
        <p:txBody>
          <a:bodyPr/>
          <a:lstStyle/>
          <a:p>
            <a:r>
              <a:rPr lang="ru-RU" altLang="ru-RU" sz="2200"/>
              <a:t>Это куски кода (процедуры), исполняемые параллельно в рамках процесса.</a:t>
            </a:r>
          </a:p>
          <a:p>
            <a:r>
              <a:rPr lang="ru-RU" altLang="ru-RU" sz="2200"/>
              <a:t>У всех потоков общая память, общие хэндлы объектов.</a:t>
            </a:r>
          </a:p>
          <a:p>
            <a:r>
              <a:rPr lang="ru-RU" altLang="ru-RU" sz="2200"/>
              <a:t>У каждого потока свой стек.</a:t>
            </a:r>
          </a:p>
          <a:p>
            <a:r>
              <a:rPr lang="ru-RU" altLang="ru-RU" sz="2200"/>
              <a:t>Потоки исполняются вытесняющим образом с учетом приоритетов.</a:t>
            </a:r>
          </a:p>
          <a:p>
            <a:r>
              <a:rPr lang="ru-RU" altLang="ru-RU" sz="2200"/>
              <a:t>Потоки не "вложены" один в другой, не связаны отношением "родитель-потомок", они существуют параллельно</a:t>
            </a:r>
          </a:p>
          <a:p>
            <a:r>
              <a:rPr lang="ru-RU" altLang="ru-RU" sz="2200"/>
              <a:t>Чтобы создать поток - нужно заготовить процедуру потока и запустить ее в новом потоке.</a:t>
            </a:r>
          </a:p>
          <a:p>
            <a:r>
              <a:rPr lang="ru-RU" altLang="ru-RU" sz="2200"/>
              <a:t>Одну и ту же процедуру можно запускать параллельно самой себе многократно.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159C9-4DAC-4977-9164-DB97E80A3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E3BBACE3-9E07-4C2A-BC01-7C0F8830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Когда потоки нужны?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7686695D-3A0A-4316-9AB8-31A10F9B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12876"/>
            <a:ext cx="8229600" cy="4741863"/>
          </a:xfrm>
        </p:spPr>
        <p:txBody>
          <a:bodyPr/>
          <a:lstStyle/>
          <a:p>
            <a:r>
              <a:rPr lang="ru-RU" altLang="ru-RU" sz="2000"/>
              <a:t>Когда есть долгие вычисления, при этом в главном потоке обслуживается интерфейс программы и обрабатываются сообщения от устройств ввода-вывода, а вычислениями занимается отдельный поток.</a:t>
            </a:r>
          </a:p>
          <a:p>
            <a:r>
              <a:rPr lang="ru-RU" altLang="ru-RU" sz="2000"/>
              <a:t>Когда нужно ожидать прихода данных, при этом ожидание реализуется в отдельном потоке, а главный поток в состояние ожидания не входит и извещается о событии, например, сообщением:</a:t>
            </a:r>
            <a:br>
              <a:rPr lang="ru-RU" altLang="ru-RU" sz="2000"/>
            </a:br>
            <a:r>
              <a:rPr lang="ru-RU" altLang="ru-RU" sz="2000"/>
              <a:t>	</a:t>
            </a:r>
            <a:r>
              <a:rPr lang="ru-RU" altLang="ru-RU" sz="1600"/>
              <a:t>1. ждать пока данные не придут</a:t>
            </a:r>
            <a:br>
              <a:rPr lang="ru-RU" altLang="ru-RU" sz="1600"/>
            </a:br>
            <a:r>
              <a:rPr lang="ru-RU" altLang="ru-RU" sz="1600"/>
              <a:t>	2. прочитать данные и послать сообщение окну (обработается в главном 	    потоке)</a:t>
            </a:r>
            <a:br>
              <a:rPr lang="ru-RU" altLang="ru-RU" sz="1600"/>
            </a:br>
            <a:r>
              <a:rPr lang="ru-RU" altLang="ru-RU" sz="1600"/>
              <a:t>	3. перейти к п.1</a:t>
            </a:r>
          </a:p>
          <a:p>
            <a:r>
              <a:rPr lang="ru-RU" altLang="ru-RU" sz="2000"/>
              <a:t>Когда есть несколько ядер/процессоров, и алгоритм вычислений хорошо параллелится.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A2FD94-4CF7-4B8D-83C2-1221787F6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14BFB2AE-2F56-4A74-AC9D-BAF119DA2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1052513"/>
          </a:xfrm>
        </p:spPr>
        <p:txBody>
          <a:bodyPr/>
          <a:lstStyle/>
          <a:p>
            <a:r>
              <a:rPr lang="ru-RU" altLang="ru-RU"/>
              <a:t>Потоки и сообщения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6D24CA8E-0FF5-4EDA-8BB0-B6D663569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84314"/>
            <a:ext cx="8229600" cy="4670425"/>
          </a:xfrm>
        </p:spPr>
        <p:txBody>
          <a:bodyPr/>
          <a:lstStyle/>
          <a:p>
            <a:r>
              <a:rPr lang="ru-RU" altLang="ru-RU"/>
              <a:t>Очередь сообщений создается для каждого потока своя.</a:t>
            </a:r>
          </a:p>
          <a:p>
            <a:r>
              <a:rPr lang="ru-RU" altLang="ru-RU"/>
              <a:t>Если поток создает окна - он должен содержать цикл выборки и обработки сообщений.</a:t>
            </a:r>
          </a:p>
          <a:p>
            <a:r>
              <a:rPr lang="ru-RU" altLang="ru-RU"/>
              <a:t>Когда программа стартует - в ней есть один поток (главный).</a:t>
            </a:r>
          </a:p>
          <a:p>
            <a:r>
              <a:rPr lang="ru-RU" altLang="ru-RU"/>
              <a:t>Не рекомендуется без необходимости создавать окна не в главном потоке.</a:t>
            </a:r>
          </a:p>
          <a:p>
            <a:r>
              <a:rPr lang="ru-RU" altLang="ru-RU"/>
              <a:t>Очередь сообщений создается при любом вызове в потоке функций из </a:t>
            </a:r>
            <a:r>
              <a:rPr lang="en-US" altLang="ru-RU"/>
              <a:t>USER </a:t>
            </a:r>
            <a:r>
              <a:rPr lang="ru-RU" altLang="ru-RU"/>
              <a:t>или </a:t>
            </a:r>
            <a:r>
              <a:rPr lang="en-US" altLang="ru-RU"/>
              <a:t>GDI</a:t>
            </a:r>
            <a:endParaRPr lang="ru-RU" altLang="ru-RU"/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0BDBAD-A1E5-4C22-A1C4-9143040C7E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73E8FA90-4CF3-42F1-BB4C-7578F42D4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Функция потока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34E0EC7A-DB3B-41F8-B5A6-F2936ED85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ru-RU" altLang="ru-RU" b="1">
                <a:solidFill>
                  <a:schemeClr val="hlink"/>
                </a:solidFill>
              </a:rPr>
              <a:t>function </a:t>
            </a:r>
            <a:r>
              <a:rPr lang="ru-RU" altLang="ru-RU">
                <a:solidFill>
                  <a:schemeClr val="hlink"/>
                </a:solidFill>
              </a:rPr>
              <a:t>MyThreadProc(data: pointer): dword; </a:t>
            </a:r>
            <a:r>
              <a:rPr lang="ru-RU" altLang="ru-RU" b="1">
                <a:solidFill>
                  <a:schemeClr val="hlink"/>
                </a:solidFill>
              </a:rPr>
              <a:t>stdcall</a:t>
            </a:r>
            <a:r>
              <a:rPr lang="ru-RU" altLang="ru-RU">
                <a:solidFill>
                  <a:schemeClr val="hlink"/>
                </a:solidFill>
              </a:rPr>
              <a:t>;</a:t>
            </a:r>
          </a:p>
          <a:p>
            <a:r>
              <a:rPr lang="ru-RU" altLang="ru-RU"/>
              <a:t>Функция потока должна в точности удовлетворять шаблону: один 32-разрядный параметр, </a:t>
            </a:r>
            <a:br>
              <a:rPr lang="ru-RU" altLang="ru-RU"/>
            </a:br>
            <a:r>
              <a:rPr lang="ru-RU" altLang="ru-RU"/>
              <a:t>32-разрядный результат, модель </a:t>
            </a:r>
            <a:r>
              <a:rPr lang="en-US" altLang="ru-RU"/>
              <a:t>stdcall.</a:t>
            </a:r>
          </a:p>
          <a:p>
            <a:r>
              <a:rPr lang="ru-RU" altLang="ru-RU"/>
              <a:t>Часто функция содержит длинный цикл, но не обязательно.</a:t>
            </a:r>
          </a:p>
          <a:p>
            <a:r>
              <a:rPr lang="ru-RU" altLang="ru-RU"/>
              <a:t>Все, что вызывается из функции потока, тоже работает в этом потоке.</a:t>
            </a:r>
          </a:p>
          <a:p>
            <a:r>
              <a:rPr lang="ru-RU" altLang="ru-RU"/>
              <a:t>При доступе к глобальным данным должны применяться средства синхронизации.</a:t>
            </a:r>
          </a:p>
          <a:p>
            <a:r>
              <a:rPr lang="ru-RU" altLang="ru-RU"/>
              <a:t>С локальными переменными в стеке можно работать свободно.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59EAC9-D175-4E66-9386-BBEDA3AD7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F50AC10C-84A1-4973-8F13-4BD25331B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Завершение потока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A9556A53-6A0C-4B88-A578-3C2115736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12876"/>
            <a:ext cx="8229600" cy="47418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000"/>
              <a:t>Нормальное завершение потока происходит </a:t>
            </a:r>
            <a:r>
              <a:rPr lang="ru-RU" altLang="ru-RU" sz="2000">
                <a:solidFill>
                  <a:schemeClr val="hlink"/>
                </a:solidFill>
              </a:rPr>
              <a:t>изнутри</a:t>
            </a:r>
            <a:r>
              <a:rPr lang="ru-RU" altLang="ru-RU" sz="2000"/>
              <a:t>, по инициативе самого потока.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Достаточно определить результат функции потока и просто исполнить ее до конца (до </a:t>
            </a:r>
            <a:r>
              <a:rPr lang="en-US" altLang="ru-RU" sz="2000"/>
              <a:t>end).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Внутри потока можно сделать</a:t>
            </a:r>
            <a:br>
              <a:rPr lang="ru-RU" altLang="ru-RU" sz="2000"/>
            </a:br>
            <a:r>
              <a:rPr lang="en-US" altLang="ru-RU" sz="2000"/>
              <a:t>ExitThread(code);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Часто в алгоритме потока предусмотрено условие завершения, которое поток проверяет, а внешний мир - изменяет.</a:t>
            </a:r>
            <a:endParaRPr lang="en-US" altLang="ru-RU" sz="2000"/>
          </a:p>
          <a:p>
            <a:pPr>
              <a:lnSpc>
                <a:spcPct val="90000"/>
              </a:lnSpc>
            </a:pP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Аварийное завершение потока - извне:</a:t>
            </a:r>
            <a:br>
              <a:rPr lang="ru-RU" altLang="ru-RU" sz="2000"/>
            </a:br>
            <a:r>
              <a:rPr lang="en-US" altLang="ru-RU" sz="2000"/>
              <a:t>TerminateThread(hThread, code);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Так делать не надо без необходимости, в частности, при этом </a:t>
            </a:r>
            <a:r>
              <a:rPr lang="en-US" altLang="ru-RU" sz="2000"/>
              <a:t>DLL</a:t>
            </a:r>
            <a:r>
              <a:rPr lang="ru-RU" altLang="ru-RU" sz="2000"/>
              <a:t> не обрабатывают отсоединение потока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en-US" altLang="ru-RU" sz="2000"/>
              <a:t>ExitProcess </a:t>
            </a:r>
            <a:r>
              <a:rPr lang="ru-RU" altLang="ru-RU" sz="2000"/>
              <a:t>завершает все потоки.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7232A8-B617-462D-B07F-433D9DDED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03CBC29-7C7D-448A-A886-E08FE71E0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Дескриптор процесса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FC0079A-3909-4289-8F8A-EA2705C50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Дополнительная информация о процессе для работы алгоритма планирования:</a:t>
            </a:r>
          </a:p>
          <a:p>
            <a:pPr lvl="1"/>
            <a:r>
              <a:rPr lang="ru-RU" altLang="ru-RU"/>
              <a:t>идентификатор процесса (число или строка)</a:t>
            </a:r>
          </a:p>
          <a:p>
            <a:pPr lvl="1"/>
            <a:r>
              <a:rPr lang="ru-RU" altLang="ru-RU"/>
              <a:t>приоритет</a:t>
            </a:r>
          </a:p>
          <a:p>
            <a:pPr lvl="1"/>
            <a:r>
              <a:rPr lang="ru-RU" altLang="ru-RU"/>
              <a:t>привилегии</a:t>
            </a:r>
          </a:p>
          <a:p>
            <a:pPr lvl="1"/>
            <a:r>
              <a:rPr lang="ru-RU" altLang="ru-RU"/>
              <a:t>адрес сегмента кода и стека</a:t>
            </a:r>
          </a:p>
          <a:p>
            <a:r>
              <a:rPr lang="ru-RU" altLang="ru-RU"/>
              <a:t>Нужен планировщику ОС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A03141-D33C-414A-866D-5AE6A2596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7A1E56D9-6B2A-48DE-9EEE-6906FCAFD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Запуск потока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9A4E060F-84FC-4926-93A8-33B31AFC9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813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ru-RU" sz="2000"/>
              <a:t>var ID: dword;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000"/>
              <a:t>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000"/>
              <a:t>hThread := CreateThread(</a:t>
            </a:r>
            <a:br>
              <a:rPr lang="en-US" altLang="ru-RU" sz="2000"/>
            </a:br>
            <a:r>
              <a:rPr lang="en-US" altLang="ru-RU" sz="2000"/>
              <a:t>0,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атрибуты защиты</a:t>
            </a:r>
            <a:br>
              <a:rPr lang="en-US" altLang="ru-RU" sz="2000"/>
            </a:br>
            <a:r>
              <a:rPr lang="en-US" altLang="ru-RU" sz="2000"/>
              <a:t>8000,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размер стека</a:t>
            </a:r>
            <a:br>
              <a:rPr lang="en-US" altLang="ru-RU" sz="2000"/>
            </a:br>
            <a:r>
              <a:rPr lang="en-US" altLang="ru-RU" sz="2000"/>
              <a:t>@MyThread,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адрес функции потока</a:t>
            </a:r>
            <a:br>
              <a:rPr lang="en-US" altLang="ru-RU" sz="2000"/>
            </a:br>
            <a:r>
              <a:rPr lang="en-US" altLang="ru-RU" sz="2000"/>
              <a:t>nil,</a:t>
            </a:r>
            <a:r>
              <a:rPr lang="ru-RU" altLang="ru-RU" sz="2000"/>
              <a:t>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указатель, который будет передан в функцию</a:t>
            </a:r>
            <a:br>
              <a:rPr lang="en-US" altLang="ru-RU" sz="2000"/>
            </a:br>
            <a:r>
              <a:rPr lang="en-US" altLang="ru-RU" sz="2000"/>
              <a:t>0, </a:t>
            </a:r>
            <a:r>
              <a:rPr lang="en-US" altLang="ru-RU" sz="2000">
                <a:solidFill>
                  <a:schemeClr val="hlink"/>
                </a:solidFill>
              </a:rPr>
              <a:t>// </a:t>
            </a:r>
            <a:r>
              <a:rPr lang="ru-RU" altLang="ru-RU" sz="2000">
                <a:solidFill>
                  <a:schemeClr val="hlink"/>
                </a:solidFill>
              </a:rPr>
              <a:t>или </a:t>
            </a:r>
            <a:r>
              <a:rPr lang="en-US" altLang="ru-RU" sz="2000">
                <a:solidFill>
                  <a:schemeClr val="hlink"/>
                </a:solidFill>
              </a:rPr>
              <a:t>create_suspended</a:t>
            </a:r>
            <a:br>
              <a:rPr lang="ru-RU" altLang="ru-RU" sz="2000"/>
            </a:br>
            <a:r>
              <a:rPr lang="en-US" altLang="ru-RU" sz="2000"/>
              <a:t>ID);</a:t>
            </a:r>
            <a:r>
              <a:rPr lang="ru-RU" altLang="ru-RU" sz="2000"/>
              <a:t> </a:t>
            </a:r>
            <a:r>
              <a:rPr lang="en-US" altLang="ru-RU" sz="2000">
                <a:solidFill>
                  <a:schemeClr val="hlink"/>
                </a:solidFill>
              </a:rPr>
              <a:t>//</a:t>
            </a:r>
            <a:r>
              <a:rPr lang="ru-RU" altLang="ru-RU" sz="2000">
                <a:solidFill>
                  <a:schemeClr val="hlink"/>
                </a:solidFill>
              </a:rPr>
              <a:t>глобальный идентификатор потока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20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000"/>
              <a:t>     </a:t>
            </a:r>
            <a:r>
              <a:rPr lang="en-US" altLang="ru-RU" sz="2000"/>
              <a:t>ID </a:t>
            </a:r>
            <a:r>
              <a:rPr lang="ru-RU" altLang="ru-RU" sz="2000"/>
              <a:t>действует глобально в системе, хэндл можно применять только в рамках создавшего поток процесса.</a:t>
            </a:r>
            <a:endParaRPr lang="en-US" altLang="ru-RU" sz="2000"/>
          </a:p>
          <a:p>
            <a:pPr>
              <a:lnSpc>
                <a:spcPct val="90000"/>
              </a:lnSpc>
              <a:buFontTx/>
              <a:buNone/>
            </a:pPr>
            <a:endParaRPr lang="en-US" altLang="ru-RU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2000"/>
              <a:t>     </a:t>
            </a:r>
            <a:r>
              <a:rPr lang="ru-RU" altLang="ru-RU" sz="2000"/>
              <a:t>Если стек переполнится – система выделит дополнительную память, ошибка переполнения памяти не возникнет.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9C364E-1240-4DB5-9E7C-7A8449F56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8B223E64-B31F-4A3F-A6ED-D0010FD0C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Уничтожение потока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ECBF2E7F-0E8A-477D-A431-BF74CA74C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 sz="2000"/>
              <a:t>Поток существует в системе, пока работает его функция и открыт его хэндл, даже если его функция завершилась.</a:t>
            </a:r>
          </a:p>
          <a:p>
            <a:r>
              <a:rPr lang="ru-RU" altLang="ru-RU" sz="2000"/>
              <a:t>Создание потока или запрос его хэндла другими способами должны сопровождаться</a:t>
            </a:r>
            <a:br>
              <a:rPr lang="ru-RU" altLang="ru-RU" sz="2000"/>
            </a:br>
            <a:r>
              <a:rPr lang="en-US" altLang="ru-RU" sz="2000">
                <a:solidFill>
                  <a:schemeClr val="hlink"/>
                </a:solidFill>
              </a:rPr>
              <a:t>CloseHandle(hThread);</a:t>
            </a:r>
          </a:p>
          <a:p>
            <a:r>
              <a:rPr lang="ru-RU" altLang="ru-RU" sz="2000"/>
              <a:t>Это особенно атуально, если программа создает </a:t>
            </a:r>
            <a:r>
              <a:rPr lang="ru-RU" altLang="ru-RU" sz="2000" b="1"/>
              <a:t>множество короткоживущих потоков</a:t>
            </a:r>
            <a:r>
              <a:rPr lang="ru-RU" altLang="ru-RU" sz="2000"/>
              <a:t>, например, для воспроизведения звуковых сигналов: нужно сделать </a:t>
            </a:r>
            <a:r>
              <a:rPr lang="en-US" altLang="ru-RU" sz="2000"/>
              <a:t>CloseHandle </a:t>
            </a:r>
            <a:r>
              <a:rPr lang="ru-RU" altLang="ru-RU" sz="2000"/>
              <a:t>каждому такому потоку!</a:t>
            </a:r>
          </a:p>
          <a:p>
            <a:r>
              <a:rPr lang="ru-RU" altLang="ru-RU" sz="2000">
                <a:solidFill>
                  <a:schemeClr val="hlink"/>
                </a:solidFill>
              </a:rPr>
              <a:t>Достаточно сделать </a:t>
            </a:r>
            <a:r>
              <a:rPr lang="en-US" altLang="ru-RU" sz="2000">
                <a:solidFill>
                  <a:schemeClr val="hlink"/>
                </a:solidFill>
              </a:rPr>
              <a:t>CloseHandle </a:t>
            </a:r>
            <a:r>
              <a:rPr lang="ru-RU" altLang="ru-RU" sz="2000">
                <a:solidFill>
                  <a:schemeClr val="hlink"/>
                </a:solidFill>
              </a:rPr>
              <a:t>сразу при создании потока, </a:t>
            </a:r>
            <a:r>
              <a:rPr lang="ru-RU" altLang="ru-RU" sz="2000"/>
              <a:t>если, конечно, хэндл не нужен для проверок.</a:t>
            </a:r>
          </a:p>
          <a:p>
            <a:r>
              <a:rPr lang="ru-RU" altLang="ru-RU" sz="2000"/>
              <a:t>Хэндлы потоков закрываются, когда завершаются открывшие  их процессы, т.е. для малого количества долго живущих потоков закрытие хэндлов не столь актуально.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30516C-50F3-4EFD-ABAF-C40CE216E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6F60A368-F2CF-4BDB-B5A8-E52E7ECAA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Управление потоками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62B0937B-B60F-469D-B0FA-6C15569F6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813300"/>
          </a:xfrm>
        </p:spPr>
        <p:txBody>
          <a:bodyPr>
            <a:normAutofit lnSpcReduction="10000"/>
          </a:bodyPr>
          <a:lstStyle/>
          <a:p>
            <a:r>
              <a:rPr lang="en-US" altLang="ru-RU"/>
              <a:t>SuspendThread(hThread);</a:t>
            </a:r>
          </a:p>
          <a:p>
            <a:r>
              <a:rPr lang="en-US" altLang="ru-RU"/>
              <a:t>ResumeThread(hThread);</a:t>
            </a:r>
          </a:p>
          <a:p>
            <a:r>
              <a:rPr lang="ru-RU" altLang="ru-RU"/>
              <a:t>Каждому </a:t>
            </a:r>
            <a:r>
              <a:rPr lang="en-US" altLang="ru-RU"/>
              <a:t>Suspend </a:t>
            </a:r>
            <a:r>
              <a:rPr lang="ru-RU" altLang="ru-RU"/>
              <a:t>должно соответствовать </a:t>
            </a:r>
            <a:r>
              <a:rPr lang="en-US" altLang="ru-RU"/>
              <a:t>Resume, </a:t>
            </a:r>
            <a:r>
              <a:rPr lang="ru-RU" altLang="ru-RU"/>
              <a:t>при этом увеличивается и уменьшается счетчик остановок, и поток возобновляется, </a:t>
            </a:r>
            <a:r>
              <a:rPr lang="ru-RU" altLang="ru-RU">
                <a:solidFill>
                  <a:schemeClr val="hlink"/>
                </a:solidFill>
              </a:rPr>
              <a:t>когда счетчик равен нулю.</a:t>
            </a:r>
          </a:p>
          <a:p>
            <a:r>
              <a:rPr lang="en-US" altLang="ru-RU"/>
              <a:t>n := GetExitCodeThread(hThread);</a:t>
            </a:r>
            <a:br>
              <a:rPr lang="en-US" altLang="ru-RU"/>
            </a:br>
            <a:r>
              <a:rPr lang="ru-RU" altLang="ru-RU"/>
              <a:t>Функция возвращает код завершения потока, если он завершился, или </a:t>
            </a:r>
            <a:r>
              <a:rPr lang="en-US" altLang="ru-RU"/>
              <a:t>STILL_ACTIVE = 259</a:t>
            </a:r>
            <a:endParaRPr lang="ru-RU" altLang="ru-RU"/>
          </a:p>
          <a:p>
            <a:r>
              <a:rPr lang="ru-RU" altLang="ru-RU"/>
              <a:t>Дождаться завершения потока можно так:</a:t>
            </a:r>
            <a:br>
              <a:rPr lang="ru-RU" altLang="ru-RU"/>
            </a:br>
            <a:r>
              <a:rPr lang="en-US" altLang="ru-RU">
                <a:solidFill>
                  <a:schemeClr val="hlink"/>
                </a:solidFill>
              </a:rPr>
              <a:t>WaitForSingleObject(hThread</a:t>
            </a:r>
            <a:r>
              <a:rPr lang="ru-RU" altLang="ru-RU">
                <a:solidFill>
                  <a:schemeClr val="hlink"/>
                </a:solidFill>
              </a:rPr>
              <a:t>, </a:t>
            </a:r>
            <a:r>
              <a:rPr lang="en-US" altLang="ru-RU">
                <a:solidFill>
                  <a:schemeClr val="hlink"/>
                </a:solidFill>
              </a:rPr>
              <a:t>TimeOut)</a:t>
            </a:r>
            <a:r>
              <a:rPr lang="en-US" altLang="ru-RU"/>
              <a:t> </a:t>
            </a:r>
            <a:br>
              <a:rPr lang="en-US" altLang="ru-RU"/>
            </a:br>
            <a:r>
              <a:rPr lang="ru-RU" altLang="ru-RU"/>
              <a:t>или другой функцией ожидания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C04C60-F6F5-4D12-AF00-AA102F9FBD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40E623F3-55A7-45DD-801B-0621ED839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Процессы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DA199DFB-4937-4704-B4B5-7E6DD0AC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Одна программа может запускать другую, т.е. порождать новый процесс.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Процесс = совокупность потоков + адресное пространство. Планировщик работает с потоками.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Дочернему процессу можно разрешить наследовать хэндлы, тогда хэндлы некоторых объектов, созданных в родительском процессе, можно использовать в дочернем, не открывая их там отдельно.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Библиотека </a:t>
            </a:r>
            <a:r>
              <a:rPr lang="en-US" altLang="ru-RU" b="1">
                <a:solidFill>
                  <a:schemeClr val="hlink"/>
                </a:solidFill>
              </a:rPr>
              <a:t>ToolHelp</a:t>
            </a:r>
            <a:r>
              <a:rPr lang="en-US" altLang="ru-RU"/>
              <a:t> - </a:t>
            </a:r>
            <a:r>
              <a:rPr lang="ru-RU" altLang="ru-RU"/>
              <a:t>функции управления процессами.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Просто запустить другую программу:</a:t>
            </a:r>
            <a:br>
              <a:rPr lang="ru-RU" altLang="ru-RU"/>
            </a:br>
            <a:r>
              <a:rPr lang="en-US" altLang="ru-RU"/>
              <a:t>WinExec('d:\lab\lab7.exe', sw_normal);</a:t>
            </a:r>
            <a:endParaRPr lang="ru-RU" altLang="ru-RU"/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2EE254-F554-4FDF-ABE3-779C4DD177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B15A17FB-A717-454F-B7EE-70D2F17C9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Хэндл процесса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38735F3D-A043-4C06-8EAB-03CE43781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525963"/>
          </a:xfrm>
        </p:spPr>
        <p:txBody>
          <a:bodyPr/>
          <a:lstStyle/>
          <a:p>
            <a:r>
              <a:rPr lang="en-US" altLang="ru-RU"/>
              <a:t>WinExec </a:t>
            </a:r>
            <a:r>
              <a:rPr lang="ru-RU" altLang="ru-RU"/>
              <a:t>не возвращает хэндл порожденного процесса (она его получает и сразу закрывает), </a:t>
            </a:r>
            <a:br>
              <a:rPr lang="ru-RU" altLang="ru-RU"/>
            </a:br>
            <a:r>
              <a:rPr lang="ru-RU" altLang="ru-RU"/>
              <a:t>а хэндл нужен для обращения к процессу .</a:t>
            </a:r>
            <a:endParaRPr lang="en-US" altLang="ru-RU"/>
          </a:p>
          <a:p>
            <a:r>
              <a:rPr lang="ru-RU" altLang="ru-RU"/>
              <a:t>Например, можно дождаться завершения процесса при помощи </a:t>
            </a:r>
            <a:r>
              <a:rPr lang="en-US" altLang="ru-RU"/>
              <a:t>WaitForSingleObject(hProc, TimeOut)</a:t>
            </a:r>
          </a:p>
          <a:p>
            <a:r>
              <a:rPr lang="ru-RU" altLang="ru-RU"/>
              <a:t>Рекомендуемый способ создания процессов -</a:t>
            </a:r>
            <a:br>
              <a:rPr lang="en-US" altLang="ru-RU"/>
            </a:br>
            <a:r>
              <a:rPr lang="en-US" altLang="ru-RU">
                <a:solidFill>
                  <a:schemeClr val="hlink"/>
                </a:solidFill>
              </a:rPr>
              <a:t>CreateProcess(...)</a:t>
            </a:r>
            <a:r>
              <a:rPr lang="en-US" altLang="ru-RU"/>
              <a:t> </a:t>
            </a:r>
            <a:r>
              <a:rPr lang="ru-RU" altLang="ru-RU"/>
              <a:t>с множеством параметров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FCE27-7DA5-40F6-8309-8F70FA5D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F5CACE85-665C-417C-BD86-44D2D9060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CreateProcess</a:t>
            </a:r>
            <a:endParaRPr lang="ru-RU" altLang="ru-RU"/>
          </a:p>
        </p:txBody>
      </p:sp>
      <p:pic>
        <p:nvPicPr>
          <p:cNvPr id="451589" name="Picture 5">
            <a:extLst>
              <a:ext uri="{FF2B5EF4-FFF2-40B4-BE49-F238E27FC236}">
                <a16:creationId xmlns:a16="http://schemas.microsoft.com/office/drawing/2014/main" id="{A7CCF7F1-EB46-4403-A107-5ABC0965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196976"/>
            <a:ext cx="7561262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590" name="Text Box 6">
            <a:extLst>
              <a:ext uri="{FF2B5EF4-FFF2-40B4-BE49-F238E27FC236}">
                <a16:creationId xmlns:a16="http://schemas.microsoft.com/office/drawing/2014/main" id="{CE48ED6D-3B43-4717-ABC5-27C32AEC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429000"/>
            <a:ext cx="7416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var PI: TProcessInformation;</a:t>
            </a:r>
            <a:br>
              <a:rPr lang="en-US" altLang="ru-RU"/>
            </a:br>
            <a:r>
              <a:rPr lang="en-US" altLang="ru-RU"/>
              <a:t>      SI: TStartupInfo;</a:t>
            </a:r>
            <a:br>
              <a:rPr lang="en-US" altLang="ru-RU"/>
            </a:br>
            <a:r>
              <a:rPr lang="en-US" altLang="ru-RU"/>
              <a:t>.....................................</a:t>
            </a:r>
            <a:br>
              <a:rPr lang="en-US" altLang="ru-RU"/>
            </a:br>
            <a:r>
              <a:rPr lang="en-US" altLang="ru-RU"/>
              <a:t>FillChar(SI, SizeOf(SI), 0);   </a:t>
            </a:r>
            <a:br>
              <a:rPr lang="ru-RU" altLang="ru-RU"/>
            </a:br>
            <a:r>
              <a:rPr lang="en-US" altLang="ru-RU"/>
              <a:t>SI.cb := SizeOf(SI); </a:t>
            </a:r>
          </a:p>
          <a:p>
            <a:pPr>
              <a:spcBef>
                <a:spcPct val="50000"/>
              </a:spcBef>
            </a:pPr>
            <a:r>
              <a:rPr lang="en-US" altLang="ru-RU" b="1"/>
              <a:t>if not</a:t>
            </a:r>
            <a:r>
              <a:rPr lang="en-US" altLang="ru-RU"/>
              <a:t> CreateProcess(nil,'c:\lab7\mylab.exe -t -v "</a:t>
            </a:r>
            <a:r>
              <a:rPr lang="ru-RU" altLang="ru-RU"/>
              <a:t>Вася Иванов</a:t>
            </a:r>
            <a:r>
              <a:rPr lang="en-US" altLang="ru-RU"/>
              <a:t>"',</a:t>
            </a:r>
            <a:br>
              <a:rPr lang="ru-RU" altLang="ru-RU"/>
            </a:br>
            <a:r>
              <a:rPr lang="en-US" altLang="ru-RU"/>
              <a:t>     nil, nil, false,</a:t>
            </a:r>
            <a:br>
              <a:rPr lang="en-US" altLang="ru-RU"/>
            </a:br>
            <a:r>
              <a:rPr lang="en-US" altLang="ru-RU"/>
              <a:t>     normal_prioirity_class,</a:t>
            </a:r>
            <a:br>
              <a:rPr lang="en-US" altLang="ru-RU"/>
            </a:br>
            <a:r>
              <a:rPr lang="en-US" altLang="ru-RU"/>
              <a:t>     nil, nil,</a:t>
            </a:r>
            <a:br>
              <a:rPr lang="en-US" altLang="ru-RU"/>
            </a:br>
            <a:r>
              <a:rPr lang="en-US" altLang="ru-RU"/>
              <a:t>     SI, PI) </a:t>
            </a:r>
            <a:r>
              <a:rPr lang="en-US" altLang="ru-RU" b="1"/>
              <a:t>then</a:t>
            </a:r>
            <a:r>
              <a:rPr lang="en-US" altLang="ru-RU"/>
              <a:t> .....</a:t>
            </a:r>
            <a:r>
              <a:rPr lang="en-US" altLang="ru-RU">
                <a:solidFill>
                  <a:schemeClr val="hlink"/>
                </a:solidFill>
              </a:rPr>
              <a:t>//</a:t>
            </a:r>
            <a:r>
              <a:rPr lang="ru-RU" altLang="ru-RU">
                <a:solidFill>
                  <a:schemeClr val="hlink"/>
                </a:solidFill>
              </a:rPr>
              <a:t>Сказать, что создать не удалось</a:t>
            </a:r>
          </a:p>
          <a:p>
            <a:pPr>
              <a:spcBef>
                <a:spcPct val="50000"/>
              </a:spcBef>
            </a:pPr>
            <a:r>
              <a:rPr lang="en-US" altLang="ru-RU">
                <a:solidFill>
                  <a:schemeClr val="hlink"/>
                </a:solidFill>
              </a:rPr>
              <a:t>//</a:t>
            </a:r>
            <a:r>
              <a:rPr lang="ru-RU" altLang="ru-RU">
                <a:solidFill>
                  <a:schemeClr val="hlink"/>
                </a:solidFill>
              </a:rPr>
              <a:t>Поля</a:t>
            </a:r>
            <a:r>
              <a:rPr lang="en-US" altLang="ru-RU">
                <a:solidFill>
                  <a:schemeClr val="hlink"/>
                </a:solidFill>
              </a:rPr>
              <a:t>PI</a:t>
            </a:r>
            <a:r>
              <a:rPr lang="ru-RU" altLang="ru-RU">
                <a:solidFill>
                  <a:schemeClr val="hlink"/>
                </a:solidFill>
              </a:rPr>
              <a:t>:   </a:t>
            </a:r>
            <a:r>
              <a:rPr lang="en-US" altLang="ru-RU">
                <a:solidFill>
                  <a:schemeClr val="hlink"/>
                </a:solidFill>
              </a:rPr>
              <a:t>hProcess, hThread, dwProcessId, dwThreadId</a:t>
            </a:r>
            <a:endParaRPr lang="ru-RU" altLang="ru-RU">
              <a:solidFill>
                <a:schemeClr val="hlink"/>
              </a:solidFill>
            </a:endParaRPr>
          </a:p>
        </p:txBody>
      </p:sp>
      <p:sp>
        <p:nvSpPr>
          <p:cNvPr id="451591" name="Line 7">
            <a:extLst>
              <a:ext uri="{FF2B5EF4-FFF2-40B4-BE49-F238E27FC236}">
                <a16:creationId xmlns:a16="http://schemas.microsoft.com/office/drawing/2014/main" id="{BD70DDD2-5FAF-4AC7-BD6F-65C885CC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4" y="3429000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3A9441-2001-406D-A904-C02F61CE3F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CACD14B6-758C-445B-BFC3-AA5EC145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Длинные имена и кавычки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12A18464-ADA0-4A26-9E4C-50B78D2BE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25538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В качестве имени программы написано:</a:t>
            </a:r>
            <a:br>
              <a:rPr lang="ru-RU" altLang="ru-RU"/>
            </a:br>
            <a:r>
              <a:rPr lang="ru-RU" altLang="ru-RU"/>
              <a:t>c:\program files\sub dir\program name</a:t>
            </a:r>
          </a:p>
          <a:p>
            <a:r>
              <a:rPr lang="ru-RU" altLang="ru-RU"/>
              <a:t>Это будет последовательно интерпретировано так (будет дописываться </a:t>
            </a:r>
            <a:r>
              <a:rPr lang="en-US" altLang="ru-RU"/>
              <a:t>".exe" </a:t>
            </a:r>
            <a:r>
              <a:rPr lang="ru-RU" altLang="ru-RU"/>
              <a:t>перед пробелом):</a:t>
            </a:r>
            <a:br>
              <a:rPr lang="ru-RU" altLang="ru-RU"/>
            </a:br>
            <a:br>
              <a:rPr lang="ru-RU" altLang="ru-RU"/>
            </a:br>
            <a:r>
              <a:rPr lang="ru-RU" altLang="ru-RU"/>
              <a:t>- </a:t>
            </a:r>
            <a:r>
              <a:rPr lang="ru-RU" altLang="ru-RU" b="1">
                <a:solidFill>
                  <a:schemeClr val="hlink"/>
                </a:solidFill>
              </a:rPr>
              <a:t>c:\program.exe</a:t>
            </a:r>
            <a:r>
              <a:rPr lang="ru-RU" altLang="ru-RU" b="1"/>
              <a:t> </a:t>
            </a:r>
            <a:r>
              <a:rPr lang="ru-RU" altLang="ru-RU" u="sng"/>
              <a:t>files\sub</a:t>
            </a:r>
            <a:r>
              <a:rPr lang="ru-RU" altLang="ru-RU"/>
              <a:t> </a:t>
            </a:r>
            <a:r>
              <a:rPr lang="ru-RU" altLang="ru-RU" u="sng"/>
              <a:t>dir\program</a:t>
            </a:r>
            <a:r>
              <a:rPr lang="ru-RU" altLang="ru-RU"/>
              <a:t> </a:t>
            </a:r>
            <a:r>
              <a:rPr lang="ru-RU" altLang="ru-RU" u="sng"/>
              <a:t>name</a:t>
            </a:r>
            <a:br>
              <a:rPr lang="ru-RU" altLang="ru-RU"/>
            </a:br>
            <a:r>
              <a:rPr lang="ru-RU" altLang="ru-RU"/>
              <a:t>- </a:t>
            </a:r>
            <a:r>
              <a:rPr lang="ru-RU" altLang="ru-RU" b="1">
                <a:solidFill>
                  <a:schemeClr val="hlink"/>
                </a:solidFill>
              </a:rPr>
              <a:t>c:\program files\sub.exe</a:t>
            </a:r>
            <a:r>
              <a:rPr lang="ru-RU" altLang="ru-RU" b="1"/>
              <a:t> </a:t>
            </a:r>
            <a:r>
              <a:rPr lang="ru-RU" altLang="ru-RU" u="sng"/>
              <a:t>dir\program</a:t>
            </a:r>
            <a:r>
              <a:rPr lang="ru-RU" altLang="ru-RU"/>
              <a:t> </a:t>
            </a:r>
            <a:r>
              <a:rPr lang="ru-RU" altLang="ru-RU" u="sng"/>
              <a:t>name</a:t>
            </a:r>
            <a:br>
              <a:rPr lang="ru-RU" altLang="ru-RU"/>
            </a:br>
            <a:r>
              <a:rPr lang="ru-RU" altLang="ru-RU"/>
              <a:t>- </a:t>
            </a:r>
            <a:r>
              <a:rPr lang="ru-RU" altLang="ru-RU" b="1">
                <a:solidFill>
                  <a:schemeClr val="hlink"/>
                </a:solidFill>
              </a:rPr>
              <a:t>c:\program files\sub dir\program.exe</a:t>
            </a:r>
            <a:r>
              <a:rPr lang="ru-RU" altLang="ru-RU" b="1"/>
              <a:t> </a:t>
            </a:r>
            <a:r>
              <a:rPr lang="ru-RU" altLang="ru-RU" u="sng"/>
              <a:t>name</a:t>
            </a:r>
            <a:br>
              <a:rPr lang="ru-RU" altLang="ru-RU"/>
            </a:br>
            <a:r>
              <a:rPr lang="ru-RU" altLang="ru-RU"/>
              <a:t>- </a:t>
            </a:r>
            <a:r>
              <a:rPr lang="ru-RU" altLang="ru-RU" b="1">
                <a:solidFill>
                  <a:schemeClr val="hlink"/>
                </a:solidFill>
              </a:rPr>
              <a:t>c:\program files\sub dir\program name.exe</a:t>
            </a:r>
            <a:br>
              <a:rPr lang="ru-RU" altLang="ru-RU" b="1">
                <a:solidFill>
                  <a:schemeClr val="hlink"/>
                </a:solidFill>
              </a:rPr>
            </a:br>
            <a:endParaRPr lang="ru-RU" altLang="ru-RU" b="1">
              <a:solidFill>
                <a:schemeClr val="hlink"/>
              </a:solidFill>
            </a:endParaRPr>
          </a:p>
          <a:p>
            <a:r>
              <a:rPr lang="ru-RU" altLang="ru-RU"/>
              <a:t>Следующая запись является однозначно интерпретируемой:</a:t>
            </a:r>
            <a:br>
              <a:rPr lang="ru-RU" altLang="ru-RU"/>
            </a:br>
            <a:r>
              <a:rPr lang="ru-RU" altLang="ru-RU" b="1">
                <a:solidFill>
                  <a:schemeClr val="hlink"/>
                </a:solidFill>
              </a:rPr>
              <a:t>"c:\program files\sub dir\program"</a:t>
            </a:r>
            <a:r>
              <a:rPr lang="ru-RU" altLang="ru-RU" b="1"/>
              <a:t> </a:t>
            </a:r>
            <a:r>
              <a:rPr lang="ru-RU" altLang="ru-RU" u="sng"/>
              <a:t>name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264733-1288-445C-89CB-7397FD369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092F2122-53A9-47DB-AB5E-4B56886EE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Ожидание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61FCACE2-772F-4D29-B7D3-91C9E0223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Можно ожидать истечения таймаута в миллисекундах и/или наступления события, связанного с объектом:</a:t>
            </a:r>
            <a:br>
              <a:rPr lang="ru-RU" altLang="ru-RU" sz="2000"/>
            </a:br>
            <a:r>
              <a:rPr lang="ru-RU" altLang="ru-RU" sz="2000"/>
              <a:t>- освобождения мьютекса</a:t>
            </a:r>
            <a:br>
              <a:rPr lang="ru-RU" altLang="ru-RU" sz="2000"/>
            </a:br>
            <a:r>
              <a:rPr lang="ru-RU" altLang="ru-RU" sz="2000"/>
              <a:t>- взведения события</a:t>
            </a:r>
            <a:br>
              <a:rPr lang="ru-RU" altLang="ru-RU" sz="2000"/>
            </a:br>
            <a:r>
              <a:rPr lang="ru-RU" altLang="ru-RU" sz="2000"/>
              <a:t>- ненулевого семафора</a:t>
            </a:r>
            <a:br>
              <a:rPr lang="ru-RU" altLang="ru-RU" sz="2000"/>
            </a:br>
            <a:r>
              <a:rPr lang="ru-RU" altLang="ru-RU" sz="2000"/>
              <a:t>- завершения потока или процесса</a:t>
            </a:r>
            <a:br>
              <a:rPr lang="ru-RU" altLang="ru-RU" sz="2000"/>
            </a:br>
            <a:r>
              <a:rPr lang="ru-RU" altLang="ru-RU" sz="2000"/>
              <a:t>- появления символа на вводе (для консольного приложения)</a:t>
            </a:r>
            <a:br>
              <a:rPr lang="ru-RU" altLang="ru-RU" sz="2000"/>
            </a:br>
            <a:r>
              <a:rPr lang="ru-RU" altLang="ru-RU" sz="2000"/>
              <a:t>- срабатывания таймера ожидания и др.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Результат ожидания - код "объект" или "тайм-аут".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Таймаут может быть:</a:t>
            </a:r>
            <a:br>
              <a:rPr lang="ru-RU" altLang="ru-RU" sz="2000"/>
            </a:br>
            <a:r>
              <a:rPr lang="ru-RU" altLang="ru-RU" sz="2000"/>
              <a:t>- 0 - </a:t>
            </a:r>
            <a:r>
              <a:rPr lang="ru-RU" altLang="ru-RU" sz="2000">
                <a:solidFill>
                  <a:schemeClr val="hlink"/>
                </a:solidFill>
              </a:rPr>
              <a:t>проверка состояния объекта без ожидания</a:t>
            </a:r>
            <a:r>
              <a:rPr lang="ru-RU" altLang="ru-RU" sz="2000"/>
              <a:t>; ожидание сразу завершается, но если объект тоже сработал - будет результат "объект сработал"</a:t>
            </a:r>
            <a:br>
              <a:rPr lang="ru-RU" altLang="ru-RU" sz="2000"/>
            </a:br>
            <a:r>
              <a:rPr lang="ru-RU" altLang="ru-RU" sz="2000"/>
              <a:t>- </a:t>
            </a:r>
            <a:r>
              <a:rPr lang="en-US" altLang="ru-RU" sz="2000"/>
              <a:t>infinite=</a:t>
            </a:r>
            <a:r>
              <a:rPr lang="ru-RU" altLang="ru-RU" sz="2000"/>
              <a:t>–</a:t>
            </a:r>
            <a:r>
              <a:rPr lang="en-US" altLang="ru-RU" sz="2000"/>
              <a:t>1 - </a:t>
            </a:r>
            <a:r>
              <a:rPr lang="ru-RU" altLang="ru-RU" sz="2000"/>
              <a:t>бесконечный таймаут, ожидание определяется только объектом</a:t>
            </a:r>
            <a:br>
              <a:rPr lang="ru-RU" altLang="ru-RU" sz="2000"/>
            </a:br>
            <a:r>
              <a:rPr lang="ru-RU" altLang="ru-RU" sz="2000"/>
              <a:t>- </a:t>
            </a:r>
            <a:r>
              <a:rPr lang="en-US" altLang="ru-RU" sz="2000"/>
              <a:t>&gt;0 - </a:t>
            </a:r>
            <a:r>
              <a:rPr lang="ru-RU" altLang="ru-RU" sz="2000"/>
              <a:t>что наступит первым, истечет таймаут или сработает объект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547083-76AE-4482-B546-60A9B4C1A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A6726A2C-FA5A-464D-8033-F6FD408C7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Функции ожидания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F86718FE-417B-45A2-879A-270240D2D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813300"/>
          </a:xfrm>
        </p:spPr>
        <p:txBody>
          <a:bodyPr/>
          <a:lstStyle/>
          <a:p>
            <a:r>
              <a:rPr lang="en-US" altLang="ru-RU" sz="1800">
                <a:solidFill>
                  <a:schemeClr val="hlink"/>
                </a:solidFill>
              </a:rPr>
              <a:t>Sleep(time);</a:t>
            </a:r>
          </a:p>
          <a:p>
            <a:r>
              <a:rPr lang="en-US" altLang="ru-RU" sz="1800">
                <a:solidFill>
                  <a:schemeClr val="hlink"/>
                </a:solidFill>
              </a:rPr>
              <a:t>WaitForSingleObject(hObj, time);</a:t>
            </a:r>
            <a:br>
              <a:rPr lang="en-US" altLang="ru-RU" sz="1800"/>
            </a:br>
            <a:r>
              <a:rPr lang="ru-RU" altLang="ru-RU" sz="1800"/>
              <a:t>результат</a:t>
            </a:r>
            <a:r>
              <a:rPr lang="en-US" altLang="ru-RU" sz="1800"/>
              <a:t>:</a:t>
            </a:r>
            <a:r>
              <a:rPr lang="ru-RU" altLang="ru-RU" sz="1800"/>
              <a:t> </a:t>
            </a:r>
            <a:r>
              <a:rPr lang="en-US" altLang="ru-RU" sz="1800"/>
              <a:t>WAIT_OBJECT_0 </a:t>
            </a:r>
            <a:r>
              <a:rPr lang="ru-RU" altLang="ru-RU" sz="1800"/>
              <a:t>или </a:t>
            </a:r>
            <a:r>
              <a:rPr lang="en-US" altLang="ru-RU" sz="1800"/>
              <a:t>WAIT_TIMEOUT</a:t>
            </a:r>
            <a:br>
              <a:rPr lang="en-US" altLang="ru-RU" sz="1800"/>
            </a:br>
            <a:r>
              <a:rPr lang="en-US" altLang="ru-RU" sz="1800"/>
              <a:t>(</a:t>
            </a:r>
            <a:r>
              <a:rPr lang="ru-RU" altLang="ru-RU" sz="1800"/>
              <a:t>и еще </a:t>
            </a:r>
            <a:r>
              <a:rPr lang="en-US" altLang="ru-RU" sz="1800"/>
              <a:t>WAIT_ABANDONED </a:t>
            </a:r>
            <a:r>
              <a:rPr lang="ru-RU" altLang="ru-RU" sz="1800"/>
              <a:t>для мьютексов</a:t>
            </a:r>
            <a:r>
              <a:rPr lang="en-US" altLang="ru-RU" sz="1800"/>
              <a:t>)</a:t>
            </a:r>
          </a:p>
          <a:p>
            <a:r>
              <a:rPr lang="en-US" altLang="ru-RU" sz="1800">
                <a:solidFill>
                  <a:schemeClr val="hlink"/>
                </a:solidFill>
              </a:rPr>
              <a:t>WaitForMultipleObjects(count, pHandles, bWaitAll, time);</a:t>
            </a:r>
            <a:br>
              <a:rPr lang="en-US" altLang="ru-RU" sz="1800"/>
            </a:br>
            <a:r>
              <a:rPr lang="ru-RU" altLang="ru-RU" sz="1800"/>
              <a:t>результат: </a:t>
            </a:r>
            <a:r>
              <a:rPr lang="en-US" altLang="ru-RU" sz="1800"/>
              <a:t>WAIT_OBJECT_0, +1, +2, ... +</a:t>
            </a:r>
            <a:r>
              <a:rPr lang="ru-RU" altLang="ru-RU" sz="1800"/>
              <a:t>(</a:t>
            </a:r>
            <a:r>
              <a:rPr lang="en-US" altLang="ru-RU" sz="1800"/>
              <a:t>count–1</a:t>
            </a:r>
            <a:r>
              <a:rPr lang="ru-RU" altLang="ru-RU" sz="1800"/>
              <a:t>)</a:t>
            </a:r>
            <a:r>
              <a:rPr lang="en-US" altLang="ru-RU" sz="1800"/>
              <a:t> </a:t>
            </a:r>
            <a:r>
              <a:rPr lang="ru-RU" altLang="ru-RU" sz="1800"/>
              <a:t>или</a:t>
            </a:r>
            <a:br>
              <a:rPr lang="ru-RU" altLang="ru-RU" sz="1800"/>
            </a:br>
            <a:r>
              <a:rPr lang="en-US" altLang="ru-RU" sz="1800"/>
              <a:t>WAIT_TIMEOUT</a:t>
            </a:r>
            <a:r>
              <a:rPr lang="ru-RU" altLang="ru-RU" sz="1800"/>
              <a:t> или </a:t>
            </a:r>
            <a:r>
              <a:rPr lang="en-US" altLang="ru-RU" sz="1800"/>
              <a:t>WAIT_ABANDONED_0, +1, +2, ... +</a:t>
            </a:r>
            <a:r>
              <a:rPr lang="ru-RU" altLang="ru-RU" sz="1800"/>
              <a:t>(</a:t>
            </a:r>
            <a:r>
              <a:rPr lang="en-US" altLang="ru-RU" sz="1800"/>
              <a:t>count–1</a:t>
            </a:r>
            <a:r>
              <a:rPr lang="ru-RU" altLang="ru-RU" sz="1800"/>
              <a:t>) </a:t>
            </a:r>
            <a:br>
              <a:rPr lang="ru-RU" altLang="ru-RU" sz="1800"/>
            </a:br>
            <a:r>
              <a:rPr lang="ru-RU" altLang="ru-RU" sz="1800"/>
              <a:t>ожидает ВСЕХ СРАЗУ объектов или ЛЮБОГО из них</a:t>
            </a:r>
            <a:br>
              <a:rPr lang="en-US" altLang="ru-RU" sz="1800"/>
            </a:br>
            <a:br>
              <a:rPr lang="en-US" altLang="ru-RU" sz="1800"/>
            </a:br>
            <a:r>
              <a:rPr lang="ru-RU" altLang="ru-RU" sz="1800"/>
              <a:t>Пример:</a:t>
            </a:r>
            <a:br>
              <a:rPr lang="en-US" altLang="ru-RU" sz="1800"/>
            </a:br>
            <a:endParaRPr lang="ru-RU" altLang="ru-RU" sz="1800"/>
          </a:p>
          <a:p>
            <a:pPr>
              <a:buFontTx/>
              <a:buNone/>
            </a:pPr>
            <a:r>
              <a:rPr lang="en-US" altLang="ru-RU" sz="1800" b="1"/>
              <a:t>var</a:t>
            </a:r>
            <a:r>
              <a:rPr lang="en-US" altLang="ru-RU" sz="1800"/>
              <a:t> handles: </a:t>
            </a:r>
            <a:r>
              <a:rPr lang="en-US" altLang="ru-RU" sz="1800" b="1"/>
              <a:t>array</a:t>
            </a:r>
            <a:r>
              <a:rPr lang="en-US" altLang="ru-RU" sz="1800"/>
              <a:t>[1..2] </a:t>
            </a:r>
            <a:r>
              <a:rPr lang="en-US" altLang="ru-RU" sz="1800" b="1"/>
              <a:t>of</a:t>
            </a:r>
            <a:r>
              <a:rPr lang="en-US" altLang="ru-RU" sz="1800"/>
              <a:t> THandle;</a:t>
            </a:r>
            <a:br>
              <a:rPr lang="en-US" altLang="ru-RU" sz="1800"/>
            </a:br>
            <a:r>
              <a:rPr lang="en-US" altLang="ru-RU" sz="1800"/>
              <a:t>................................</a:t>
            </a:r>
            <a:br>
              <a:rPr lang="en-US" altLang="ru-RU" sz="1800"/>
            </a:br>
            <a:r>
              <a:rPr lang="en-US" altLang="ru-RU" sz="1800"/>
              <a:t>handles[1] := hEvent1;</a:t>
            </a:r>
            <a:br>
              <a:rPr lang="en-US" altLang="ru-RU" sz="1800"/>
            </a:br>
            <a:r>
              <a:rPr lang="en-US" altLang="ru-RU" sz="1800"/>
              <a:t>handles[2] := hThread;</a:t>
            </a:r>
            <a:br>
              <a:rPr lang="en-US" altLang="ru-RU" sz="1800"/>
            </a:br>
            <a:r>
              <a:rPr lang="en-US" altLang="ru-RU" sz="1800"/>
              <a:t>WaitForMultipleObjects(2, @handles, false, infinite);</a:t>
            </a:r>
            <a:endParaRPr lang="ru-RU" altLang="ru-RU" sz="1800"/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7D26B7-BE5B-4146-9B47-164355190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6C5F0852-12B2-491C-9B95-A12293F0F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Опасность бесконечного таймаута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13933972-6D39-4547-92DE-56D5FE963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/>
              <a:t>Если таймаут задать бесконечным, то ожидание срабатывания объекта может быть очень долгим</a:t>
            </a:r>
          </a:p>
          <a:p>
            <a:r>
              <a:rPr lang="ru-RU" altLang="ru-RU" sz="2000"/>
              <a:t>Потоки в состоянии ожидания не обрабатывают сообщения</a:t>
            </a:r>
          </a:p>
          <a:p>
            <a:r>
              <a:rPr lang="ru-RU" altLang="ru-RU" sz="2000"/>
              <a:t>Если кто-то разошлет широковещательное сообщение с помощью </a:t>
            </a:r>
            <a:r>
              <a:rPr lang="en-US" altLang="ru-RU" sz="2000"/>
              <a:t>SendMessage </a:t>
            </a:r>
            <a:r>
              <a:rPr lang="ru-RU" altLang="ru-RU" sz="2000"/>
              <a:t>и какой-то поток, создавший окно переднего плана, спит, то такая рассылка не завершится до его пробуждения.</a:t>
            </a:r>
          </a:p>
          <a:p>
            <a:r>
              <a:rPr lang="ru-RU" altLang="ru-RU" sz="2000"/>
              <a:t>т.е. наличие такого потока способно подвесить любой широковещательно рассылающий сообщения поток.</a:t>
            </a:r>
          </a:p>
          <a:p>
            <a:r>
              <a:rPr lang="ru-RU" altLang="ru-RU" sz="2000"/>
              <a:t>Рекомендуется задавать таймаут разумно большим, чтобы не расходовать процессорное время (5000 мс, 10000 мс), и затем возобновлять ожидание вместо использования бесконечного таймаута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C83128-C5BA-444E-99F9-17354C709E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3DDB39D-12FC-4E4C-B1A6-9CDA2CAD4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Лабораторки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71A576A-5A6F-424F-8FE8-5F7A565DF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/>
          <a:lstStyle/>
          <a:p>
            <a:r>
              <a:rPr lang="ru-RU" altLang="ru-RU"/>
              <a:t>1-я под диктовку без защиты, остальные – как на СПО, т.е. программа и беседа по ней</a:t>
            </a:r>
          </a:p>
          <a:p>
            <a:r>
              <a:rPr lang="ru-RU" altLang="ru-RU"/>
              <a:t>Инструменты: </a:t>
            </a:r>
            <a:endParaRPr lang="en-US" altLang="ru-RU"/>
          </a:p>
          <a:p>
            <a:pPr lvl="1"/>
            <a:r>
              <a:rPr lang="en-US" altLang="ru-RU"/>
              <a:t>Delphi </a:t>
            </a:r>
            <a:r>
              <a:rPr lang="en-US" altLang="ru-RU" sz="1800"/>
              <a:t>(</a:t>
            </a:r>
            <a:r>
              <a:rPr lang="ru-RU" altLang="ru-RU" sz="1800"/>
              <a:t>рекомендуется </a:t>
            </a:r>
            <a:r>
              <a:rPr lang="en-US" altLang="ru-RU" sz="1800"/>
              <a:t>D7, </a:t>
            </a:r>
            <a:r>
              <a:rPr lang="ru-RU" altLang="ru-RU" sz="1800"/>
              <a:t>годится любой, делающий программы под </a:t>
            </a:r>
            <a:r>
              <a:rPr lang="en-US" altLang="ru-RU" sz="1800"/>
              <a:t>Win32)</a:t>
            </a:r>
            <a:endParaRPr lang="ru-RU" altLang="ru-RU" sz="1800"/>
          </a:p>
          <a:p>
            <a:pPr lvl="1"/>
            <a:r>
              <a:rPr lang="en-US" altLang="ru-RU"/>
              <a:t>Borland Pascal 7 </a:t>
            </a:r>
            <a:r>
              <a:rPr lang="ru-RU" altLang="ru-RU"/>
              <a:t>для </a:t>
            </a:r>
            <a:r>
              <a:rPr lang="en-US" altLang="ru-RU"/>
              <a:t>DOS (</a:t>
            </a:r>
            <a:r>
              <a:rPr lang="ru-RU" altLang="ru-RU"/>
              <a:t>ЛР 2</a:t>
            </a:r>
            <a:r>
              <a:rPr lang="en-US" altLang="ru-RU"/>
              <a:t>)</a:t>
            </a:r>
            <a:endParaRPr lang="ru-RU" altLang="ru-RU"/>
          </a:p>
          <a:p>
            <a:r>
              <a:rPr lang="ru-RU" altLang="ru-RU"/>
              <a:t>К ЛР имеются подробные выжимки из теории, достаточные для выполнения ЛР и подготовки к экзамену на 4.</a:t>
            </a:r>
          </a:p>
          <a:p>
            <a:r>
              <a:rPr lang="ru-RU" altLang="ru-RU">
                <a:solidFill>
                  <a:srgbClr val="800000"/>
                </a:solidFill>
              </a:rPr>
              <a:t>Мы не используем формы и </a:t>
            </a:r>
            <a:r>
              <a:rPr lang="en-US" altLang="ru-RU">
                <a:solidFill>
                  <a:srgbClr val="800000"/>
                </a:solidFill>
              </a:rPr>
              <a:t>VCL, </a:t>
            </a:r>
            <a:r>
              <a:rPr lang="ru-RU" altLang="ru-RU">
                <a:solidFill>
                  <a:srgbClr val="800000"/>
                </a:solidFill>
              </a:rPr>
              <a:t>не занимаемся ООП и визуальным программированием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505C7-DBF4-4732-82F7-7720CBA9E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7FBDF99-4B6C-446C-8FC9-162301BF4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Очереди процессов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6C949CD-940D-4271-A6BD-76F4F5A01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3887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Процессы, ожидающие события, ресурса, освобождения процессора организуются в </a:t>
            </a:r>
            <a:r>
              <a:rPr lang="ru-RU" altLang="ru-RU" b="1"/>
              <a:t>очереди</a:t>
            </a:r>
            <a:r>
              <a:rPr lang="ru-RU" altLang="ru-RU"/>
              <a:t>. 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Очередь процессов представляется списком </a:t>
            </a:r>
            <a:r>
              <a:rPr lang="ru-RU" altLang="ru-RU" b="1"/>
              <a:t>дескрипторов</a:t>
            </a:r>
            <a:r>
              <a:rPr lang="ru-RU" altLang="ru-RU"/>
              <a:t>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Каждый дескриптор содержит указатель на сохраненный </a:t>
            </a:r>
            <a:r>
              <a:rPr lang="ru-RU" altLang="ru-RU" b="1"/>
              <a:t>контекст</a:t>
            </a:r>
            <a:r>
              <a:rPr lang="ru-RU" altLang="ru-RU"/>
              <a:t>, а также на предыдущий и следующий дескриптор в списке.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B5EDB3-40B9-4DDC-A0BD-603FEC70C1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3634" name="Rectangle 2">
            <a:extLst>
              <a:ext uri="{FF2B5EF4-FFF2-40B4-BE49-F238E27FC236}">
                <a16:creationId xmlns:a16="http://schemas.microsoft.com/office/drawing/2014/main" id="{35173895-FBAD-4794-862D-A27E0B7C8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Средства синхронизации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236ED453-4BBA-4D86-A197-BC1DA1F8F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Критические секции (только для потоков внутри одного процесса)</a:t>
            </a:r>
            <a:br>
              <a:rPr lang="ru-RU" altLang="ru-RU"/>
            </a:br>
            <a:endParaRPr lang="ru-RU" altLang="ru-RU"/>
          </a:p>
          <a:p>
            <a:r>
              <a:rPr lang="ru-RU" altLang="ru-RU"/>
              <a:t>Семафоры</a:t>
            </a:r>
          </a:p>
          <a:p>
            <a:r>
              <a:rPr lang="ru-RU" altLang="ru-RU"/>
              <a:t>События</a:t>
            </a:r>
          </a:p>
          <a:p>
            <a:r>
              <a:rPr lang="ru-RU" altLang="ru-RU"/>
              <a:t>Мьютексы</a:t>
            </a:r>
          </a:p>
        </p:txBody>
      </p:sp>
      <p:sp>
        <p:nvSpPr>
          <p:cNvPr id="453637" name="AutoShape 5">
            <a:extLst>
              <a:ext uri="{FF2B5EF4-FFF2-40B4-BE49-F238E27FC236}">
                <a16:creationId xmlns:a16="http://schemas.microsoft.com/office/drawing/2014/main" id="{BB9BF6BF-25C7-4B3E-AEDA-2C6C70FF1BE1}"/>
              </a:ext>
            </a:extLst>
          </p:cNvPr>
          <p:cNvSpPr>
            <a:spLocks/>
          </p:cNvSpPr>
          <p:nvPr/>
        </p:nvSpPr>
        <p:spPr bwMode="auto">
          <a:xfrm>
            <a:off x="4224338" y="2852739"/>
            <a:ext cx="215900" cy="1296987"/>
          </a:xfrm>
          <a:prstGeom prst="rightBrace">
            <a:avLst>
              <a:gd name="adj1" fmla="val 5006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3638" name="Text Box 6">
            <a:extLst>
              <a:ext uri="{FF2B5EF4-FFF2-40B4-BE49-F238E27FC236}">
                <a16:creationId xmlns:a16="http://schemas.microsoft.com/office/drawing/2014/main" id="{E1BCBDE2-28DC-4570-810F-2F6F19FE3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6" y="2997201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/>
              <a:t>Имеют имя и хэндл и позволяют синхронизировать потоки в разны процессах (в одном, естественно, тоже).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0D5618-D393-4AE0-8A1D-7EA562A07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26D6658A-58E2-4D6E-87F1-B26CB5DF4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Критические секции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B49420DD-A11D-42EB-91F6-994624A6E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1" y="1628776"/>
            <a:ext cx="8353425" cy="4525963"/>
          </a:xfrm>
        </p:spPr>
        <p:txBody>
          <a:bodyPr/>
          <a:lstStyle/>
          <a:p>
            <a:r>
              <a:rPr lang="ru-RU" altLang="ru-RU" sz="2000"/>
              <a:t>Нужна глобальная запись </a:t>
            </a:r>
            <a:r>
              <a:rPr lang="en-US" altLang="ru-RU" sz="2000"/>
              <a:t>var CS:</a:t>
            </a:r>
            <a:r>
              <a:rPr lang="ru-RU" altLang="ru-RU" sz="2000"/>
              <a:t> </a:t>
            </a:r>
            <a:r>
              <a:rPr lang="en-US" altLang="ru-RU" sz="2000"/>
              <a:t>TRtlCriticalSection;</a:t>
            </a:r>
            <a:br>
              <a:rPr lang="ru-RU" altLang="ru-RU" sz="2000"/>
            </a:br>
            <a:endParaRPr lang="en-US" altLang="ru-RU" sz="2000"/>
          </a:p>
          <a:p>
            <a:r>
              <a:rPr lang="en-US" altLang="ru-RU" sz="2000"/>
              <a:t>InitializeCriticalSection(CS);</a:t>
            </a:r>
          </a:p>
          <a:p>
            <a:r>
              <a:rPr lang="en-US" altLang="ru-RU" sz="2000"/>
              <a:t>EnterCriticalSection(CS);</a:t>
            </a:r>
          </a:p>
          <a:p>
            <a:r>
              <a:rPr lang="en-US" altLang="ru-RU" sz="2000"/>
              <a:t>LeaveCriticalSection(CS);</a:t>
            </a:r>
          </a:p>
          <a:p>
            <a:r>
              <a:rPr lang="en-US" altLang="ru-RU" sz="2000" b="1"/>
              <a:t>if</a:t>
            </a:r>
            <a:r>
              <a:rPr lang="en-US" altLang="ru-RU" sz="2000"/>
              <a:t> TryEnterCriticalSection(CS) </a:t>
            </a:r>
            <a:r>
              <a:rPr lang="en-US" altLang="ru-RU" sz="2000" b="1"/>
              <a:t>then</a:t>
            </a:r>
            <a:r>
              <a:rPr lang="en-US" altLang="ru-RU" sz="2000"/>
              <a:t> .....</a:t>
            </a:r>
          </a:p>
          <a:p>
            <a:r>
              <a:rPr lang="en-US" altLang="ru-RU" sz="2000"/>
              <a:t>DeleteCriticalSection(CS);</a:t>
            </a:r>
          </a:p>
          <a:p>
            <a:endParaRPr lang="en-US" altLang="ru-RU" sz="2000"/>
          </a:p>
          <a:p>
            <a:r>
              <a:rPr lang="ru-RU" altLang="ru-RU" sz="2000"/>
              <a:t>Память процессов изолирована, поэтому глобальная запись (область памяти определенной структуры) для их синхронизации не подходит.</a:t>
            </a:r>
          </a:p>
          <a:p>
            <a:r>
              <a:rPr lang="ru-RU" altLang="ru-RU" sz="2000"/>
              <a:t>Внутри записи </a:t>
            </a:r>
            <a:r>
              <a:rPr lang="en-US" altLang="ru-RU" sz="2000"/>
              <a:t>CS - </a:t>
            </a:r>
            <a:r>
              <a:rPr lang="ru-RU" altLang="ru-RU" sz="2000"/>
              <a:t>хэндл мьютекса, через который все работает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B0D1BC-D67C-4F14-A74F-2A93CBC671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17FA3E4B-DB94-499E-94A8-B34FF9D68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Семафор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4648EB9C-2A4F-4898-9273-E83236227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Системный объект, с которым связано неотрицательное целое значение</a:t>
            </a:r>
          </a:p>
          <a:p>
            <a:pPr>
              <a:lnSpc>
                <a:spcPct val="90000"/>
              </a:lnSpc>
            </a:pPr>
            <a:r>
              <a:rPr lang="ru-RU" altLang="ru-RU"/>
              <a:t>Имеет хэндл и имя</a:t>
            </a:r>
          </a:p>
          <a:p>
            <a:pPr>
              <a:lnSpc>
                <a:spcPct val="90000"/>
              </a:lnSpc>
            </a:pPr>
            <a:r>
              <a:rPr lang="ru-RU" altLang="ru-RU"/>
              <a:t>Его можно создать или открыть существующий, если имя известно.</a:t>
            </a:r>
          </a:p>
          <a:p>
            <a:pPr>
              <a:lnSpc>
                <a:spcPct val="90000"/>
              </a:lnSpc>
            </a:pPr>
            <a:r>
              <a:rPr lang="ru-RU" altLang="ru-RU"/>
              <a:t>Функция ожидания уменьшает семафор на единицу, если значение </a:t>
            </a:r>
            <a:r>
              <a:rPr lang="en-US" altLang="ru-RU"/>
              <a:t>&gt;0, </a:t>
            </a:r>
            <a:r>
              <a:rPr lang="ru-RU" altLang="ru-RU"/>
              <a:t> или ожидает, пока значение не станет </a:t>
            </a:r>
            <a:r>
              <a:rPr lang="en-US" altLang="ru-RU"/>
              <a:t>&gt;0 (</a:t>
            </a:r>
            <a:r>
              <a:rPr lang="ru-RU" altLang="ru-RU"/>
              <a:t>и затем уменьшает).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Значение семафора ограничено сверху, увеличить его можно всегда и без ожидания, но значение не станет больше верхней границы.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Можно увеличивать значение семафора на произвольную величину.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06D4684-0647-4544-A1B5-5F271EF378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93D825F1-4D52-4593-B3CC-7AAF3E722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763588"/>
          </a:xfrm>
        </p:spPr>
        <p:txBody>
          <a:bodyPr/>
          <a:lstStyle/>
          <a:p>
            <a:r>
              <a:rPr lang="ru-RU" altLang="ru-RU" sz="4000"/>
              <a:t>Критическая секция на семафоре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5CEAD8BA-8B69-45B4-81FE-3BA2498E3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25538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1400"/>
              <a:t>hSema:=CreateSemaphore( nil, </a:t>
            </a:r>
            <a:r>
              <a:rPr lang="ru-RU" altLang="ru-RU" sz="1400">
                <a:solidFill>
                  <a:schemeClr val="hlink"/>
                </a:solidFill>
              </a:rPr>
              <a:t>// атрибуты защиты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400"/>
              <a:t>	1, </a:t>
            </a:r>
            <a:r>
              <a:rPr lang="ru-RU" altLang="ru-RU" sz="1400">
                <a:solidFill>
                  <a:schemeClr val="hlink"/>
                </a:solidFill>
              </a:rPr>
              <a:t>// начальное значение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400"/>
              <a:t>	1, </a:t>
            </a:r>
            <a:r>
              <a:rPr lang="ru-RU" altLang="ru-RU" sz="1400">
                <a:solidFill>
                  <a:schemeClr val="hlink"/>
                </a:solidFill>
              </a:rPr>
              <a:t>// максимальное значение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400"/>
              <a:t>	'MySemaphore' </a:t>
            </a:r>
            <a:r>
              <a:rPr lang="ru-RU" altLang="ru-RU" sz="1400">
                <a:solidFill>
                  <a:schemeClr val="hlink"/>
                </a:solidFill>
              </a:rPr>
              <a:t>// имя семафора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400"/>
              <a:t>);</a:t>
            </a:r>
            <a:endParaRPr lang="en-US" altLang="ru-RU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....................................................</a:t>
            </a:r>
            <a:endParaRPr lang="ru-RU" altLang="ru-RU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 b="1"/>
              <a:t>while</a:t>
            </a:r>
            <a:r>
              <a:rPr lang="en-US" altLang="ru-RU" sz="1400"/>
              <a:t> WaitForSingleObject(hSema, 5000) &lt;&gt; wait_object_0 </a:t>
            </a:r>
            <a:r>
              <a:rPr lang="en-US" altLang="ru-RU" sz="1400" b="1"/>
              <a:t>do </a:t>
            </a:r>
            <a:r>
              <a:rPr lang="en-US" altLang="ru-RU" sz="1400"/>
              <a:t>PeekMessage(..., PM_NOREMOVE)</a:t>
            </a:r>
            <a:r>
              <a:rPr lang="en-US" altLang="ru-RU" sz="1400" b="1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>
                <a:solidFill>
                  <a:schemeClr val="hlink"/>
                </a:solidFill>
              </a:rPr>
              <a:t>//</a:t>
            </a:r>
            <a:r>
              <a:rPr lang="ru-RU" altLang="ru-RU" sz="1400">
                <a:solidFill>
                  <a:schemeClr val="hlink"/>
                </a:solidFill>
              </a:rPr>
              <a:t> опасные действия в критической секции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ReleaseSemaphore(hSema, 1, nil); </a:t>
            </a:r>
            <a:r>
              <a:rPr lang="en-US" altLang="ru-RU" sz="1400">
                <a:solidFill>
                  <a:schemeClr val="hlink"/>
                </a:solidFill>
              </a:rPr>
              <a:t>// nil </a:t>
            </a:r>
            <a:r>
              <a:rPr lang="ru-RU" altLang="ru-RU" sz="1400">
                <a:solidFill>
                  <a:schemeClr val="hlink"/>
                </a:solidFill>
              </a:rPr>
              <a:t>или указатель на приемник старого значения</a:t>
            </a:r>
            <a:endParaRPr lang="en-US" altLang="ru-RU" sz="14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....................................................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CloseHandle(hSema);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14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400"/>
              <a:t>hSema := OpenSemaphore(SEMAPHORE_ALL_ACCESS, true, 'MySemaphore');</a:t>
            </a:r>
            <a:endParaRPr lang="en-US" altLang="ru-RU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......................................................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WaitForSingleObject(hSema, infinite);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>
                <a:solidFill>
                  <a:schemeClr val="hlink"/>
                </a:solidFill>
              </a:rPr>
              <a:t>//</a:t>
            </a:r>
            <a:r>
              <a:rPr lang="ru-RU" altLang="ru-RU" sz="1400">
                <a:solidFill>
                  <a:schemeClr val="hlink"/>
                </a:solidFill>
              </a:rPr>
              <a:t> опасные действия в критической секции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ReleaseSemaphore(hSema, 1, nil); </a:t>
            </a:r>
            <a:endParaRPr lang="ru-RU" altLang="ru-RU" sz="14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......................................................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400"/>
              <a:t>CloseHandle(hSema);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1400"/>
          </a:p>
        </p:txBody>
      </p:sp>
      <p:sp>
        <p:nvSpPr>
          <p:cNvPr id="458756" name="Line 4">
            <a:extLst>
              <a:ext uri="{FF2B5EF4-FFF2-40B4-BE49-F238E27FC236}">
                <a16:creationId xmlns:a16="http://schemas.microsoft.com/office/drawing/2014/main" id="{6B903679-3E13-45C7-A1CF-4C601116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38608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7" name="Rectangle 5">
            <a:extLst>
              <a:ext uri="{FF2B5EF4-FFF2-40B4-BE49-F238E27FC236}">
                <a16:creationId xmlns:a16="http://schemas.microsoft.com/office/drawing/2014/main" id="{BC841DA4-9B6D-4B32-91B6-1F9AF8DF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565401"/>
            <a:ext cx="741680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58" name="Rectangle 6">
            <a:extLst>
              <a:ext uri="{FF2B5EF4-FFF2-40B4-BE49-F238E27FC236}">
                <a16:creationId xmlns:a16="http://schemas.microsoft.com/office/drawing/2014/main" id="{EADBC64D-DE59-445C-B735-9E785FF1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437063"/>
            <a:ext cx="6767512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096DEB-47D8-493B-8697-157E71FFA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F3A624B8-02D1-497F-AF6C-AC5A0048D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Событие (</a:t>
            </a:r>
            <a:r>
              <a:rPr lang="en-US" altLang="ru-RU"/>
              <a:t>Event)</a:t>
            </a:r>
            <a:endParaRPr lang="ru-RU" altLang="ru-RU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7F96853B-0EB3-46A7-A22A-D200CF12B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Системный объект, с которым связано логическое (взведено</a:t>
            </a:r>
            <a:r>
              <a:rPr lang="en-US" altLang="ru-RU"/>
              <a:t>/</a:t>
            </a:r>
            <a:r>
              <a:rPr lang="ru-RU" altLang="ru-RU"/>
              <a:t>сброшено) значение</a:t>
            </a:r>
            <a:r>
              <a:rPr lang="en-US" altLang="ru-RU"/>
              <a:t>.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Имеет хэндл и имя</a:t>
            </a:r>
            <a:r>
              <a:rPr lang="en-US" altLang="ru-RU"/>
              <a:t>.</a:t>
            </a: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Его можно создать или открыть существующее, если имя известно.</a:t>
            </a:r>
          </a:p>
          <a:p>
            <a:pPr>
              <a:lnSpc>
                <a:spcPct val="90000"/>
              </a:lnSpc>
            </a:pPr>
            <a:r>
              <a:rPr lang="ru-RU" altLang="ru-RU"/>
              <a:t>Событие можно взвести и сбросить явно </a:t>
            </a:r>
            <a:br>
              <a:rPr lang="ru-RU" altLang="ru-RU"/>
            </a:br>
            <a:r>
              <a:rPr lang="ru-RU" altLang="ru-RU"/>
              <a:t>(без ожидания) - </a:t>
            </a:r>
            <a:r>
              <a:rPr lang="en-US" altLang="ru-RU"/>
              <a:t>SetEvent </a:t>
            </a:r>
            <a:r>
              <a:rPr lang="ru-RU" altLang="ru-RU"/>
              <a:t>и </a:t>
            </a:r>
            <a:r>
              <a:rPr lang="en-US" altLang="ru-RU"/>
              <a:t>ResetEvent</a:t>
            </a:r>
            <a:r>
              <a:rPr lang="ru-RU" altLang="ru-RU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/>
              <a:t>Функция ожидания ожидает, пока событие не будет  взведено.</a:t>
            </a:r>
          </a:p>
          <a:p>
            <a:pPr>
              <a:lnSpc>
                <a:spcPct val="90000"/>
              </a:lnSpc>
            </a:pPr>
            <a:r>
              <a:rPr lang="ru-RU" altLang="ru-RU"/>
              <a:t>Функция ожидания </a:t>
            </a:r>
            <a:r>
              <a:rPr lang="ru-RU" altLang="ru-RU">
                <a:solidFill>
                  <a:schemeClr val="hlink"/>
                </a:solidFill>
              </a:rPr>
              <a:t>может</a:t>
            </a:r>
            <a:r>
              <a:rPr lang="ru-RU" altLang="ru-RU"/>
              <a:t> автоматически сбрасывать событие, если таково доп. свойство события.</a:t>
            </a:r>
          </a:p>
          <a:p>
            <a:pPr>
              <a:lnSpc>
                <a:spcPct val="90000"/>
              </a:lnSpc>
            </a:pPr>
            <a:r>
              <a:rPr lang="ru-RU" altLang="ru-RU"/>
              <a:t>Для задач синхронизации событие должно быть автоматически сбрасываемым.</a:t>
            </a:r>
          </a:p>
          <a:p>
            <a:pPr>
              <a:lnSpc>
                <a:spcPct val="90000"/>
              </a:lnSpc>
            </a:pPr>
            <a:endParaRPr lang="ru-RU" altLang="ru-RU"/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47F0991-6842-47F0-BE82-EEB113691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9021A5CD-4748-4555-9AEC-F808F1AA1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 sz="4000"/>
              <a:t>Критическая секция на событии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FA207D74-D996-41DE-A2CA-F8DD5EBC7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96976"/>
            <a:ext cx="8229600" cy="49577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ru-RU" altLang="ru-RU" sz="1400"/>
              <a:t>h</a:t>
            </a:r>
            <a:r>
              <a:rPr lang="en-US" altLang="ru-RU" sz="1400"/>
              <a:t>Event</a:t>
            </a:r>
            <a:r>
              <a:rPr lang="ru-RU" altLang="ru-RU" sz="1400"/>
              <a:t>:=Create</a:t>
            </a:r>
            <a:r>
              <a:rPr lang="en-US" altLang="ru-RU" sz="1400"/>
              <a:t>Event</a:t>
            </a:r>
            <a:r>
              <a:rPr lang="ru-RU" altLang="ru-RU" sz="1400"/>
              <a:t>( nil, </a:t>
            </a:r>
            <a:r>
              <a:rPr lang="ru-RU" altLang="ru-RU" sz="1400">
                <a:solidFill>
                  <a:schemeClr val="hlink"/>
                </a:solidFill>
              </a:rPr>
              <a:t>// атрибуты защиты</a:t>
            </a:r>
          </a:p>
          <a:p>
            <a:pPr>
              <a:buFontTx/>
              <a:buNone/>
            </a:pPr>
            <a:r>
              <a:rPr lang="ru-RU" altLang="ru-RU" sz="1400"/>
              <a:t>	</a:t>
            </a:r>
            <a:r>
              <a:rPr lang="en-US" altLang="ru-RU" sz="1400"/>
              <a:t>false</a:t>
            </a:r>
            <a:r>
              <a:rPr lang="ru-RU" altLang="ru-RU" sz="1400"/>
              <a:t>, </a:t>
            </a:r>
            <a:r>
              <a:rPr lang="ru-RU" altLang="ru-RU" sz="1400">
                <a:solidFill>
                  <a:schemeClr val="hlink"/>
                </a:solidFill>
              </a:rPr>
              <a:t>// автосброс после наступления при ожидании</a:t>
            </a:r>
          </a:p>
          <a:p>
            <a:pPr>
              <a:buFontTx/>
              <a:buNone/>
            </a:pPr>
            <a:r>
              <a:rPr lang="ru-RU" altLang="ru-RU" sz="1400"/>
              <a:t>	</a:t>
            </a:r>
            <a:r>
              <a:rPr lang="en-US" altLang="ru-RU" sz="1400"/>
              <a:t>true</a:t>
            </a:r>
            <a:r>
              <a:rPr lang="ru-RU" altLang="ru-RU" sz="1400"/>
              <a:t>, </a:t>
            </a:r>
            <a:r>
              <a:rPr lang="ru-RU" altLang="ru-RU" sz="1400">
                <a:solidFill>
                  <a:schemeClr val="hlink"/>
                </a:solidFill>
              </a:rPr>
              <a:t>// начальное значение</a:t>
            </a:r>
          </a:p>
          <a:p>
            <a:pPr>
              <a:buFontTx/>
              <a:buNone/>
            </a:pPr>
            <a:r>
              <a:rPr lang="ru-RU" altLang="ru-RU" sz="1400"/>
              <a:t>	'My</a:t>
            </a:r>
            <a:r>
              <a:rPr lang="en-US" altLang="ru-RU" sz="1400"/>
              <a:t>Event</a:t>
            </a:r>
            <a:r>
              <a:rPr lang="ru-RU" altLang="ru-RU" sz="1400"/>
              <a:t>' </a:t>
            </a:r>
            <a:r>
              <a:rPr lang="ru-RU" altLang="ru-RU" sz="1400">
                <a:solidFill>
                  <a:schemeClr val="hlink"/>
                </a:solidFill>
              </a:rPr>
              <a:t>// имя семафора</a:t>
            </a:r>
          </a:p>
          <a:p>
            <a:pPr>
              <a:buFontTx/>
              <a:buNone/>
            </a:pPr>
            <a:r>
              <a:rPr lang="ru-RU" altLang="ru-RU" sz="1400"/>
              <a:t>);</a:t>
            </a:r>
            <a:endParaRPr lang="en-US" altLang="ru-RU" sz="1400"/>
          </a:p>
          <a:p>
            <a:pPr>
              <a:buFontTx/>
              <a:buNone/>
            </a:pPr>
            <a:r>
              <a:rPr lang="en-US" altLang="ru-RU" sz="1400"/>
              <a:t>....................................................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WaitForSingleObject(hEvent, infinite);</a:t>
            </a:r>
          </a:p>
          <a:p>
            <a:pPr>
              <a:buFontTx/>
              <a:buNone/>
            </a:pPr>
            <a:r>
              <a:rPr lang="en-US" altLang="ru-RU" sz="1400">
                <a:solidFill>
                  <a:schemeClr val="hlink"/>
                </a:solidFill>
              </a:rPr>
              <a:t>//</a:t>
            </a:r>
            <a:r>
              <a:rPr lang="ru-RU" altLang="ru-RU" sz="1400">
                <a:solidFill>
                  <a:schemeClr val="hlink"/>
                </a:solidFill>
              </a:rPr>
              <a:t> опасные действия в критической секции</a:t>
            </a:r>
          </a:p>
          <a:p>
            <a:pPr>
              <a:buFontTx/>
              <a:buNone/>
            </a:pPr>
            <a:r>
              <a:rPr lang="en-US" altLang="ru-RU" sz="1400"/>
              <a:t>SetEvent(hEvent);</a:t>
            </a:r>
            <a:endParaRPr lang="ru-RU" altLang="ru-RU" sz="14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400"/>
              <a:t>....................................................</a:t>
            </a:r>
          </a:p>
          <a:p>
            <a:pPr>
              <a:buFontTx/>
              <a:buNone/>
            </a:pPr>
            <a:r>
              <a:rPr lang="en-US" altLang="ru-RU" sz="1400"/>
              <a:t>CloseHandle(hEvent);</a:t>
            </a:r>
          </a:p>
          <a:p>
            <a:pPr>
              <a:buFontTx/>
              <a:buNone/>
            </a:pPr>
            <a:endParaRPr lang="en-US" altLang="ru-RU" sz="1400"/>
          </a:p>
          <a:p>
            <a:pPr>
              <a:buFontTx/>
              <a:buNone/>
            </a:pPr>
            <a:r>
              <a:rPr lang="ru-RU" altLang="ru-RU" sz="1400"/>
              <a:t>h</a:t>
            </a:r>
            <a:r>
              <a:rPr lang="en-US" altLang="ru-RU" sz="1400"/>
              <a:t>Event</a:t>
            </a:r>
            <a:r>
              <a:rPr lang="ru-RU" altLang="ru-RU" sz="1400"/>
              <a:t> := Open</a:t>
            </a:r>
            <a:r>
              <a:rPr lang="en-US" altLang="ru-RU" sz="1400"/>
              <a:t>Event</a:t>
            </a:r>
            <a:r>
              <a:rPr lang="ru-RU" altLang="ru-RU" sz="1400"/>
              <a:t>(</a:t>
            </a:r>
            <a:r>
              <a:rPr lang="en-US" altLang="ru-RU" sz="1400"/>
              <a:t>EVENT</a:t>
            </a:r>
            <a:r>
              <a:rPr lang="ru-RU" altLang="ru-RU" sz="1400"/>
              <a:t>_ALL_ACCESS, true, 'My</a:t>
            </a:r>
            <a:r>
              <a:rPr lang="en-US" altLang="ru-RU" sz="1400"/>
              <a:t>Event</a:t>
            </a:r>
            <a:r>
              <a:rPr lang="ru-RU" altLang="ru-RU" sz="1400"/>
              <a:t>');</a:t>
            </a:r>
            <a:endParaRPr lang="en-US" altLang="ru-RU" sz="1400"/>
          </a:p>
          <a:p>
            <a:pPr>
              <a:buFontTx/>
              <a:buNone/>
            </a:pPr>
            <a:r>
              <a:rPr lang="en-US" altLang="ru-RU" sz="1400"/>
              <a:t>....................................................</a:t>
            </a:r>
            <a:endParaRPr lang="ru-RU" altLang="ru-RU" sz="1400"/>
          </a:p>
          <a:p>
            <a:pPr>
              <a:buFontTx/>
              <a:buNone/>
            </a:pPr>
            <a:r>
              <a:rPr lang="en-US" altLang="ru-RU" sz="1400"/>
              <a:t>WaitForSingleObject(hEvent, infinite);</a:t>
            </a:r>
          </a:p>
          <a:p>
            <a:pPr>
              <a:buFontTx/>
              <a:buNone/>
            </a:pPr>
            <a:r>
              <a:rPr lang="en-US" altLang="ru-RU" sz="1400">
                <a:solidFill>
                  <a:schemeClr val="hlink"/>
                </a:solidFill>
              </a:rPr>
              <a:t>//</a:t>
            </a:r>
            <a:r>
              <a:rPr lang="ru-RU" altLang="ru-RU" sz="1400">
                <a:solidFill>
                  <a:schemeClr val="hlink"/>
                </a:solidFill>
              </a:rPr>
              <a:t> опасные действия в критической секции</a:t>
            </a:r>
          </a:p>
          <a:p>
            <a:pPr>
              <a:buFontTx/>
              <a:buNone/>
            </a:pPr>
            <a:r>
              <a:rPr lang="en-US" altLang="ru-RU" sz="1400"/>
              <a:t>SetEvent(hEvent);</a:t>
            </a:r>
            <a:endParaRPr lang="ru-RU" altLang="ru-RU" sz="14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ru-RU" sz="1400"/>
              <a:t>....................................................</a:t>
            </a:r>
          </a:p>
          <a:p>
            <a:pPr>
              <a:buFontTx/>
              <a:buNone/>
            </a:pPr>
            <a:r>
              <a:rPr lang="en-US" altLang="ru-RU" sz="1400"/>
              <a:t>CloseHandle(hEvent);</a:t>
            </a:r>
          </a:p>
          <a:p>
            <a:pPr>
              <a:buFontTx/>
              <a:buNone/>
            </a:pPr>
            <a:endParaRPr lang="ru-RU" altLang="ru-RU" sz="1400"/>
          </a:p>
          <a:p>
            <a:pPr>
              <a:buFontTx/>
              <a:buNone/>
            </a:pPr>
            <a:endParaRPr lang="ru-RU" altLang="ru-RU" sz="2000"/>
          </a:p>
        </p:txBody>
      </p:sp>
      <p:sp>
        <p:nvSpPr>
          <p:cNvPr id="461828" name="Line 4">
            <a:extLst>
              <a:ext uri="{FF2B5EF4-FFF2-40B4-BE49-F238E27FC236}">
                <a16:creationId xmlns:a16="http://schemas.microsoft.com/office/drawing/2014/main" id="{6BF47C85-6E36-4E2E-A2B7-322F41634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41497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9" name="Rectangle 5">
            <a:extLst>
              <a:ext uri="{FF2B5EF4-FFF2-40B4-BE49-F238E27FC236}">
                <a16:creationId xmlns:a16="http://schemas.microsoft.com/office/drawing/2014/main" id="{B08521B1-EE7B-4D17-8890-F1A26C29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781301"/>
            <a:ext cx="39592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30" name="Rectangle 6">
            <a:extLst>
              <a:ext uri="{FF2B5EF4-FFF2-40B4-BE49-F238E27FC236}">
                <a16:creationId xmlns:a16="http://schemas.microsoft.com/office/drawing/2014/main" id="{E8AFF77D-8B9A-41B6-920C-D3A1C9CA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797426"/>
            <a:ext cx="39592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E384F5-B23C-4C9F-BA7B-48F3E087CE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DF92E521-3F39-4B2B-A9A7-54F3046CB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Мьютекс (</a:t>
            </a:r>
            <a:r>
              <a:rPr lang="en-US" altLang="ru-RU"/>
              <a:t>Mutex)</a:t>
            </a:r>
            <a:endParaRPr lang="ru-RU" altLang="ru-RU"/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1333E127-7608-429E-8815-638DA7749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51847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000"/>
              <a:t>От </a:t>
            </a:r>
            <a:r>
              <a:rPr lang="en-US" altLang="ru-RU" sz="2000"/>
              <a:t>"</a:t>
            </a:r>
            <a:r>
              <a:rPr lang="en-US" altLang="ru-RU" sz="2000" b="1"/>
              <a:t>Mut</a:t>
            </a:r>
            <a:r>
              <a:rPr lang="en-US" altLang="ru-RU" sz="2000"/>
              <a:t>ual </a:t>
            </a:r>
            <a:r>
              <a:rPr lang="en-US" altLang="ru-RU" sz="2000" b="1"/>
              <a:t>Ex</a:t>
            </a:r>
            <a:r>
              <a:rPr lang="en-US" altLang="ru-RU" sz="2000"/>
              <a:t>clusion"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Системный объект, который:</a:t>
            </a:r>
            <a:br>
              <a:rPr lang="ru-RU" altLang="ru-RU" sz="2000"/>
            </a:br>
            <a:r>
              <a:rPr lang="ru-RU" altLang="ru-RU" sz="2000"/>
              <a:t>- принадлежит </a:t>
            </a:r>
            <a:r>
              <a:rPr lang="ru-RU" altLang="ru-RU" sz="2000">
                <a:solidFill>
                  <a:schemeClr val="hlink"/>
                </a:solidFill>
              </a:rPr>
              <a:t>определенному</a:t>
            </a:r>
            <a:r>
              <a:rPr lang="ru-RU" altLang="ru-RU" sz="2000"/>
              <a:t> потоку (важно - какому)</a:t>
            </a:r>
            <a:br>
              <a:rPr lang="ru-RU" altLang="ru-RU" sz="2000"/>
            </a:br>
            <a:r>
              <a:rPr lang="ru-RU" altLang="ru-RU" sz="2000"/>
              <a:t>- не принадлежит никому (свободен)</a:t>
            </a:r>
            <a:br>
              <a:rPr lang="ru-RU" altLang="ru-RU" sz="2000"/>
            </a:br>
            <a:r>
              <a:rPr lang="ru-RU" altLang="ru-RU" sz="2000"/>
              <a:t>- осиротел/покинут (</a:t>
            </a:r>
            <a:r>
              <a:rPr lang="en-US" altLang="ru-RU" sz="2000"/>
              <a:t>abandoned) - </a:t>
            </a:r>
            <a:r>
              <a:rPr lang="ru-RU" altLang="ru-RU" sz="2000"/>
              <a:t>тоже свободен, </a:t>
            </a:r>
            <a:br>
              <a:rPr lang="ru-RU" altLang="ru-RU" sz="2000"/>
            </a:br>
            <a:r>
              <a:rPr lang="ru-RU" altLang="ru-RU" sz="2000"/>
              <a:t>но принадлежал кому-то, и собственник прекратил существование, не освободив мьютекс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Имеет хэндл и имя</a:t>
            </a:r>
            <a:r>
              <a:rPr lang="en-US" altLang="ru-RU" sz="2000"/>
              <a:t>.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Его можно создать или открыть существующий, если имя известно.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Функция ожидания ожидает, если мьютекс занят другим потоком (не тем, который вызвал функцию ожидания).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Ожидание завершается, когда мьютекс свободен или он </a:t>
            </a:r>
            <a:r>
              <a:rPr lang="ru-RU" altLang="ru-RU" sz="2000">
                <a:solidFill>
                  <a:schemeClr val="hlink"/>
                </a:solidFill>
              </a:rPr>
              <a:t>уже занят потоком, запросившим ожидание</a:t>
            </a:r>
            <a:r>
              <a:rPr lang="ru-RU" altLang="ru-RU" sz="2000"/>
              <a:t>; мьютекс захватывается ожидавшим потоком по окончании ожидания.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>
                <a:solidFill>
                  <a:schemeClr val="hlink"/>
                </a:solidFill>
              </a:rPr>
              <a:t>Многократно захваченный мьютекс должен быть многократно освобожден</a:t>
            </a:r>
            <a:r>
              <a:rPr lang="ru-RU" altLang="ru-RU" sz="2000"/>
              <a:t>.</a:t>
            </a:r>
          </a:p>
          <a:p>
            <a:pPr>
              <a:lnSpc>
                <a:spcPct val="90000"/>
              </a:lnSpc>
            </a:pPr>
            <a:endParaRPr lang="ru-RU" altLang="ru-RU" sz="2000"/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4B2215F-4526-4C77-ABFA-1D6C3546B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3874" name="Rectangle 2">
            <a:extLst>
              <a:ext uri="{FF2B5EF4-FFF2-40B4-BE49-F238E27FC236}">
                <a16:creationId xmlns:a16="http://schemas.microsoft.com/office/drawing/2014/main" id="{124FADDD-8A0F-4E2C-A720-0104FF9B3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 sz="4000"/>
              <a:t>Критическая секция на мьютексе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F1C22D3-80FA-4D5D-BCE1-574731935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125538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1600"/>
              <a:t>h</a:t>
            </a:r>
            <a:r>
              <a:rPr lang="en-US" altLang="ru-RU" sz="1600"/>
              <a:t>Mutex</a:t>
            </a:r>
            <a:r>
              <a:rPr lang="ru-RU" altLang="ru-RU" sz="1600"/>
              <a:t>:=Create</a:t>
            </a:r>
            <a:r>
              <a:rPr lang="en-US" altLang="ru-RU" sz="1600"/>
              <a:t>Mutex</a:t>
            </a:r>
            <a:r>
              <a:rPr lang="ru-RU" altLang="ru-RU" sz="1600"/>
              <a:t>( nil, </a:t>
            </a:r>
            <a:r>
              <a:rPr lang="ru-RU" altLang="ru-RU" sz="1600">
                <a:solidFill>
                  <a:schemeClr val="hlink"/>
                </a:solidFill>
              </a:rPr>
              <a:t>// атрибуты защиты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600"/>
              <a:t>	</a:t>
            </a:r>
            <a:r>
              <a:rPr lang="en-US" altLang="ru-RU" sz="1600"/>
              <a:t>false</a:t>
            </a:r>
            <a:r>
              <a:rPr lang="ru-RU" altLang="ru-RU" sz="1600"/>
              <a:t>, </a:t>
            </a:r>
            <a:r>
              <a:rPr lang="ru-RU" altLang="ru-RU" sz="1600">
                <a:solidFill>
                  <a:schemeClr val="hlink"/>
                </a:solidFill>
              </a:rPr>
              <a:t>// создать свободным, иначе - захваченным мной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600"/>
              <a:t>	'My</a:t>
            </a:r>
            <a:r>
              <a:rPr lang="en-US" altLang="ru-RU" sz="1600"/>
              <a:t>Mutex</a:t>
            </a:r>
            <a:r>
              <a:rPr lang="ru-RU" altLang="ru-RU" sz="1600"/>
              <a:t>' </a:t>
            </a:r>
            <a:r>
              <a:rPr lang="ru-RU" altLang="ru-RU" sz="1600">
                <a:solidFill>
                  <a:schemeClr val="hlink"/>
                </a:solidFill>
              </a:rPr>
              <a:t>// имя семафора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600"/>
              <a:t>);</a:t>
            </a:r>
            <a:endParaRPr lang="en-US" altLang="ru-RU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....................................................</a:t>
            </a:r>
            <a:endParaRPr lang="ru-RU" altLang="ru-RU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WaitForSingleObject(hMutex, infinite);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//</a:t>
            </a:r>
            <a:r>
              <a:rPr lang="ru-RU" altLang="ru-RU" sz="1600">
                <a:solidFill>
                  <a:schemeClr val="hlink"/>
                </a:solidFill>
              </a:rPr>
              <a:t> опасные действия в критической секции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ReleaseMutex(hMutex);</a:t>
            </a:r>
            <a:endParaRPr lang="ru-RU" altLang="ru-RU" sz="16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....................................................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CloseHandle(hMutex);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ru-RU" sz="160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600"/>
              <a:t>h</a:t>
            </a:r>
            <a:r>
              <a:rPr lang="en-US" altLang="ru-RU" sz="1600"/>
              <a:t>Mutex</a:t>
            </a:r>
            <a:r>
              <a:rPr lang="ru-RU" altLang="ru-RU" sz="1600"/>
              <a:t> := Open</a:t>
            </a:r>
            <a:r>
              <a:rPr lang="en-US" altLang="ru-RU" sz="1600"/>
              <a:t>Mutex</a:t>
            </a:r>
            <a:r>
              <a:rPr lang="ru-RU" altLang="ru-RU" sz="1600"/>
              <a:t>(</a:t>
            </a:r>
            <a:r>
              <a:rPr lang="en-US" altLang="ru-RU" sz="1600"/>
              <a:t>MUTEX</a:t>
            </a:r>
            <a:r>
              <a:rPr lang="ru-RU" altLang="ru-RU" sz="1600"/>
              <a:t>_ALL_ACCESS, true, 'My</a:t>
            </a:r>
            <a:r>
              <a:rPr lang="en-US" altLang="ru-RU" sz="1600"/>
              <a:t>Mutex</a:t>
            </a:r>
            <a:r>
              <a:rPr lang="ru-RU" altLang="ru-RU" sz="1600"/>
              <a:t>');</a:t>
            </a:r>
            <a:endParaRPr lang="en-US" altLang="ru-RU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....................................................</a:t>
            </a:r>
            <a:endParaRPr lang="ru-RU" altLang="ru-RU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WaitForSingleObject(hMutex, infinite);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>
                <a:solidFill>
                  <a:schemeClr val="hlink"/>
                </a:solidFill>
              </a:rPr>
              <a:t>//</a:t>
            </a:r>
            <a:r>
              <a:rPr lang="ru-RU" altLang="ru-RU" sz="1600">
                <a:solidFill>
                  <a:schemeClr val="hlink"/>
                </a:solidFill>
              </a:rPr>
              <a:t> опасные действия в критической секции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ReleaseMutex(hMutex);</a:t>
            </a:r>
            <a:endParaRPr lang="ru-RU" altLang="ru-RU" sz="16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....................................................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sz="1600"/>
              <a:t>CloseHandle(hMutex);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/>
          </a:p>
        </p:txBody>
      </p:sp>
      <p:sp>
        <p:nvSpPr>
          <p:cNvPr id="463876" name="Line 4">
            <a:extLst>
              <a:ext uri="{FF2B5EF4-FFF2-40B4-BE49-F238E27FC236}">
                <a16:creationId xmlns:a16="http://schemas.microsoft.com/office/drawing/2014/main" id="{9170C223-ED41-42C9-86FB-11A13C118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4005263"/>
            <a:ext cx="842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055C9B05-EE28-4FDC-BFC2-1B0BE22C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492375"/>
            <a:ext cx="4392612" cy="86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78" name="Rectangle 6">
            <a:extLst>
              <a:ext uri="{FF2B5EF4-FFF2-40B4-BE49-F238E27FC236}">
                <a16:creationId xmlns:a16="http://schemas.microsoft.com/office/drawing/2014/main" id="{A5ABE9C5-5627-4457-82C0-397CFDD5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652964"/>
            <a:ext cx="4392612" cy="865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FF111E-E003-431D-A2AB-DCB27CD03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B7D0A2AC-A5DD-4BD2-92E6-A0809A38B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Особенности работы планировщика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D205F446-2C7B-4AFD-A7AF-611E5F6F3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/>
              <a:t>В ОС Windows действует система абсолютных динамических приоритетов.</a:t>
            </a:r>
          </a:p>
          <a:p>
            <a:r>
              <a:rPr lang="ru-RU" altLang="ru-RU" sz="2000"/>
              <a:t>Планировщик распределяет время процессора между потоками. </a:t>
            </a:r>
          </a:p>
          <a:p>
            <a:r>
              <a:rPr lang="ru-RU" altLang="ru-RU" sz="2000"/>
              <a:t>Приоритет каждого потока определяется целым числом в диапазоне от 0 до 31. Чем больше число, тем выше приоритет.</a:t>
            </a:r>
          </a:p>
          <a:p>
            <a:r>
              <a:rPr lang="ru-RU" altLang="ru-RU" sz="2000"/>
              <a:t>Приоритет является абсолютным: появление готового потока с более высоким приоритетом означает прерывание работы выполняемого потока и передачу управления высокоприоритетному.</a:t>
            </a:r>
          </a:p>
          <a:p>
            <a:r>
              <a:rPr lang="ru-RU" altLang="ru-RU" sz="2000"/>
              <a:t>Приоритет является динамическим: он может изменяться планировщиком в зависимости от текущих условий (времени ожидания в очереди готовых потоков, активности окон, совершения операций ввода-вывода).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E9C07-3C4B-4C7B-9EBF-C1EC80C842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5922" name="Rectangle 2">
            <a:extLst>
              <a:ext uri="{FF2B5EF4-FFF2-40B4-BE49-F238E27FC236}">
                <a16:creationId xmlns:a16="http://schemas.microsoft.com/office/drawing/2014/main" id="{1A083AF3-F7EB-407E-847F-364C560A8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Приоритеты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18218708-9664-475E-91F2-48BA5F803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 sz="2000"/>
              <a:t>Каждому процессу назначается при создании и может быть изменен класс приоритета (один из четырех: IDLE, NORMAL, HIGH, REALTIME) </a:t>
            </a:r>
          </a:p>
          <a:p>
            <a:r>
              <a:rPr lang="ru-RU" altLang="ru-RU" sz="2000"/>
              <a:t>Каждому потоку в рамках процесса назначается уровень приоритета (один из семи: IDLE, LOWEST, BELOW_NORMAL, NORMAL, ABOVE_NORMAL, HIGHEST, TIME_CRITICAL). </a:t>
            </a:r>
          </a:p>
          <a:p>
            <a:r>
              <a:rPr lang="ru-RU" altLang="ru-RU" sz="2000"/>
              <a:t>На основании этих двух параметров и с учетом текущих условий </a:t>
            </a:r>
            <a:r>
              <a:rPr lang="ru-RU" altLang="ru-RU" sz="2000">
                <a:solidFill>
                  <a:schemeClr val="hlink"/>
                </a:solidFill>
              </a:rPr>
              <a:t>планировщик назначает потоку текущий приоритет</a:t>
            </a:r>
            <a:r>
              <a:rPr lang="ru-RU" altLang="ru-RU" sz="2000"/>
              <a:t> в диапазоне от 0 до 31.</a:t>
            </a:r>
          </a:p>
          <a:p>
            <a:r>
              <a:rPr lang="ru-RU" altLang="ru-RU" sz="2000"/>
              <a:t>Пользовательские потоки - приоритет от 0 до 15. </a:t>
            </a:r>
          </a:p>
          <a:p>
            <a:r>
              <a:rPr lang="ru-RU" altLang="ru-RU" sz="2000"/>
              <a:t>Потоки реального времени - приоритет от 16 до 31. </a:t>
            </a:r>
          </a:p>
          <a:p>
            <a:r>
              <a:rPr lang="ru-RU" altLang="ru-RU" sz="2000"/>
              <a:t>Потоки реального времени создаются </a:t>
            </a:r>
            <a:r>
              <a:rPr lang="ru-RU" altLang="ru-RU" sz="2000">
                <a:solidFill>
                  <a:schemeClr val="hlink"/>
                </a:solidFill>
              </a:rPr>
              <a:t>только</a:t>
            </a:r>
            <a:r>
              <a:rPr lang="ru-RU" altLang="ru-RU" sz="2000"/>
              <a:t> в процессах с классом приоритета реального времени.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DB5B9-86C1-42EA-B0A8-D45913689B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0079E6-EDC4-4B3E-9BC5-2E6E10ADD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Потоки (</a:t>
            </a:r>
            <a:r>
              <a:rPr lang="en-US" altLang="ru-RU"/>
              <a:t>threads</a:t>
            </a:r>
            <a:r>
              <a:rPr lang="ru-RU" altLang="ru-RU"/>
              <a:t>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A2E8165-3FC7-4C65-B43C-218C9DFA2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У каждого потока свои:</a:t>
            </a:r>
          </a:p>
          <a:p>
            <a:pPr marL="820738" lvl="1">
              <a:buFontTx/>
              <a:buChar char="-"/>
            </a:pPr>
            <a:r>
              <a:rPr lang="ru-RU" altLang="ru-RU"/>
              <a:t>стек</a:t>
            </a:r>
          </a:p>
          <a:p>
            <a:pPr marL="820738" lvl="1">
              <a:buFontTx/>
              <a:buChar char="-"/>
            </a:pPr>
            <a:r>
              <a:rPr lang="ru-RU" altLang="ru-RU"/>
              <a:t>состояние регистров</a:t>
            </a:r>
          </a:p>
          <a:p>
            <a:pPr marL="0" indent="0">
              <a:buNone/>
            </a:pPr>
            <a:r>
              <a:rPr lang="ru-RU" altLang="ru-RU"/>
              <a:t>У потоков общие:</a:t>
            </a:r>
          </a:p>
          <a:p>
            <a:pPr marL="820738" lvl="1">
              <a:buFontTx/>
              <a:buChar char="-"/>
            </a:pPr>
            <a:r>
              <a:rPr lang="ru-RU" altLang="ru-RU"/>
              <a:t>адресное пространство</a:t>
            </a:r>
          </a:p>
          <a:p>
            <a:pPr marL="820738" lvl="1">
              <a:buFontTx/>
              <a:buChar char="-"/>
            </a:pPr>
            <a:r>
              <a:rPr lang="ru-RU" altLang="ru-RU"/>
              <a:t>глобальные переменные</a:t>
            </a:r>
          </a:p>
          <a:p>
            <a:pPr marL="820738" lvl="1">
              <a:buFontTx/>
              <a:buChar char="-"/>
            </a:pPr>
            <a:r>
              <a:rPr lang="ru-RU" altLang="ru-RU"/>
              <a:t>открытые файлы и прочие системные объекты</a:t>
            </a:r>
          </a:p>
          <a:p>
            <a:pPr marL="0" indent="0">
              <a:buFontTx/>
              <a:buChar char="-"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Если в системе есть потоки, то планирование идет на уровне потоков, а не процессов (см. граф состояний).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2C3C85-0AC5-46BF-93D1-98D4D9157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pic>
        <p:nvPicPr>
          <p:cNvPr id="467972" name="Picture 4">
            <a:extLst>
              <a:ext uri="{FF2B5EF4-FFF2-40B4-BE49-F238E27FC236}">
                <a16:creationId xmlns:a16="http://schemas.microsoft.com/office/drawing/2014/main" id="{FFE01230-E728-404B-AA24-18192409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88913"/>
            <a:ext cx="6729412" cy="612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2B1AA2-FD51-4C12-8F86-814F6158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6946" name="Rectangle 2">
            <a:extLst>
              <a:ext uri="{FF2B5EF4-FFF2-40B4-BE49-F238E27FC236}">
                <a16:creationId xmlns:a16="http://schemas.microsoft.com/office/drawing/2014/main" id="{BBDE1C3A-57EA-4F23-BB79-81123399D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Очереди потоков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1D35B7B9-5CE1-4023-8D43-C25361736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773238"/>
            <a:ext cx="8229600" cy="4381500"/>
          </a:xfrm>
        </p:spPr>
        <p:txBody>
          <a:bodyPr/>
          <a:lstStyle/>
          <a:p>
            <a:r>
              <a:rPr lang="ru-RU" altLang="ru-RU"/>
              <a:t>Планировщик поддерживает 32 очереди готовых потоков - по числу возможных приоритетов. </a:t>
            </a:r>
          </a:p>
          <a:p>
            <a:r>
              <a:rPr lang="ru-RU" altLang="ru-RU"/>
              <a:t>Поток, переходящий в состояние готовности, помещается в конец очереди, соответствующей своему приоритету. </a:t>
            </a:r>
          </a:p>
          <a:p>
            <a:r>
              <a:rPr lang="ru-RU" altLang="ru-RU"/>
              <a:t>На выполнение всегда выбирается первый поток из очереди с наивысшим приоритетом.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F690EB-6258-4566-9310-C1FF9EAB4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16F3C68D-EF0B-4D23-A0F5-F1D7422FA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Тайминги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CC7D1B80-82F5-4505-AE97-B5D0ED4BD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 sz="2000"/>
              <a:t>Каждому потоку выделяется </a:t>
            </a:r>
            <a:r>
              <a:rPr lang="ru-RU" altLang="ru-RU" sz="2000">
                <a:solidFill>
                  <a:schemeClr val="hlink"/>
                </a:solidFill>
              </a:rPr>
              <a:t>одинаковый</a:t>
            </a:r>
            <a:r>
              <a:rPr lang="ru-RU" altLang="ru-RU" sz="2000"/>
              <a:t> квант времени порядка 150 мс независимо от приоритета.</a:t>
            </a:r>
          </a:p>
          <a:p>
            <a:r>
              <a:rPr lang="ru-RU" altLang="ru-RU" sz="2000">
                <a:solidFill>
                  <a:schemeClr val="hlink"/>
                </a:solidFill>
              </a:rPr>
              <a:t>По истечении кванта поток всегда переходит в готовые</a:t>
            </a:r>
            <a:r>
              <a:rPr lang="ru-RU" altLang="ru-RU" sz="2000"/>
              <a:t>, далее - на общих основаниях (если он один - то снова выполняется).</a:t>
            </a:r>
          </a:p>
          <a:p>
            <a:r>
              <a:rPr lang="ru-RU" altLang="ru-RU" sz="2000"/>
              <a:t>Дискретность работы планировщика (</a:t>
            </a:r>
            <a:r>
              <a:rPr lang="en-US" altLang="ru-RU" sz="2000"/>
              <a:t>TimeSlice</a:t>
            </a:r>
            <a:r>
              <a:rPr lang="ru-RU" altLang="ru-RU" sz="2000"/>
              <a:t>) - порядка </a:t>
            </a:r>
            <a:br>
              <a:rPr lang="ru-RU" altLang="ru-RU" sz="2000"/>
            </a:br>
            <a:r>
              <a:rPr lang="ru-RU" altLang="ru-RU" sz="2000"/>
              <a:t>15-25 мс (зависит от версии </a:t>
            </a:r>
            <a:r>
              <a:rPr lang="en-US" altLang="ru-RU" sz="2000"/>
              <a:t>Windows </a:t>
            </a:r>
            <a:r>
              <a:rPr lang="ru-RU" altLang="ru-RU" sz="2000"/>
              <a:t>и настроек системы).</a:t>
            </a:r>
          </a:p>
          <a:p>
            <a:r>
              <a:rPr lang="en-US" altLang="ru-RU" sz="2000"/>
              <a:t>Sleep(0) - </a:t>
            </a:r>
            <a:r>
              <a:rPr lang="ru-RU" altLang="ru-RU" sz="2000"/>
              <a:t>переведет поток в конец очереди готовых своего приоритета. Если есть готовые низкого приоритета + наш поток, то он сразу снова начнет выполняться, низкого - нет.</a:t>
            </a:r>
          </a:p>
          <a:p>
            <a:r>
              <a:rPr lang="en-US" altLang="ru-RU" sz="2000"/>
              <a:t>Sleep(2) - </a:t>
            </a:r>
            <a:r>
              <a:rPr lang="ru-RU" altLang="ru-RU" sz="2000"/>
              <a:t>переведет поток в состояние ожидания либо до конца текущего тайм-слайса, либо до конца следующего, если 2 мс истекут после окончания дискрета. </a:t>
            </a:r>
            <a:endParaRPr lang="en-US" altLang="ru-RU" sz="2000"/>
          </a:p>
          <a:p>
            <a:r>
              <a:rPr lang="en-US" altLang="ru-RU" sz="2000"/>
              <a:t>SwitchToThread - </a:t>
            </a:r>
            <a:r>
              <a:rPr lang="ru-RU" altLang="ru-RU" sz="2000"/>
              <a:t>переведет поток в состояние ожидания до конца</a:t>
            </a:r>
            <a:r>
              <a:rPr lang="en-US" altLang="ru-RU" sz="2000"/>
              <a:t> </a:t>
            </a:r>
            <a:r>
              <a:rPr lang="ru-RU" altLang="ru-RU" sz="2000"/>
              <a:t>текущего тайм-слайса, независимо от момента вызова.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90C5E8-B29E-4CAB-B919-7AF8459ED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BDF28814-AE21-4971-97BD-F56FE3833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Динамический приоритет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8552C9FA-046A-48E4-85E4-675A245EB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Реализован механизм временного повышения приоритета потока </a:t>
            </a:r>
            <a:r>
              <a:rPr lang="ru-RU" altLang="ru-RU" sz="2000" b="1"/>
              <a:t>(Priority boost)</a:t>
            </a:r>
            <a:r>
              <a:rPr lang="ru-RU" altLang="ru-RU" sz="200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Работает только для пользовательских потоков (с приоритетом менее 16).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поток ожидает в состоянии готовности более </a:t>
            </a:r>
            <a:r>
              <a:rPr lang="en-US" altLang="ru-RU" sz="2000"/>
              <a:t>~</a:t>
            </a:r>
            <a:r>
              <a:rPr lang="ru-RU" altLang="ru-RU" sz="2000"/>
              <a:t>4</a:t>
            </a:r>
            <a:r>
              <a:rPr lang="en-US" altLang="ru-RU" sz="2000"/>
              <a:t>,5</a:t>
            </a:r>
            <a:r>
              <a:rPr lang="ru-RU" altLang="ru-RU" sz="2000"/>
              <a:t> секунд, то планировщик повышает его приоритет</a:t>
            </a:r>
            <a:r>
              <a:rPr lang="en-US" altLang="ru-RU" sz="2000"/>
              <a:t> </a:t>
            </a:r>
            <a:r>
              <a:rPr lang="ru-RU" altLang="ru-RU" sz="2000"/>
              <a:t>до 15 (максимального пользовательского), что дает ему возможность получить квант</a:t>
            </a:r>
            <a:r>
              <a:rPr lang="en-US" altLang="ru-RU" sz="2000"/>
              <a:t> </a:t>
            </a:r>
            <a:r>
              <a:rPr lang="ru-RU" altLang="ru-RU" sz="2000"/>
              <a:t>процессорного времени, если только процессор не занят потоком реального времени. 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Приоритет также повышается при успешном завершении ожидания чего-либо.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следующих циклах планирования приоритет потока постепенно понижается до</a:t>
            </a:r>
            <a:r>
              <a:rPr lang="en-US" altLang="ru-RU" sz="2000"/>
              <a:t> </a:t>
            </a:r>
            <a:r>
              <a:rPr lang="ru-RU" altLang="ru-RU" sz="2000"/>
              <a:t>целевого, определяемого на основании класса приоритета процесса и уровня приоритета</a:t>
            </a:r>
            <a:r>
              <a:rPr lang="en-US" altLang="ru-RU" sz="2000"/>
              <a:t> </a:t>
            </a:r>
            <a:r>
              <a:rPr lang="ru-RU" altLang="ru-RU" sz="2000"/>
              <a:t>потока.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37A36BC1-1C07-48F0-B7C6-AA3CB06628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2020</a:t>
            </a:r>
          </a:p>
          <a:p>
            <a:pPr>
              <a:lnSpc>
                <a:spcPct val="90000"/>
              </a:lnSpc>
            </a:pPr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pPr>
              <a:lnSpc>
                <a:spcPct val="90000"/>
              </a:lnSpc>
            </a:pPr>
            <a:endParaRPr lang="ru-RU" altLang="ru-RU" sz="2800" b="1" dirty="0"/>
          </a:p>
          <a:p>
            <a:pPr>
              <a:lnSpc>
                <a:spcPct val="90000"/>
              </a:lnSpc>
            </a:pPr>
            <a:r>
              <a:rPr lang="ru-RU" altLang="ru-RU" sz="2800" dirty="0"/>
              <a:t>Онлайн-лекции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  <a:p>
            <a:pPr>
              <a:lnSpc>
                <a:spcPct val="90000"/>
              </a:lnSpc>
            </a:pPr>
            <a:r>
              <a:rPr lang="ru-RU" altLang="ru-RU" sz="2800" dirty="0"/>
              <a:t>Лекция №</a:t>
            </a:r>
            <a:r>
              <a:rPr lang="en-US" altLang="ru-RU" sz="2800" dirty="0"/>
              <a:t>14</a:t>
            </a:r>
            <a:r>
              <a:rPr lang="ru-RU" altLang="ru-RU" sz="2800" dirty="0"/>
              <a:t>: </a:t>
            </a:r>
            <a:r>
              <a:rPr lang="ru-RU" altLang="ru-RU" sz="2800" dirty="0">
                <a:solidFill>
                  <a:srgbClr val="3366CC"/>
                </a:solidFill>
              </a:rPr>
              <a:t>Особенности работы планировщика. Разбор многопоточной программы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BB3C76D4-687E-4C83-A0D7-D73CD5C9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38EA13A2-EF3E-4578-87DD-A58B0FADF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6CBAD3-E540-4691-89C3-8507F91CA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26E16577-87F6-41BA-AA5C-A9FC83C85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Особенности работы планировщика </a:t>
            </a:r>
            <a:r>
              <a:rPr lang="en-US" altLang="ru-RU" sz="4000"/>
              <a:t>Windows</a:t>
            </a:r>
            <a:endParaRPr lang="ru-RU" altLang="ru-RU" sz="4000"/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D0970D0C-ACB5-4C63-B53F-E95AEEACA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/>
              <a:t>В ОС Windows действует система абсолютных динамических приоритетов.</a:t>
            </a:r>
          </a:p>
          <a:p>
            <a:r>
              <a:rPr lang="ru-RU" altLang="ru-RU" sz="2000"/>
              <a:t>Планировщик распределяет время процессора между потоками. </a:t>
            </a:r>
          </a:p>
          <a:p>
            <a:r>
              <a:rPr lang="ru-RU" altLang="ru-RU" sz="2000"/>
              <a:t>Приоритет каждого потока определяется целым числом в диапазоне от 0 до 31. Чем больше число, тем выше приоритет.</a:t>
            </a:r>
          </a:p>
          <a:p>
            <a:r>
              <a:rPr lang="ru-RU" altLang="ru-RU" sz="2000"/>
              <a:t>Приоритет является абсолютным: появление готового потока с более высоким приоритетом означает прерывание работы выполняемого потока и передачу управления высокоприоритетному.</a:t>
            </a:r>
          </a:p>
          <a:p>
            <a:r>
              <a:rPr lang="ru-RU" altLang="ru-RU" sz="2000"/>
              <a:t>Приоритет является динамическим: он может изменяться планировщиком в зависимости от текущих условий (времени ожидания в очереди готовых потоков, активности окон, совершения операций ввода-вывода).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27EB91-C356-49C6-971D-D30114880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699DA5DC-11CD-4BD0-B744-AB409408D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Приоритеты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39F6BEF4-084F-497D-A7CE-6278ECBC9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 sz="2000"/>
              <a:t>Каждому процессу назначается при создании и может быть изменен класс приоритета (один из четырех: IDLE, NORMAL, HIGH, REALTIME) </a:t>
            </a:r>
          </a:p>
          <a:p>
            <a:r>
              <a:rPr lang="ru-RU" altLang="ru-RU" sz="2000"/>
              <a:t>Каждому потоку в рамках процесса назначается уровень приоритета (один из семи: IDLE, LOWEST, BELOW_NORMAL, NORMAL, ABOVE_NORMAL, HIGHEST, TIME_CRITICAL). </a:t>
            </a:r>
          </a:p>
          <a:p>
            <a:r>
              <a:rPr lang="ru-RU" altLang="ru-RU" sz="2000"/>
              <a:t>На основании этих двух параметров и с учетом текущих условий </a:t>
            </a:r>
            <a:r>
              <a:rPr lang="ru-RU" altLang="ru-RU" sz="2000">
                <a:solidFill>
                  <a:schemeClr val="hlink"/>
                </a:solidFill>
              </a:rPr>
              <a:t>планировщик назначает потоку текущий приоритет</a:t>
            </a:r>
            <a:r>
              <a:rPr lang="ru-RU" altLang="ru-RU" sz="2000"/>
              <a:t> в диапазоне от 0 до 31.</a:t>
            </a:r>
          </a:p>
          <a:p>
            <a:r>
              <a:rPr lang="ru-RU" altLang="ru-RU" sz="2000"/>
              <a:t>Пользовательские потоки - приоритет от 0 до 15. </a:t>
            </a:r>
          </a:p>
          <a:p>
            <a:r>
              <a:rPr lang="ru-RU" altLang="ru-RU" sz="2000"/>
              <a:t>Потоки реального времени - приоритет от 16 до 31. </a:t>
            </a:r>
          </a:p>
          <a:p>
            <a:r>
              <a:rPr lang="ru-RU" altLang="ru-RU" sz="2000"/>
              <a:t>Потоки реального времени создаются </a:t>
            </a:r>
            <a:r>
              <a:rPr lang="ru-RU" altLang="ru-RU" sz="2000">
                <a:solidFill>
                  <a:schemeClr val="hlink"/>
                </a:solidFill>
              </a:rPr>
              <a:t>только</a:t>
            </a:r>
            <a:r>
              <a:rPr lang="ru-RU" altLang="ru-RU" sz="2000"/>
              <a:t> в процессах с классом приоритета реального времени.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8DE042-F5B1-44EC-8453-8D77B5B0B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pic>
        <p:nvPicPr>
          <p:cNvPr id="489474" name="Picture 2">
            <a:extLst>
              <a:ext uri="{FF2B5EF4-FFF2-40B4-BE49-F238E27FC236}">
                <a16:creationId xmlns:a16="http://schemas.microsoft.com/office/drawing/2014/main" id="{4E306CCF-B631-4A17-89C1-2402FFFA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88913"/>
            <a:ext cx="6729412" cy="612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66F1B9-0BEB-48CF-B97B-3542B0672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E803C5C3-813E-4D91-9092-C5518EE19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Очереди потоков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AC89F4FC-6DC0-4448-B601-F31FBD2EE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773238"/>
            <a:ext cx="8229600" cy="4381500"/>
          </a:xfrm>
        </p:spPr>
        <p:txBody>
          <a:bodyPr/>
          <a:lstStyle/>
          <a:p>
            <a:r>
              <a:rPr lang="ru-RU" altLang="ru-RU"/>
              <a:t>Планировщик поддерживает 32 очереди готовых потоков - по числу возможных приоритетов. </a:t>
            </a:r>
          </a:p>
          <a:p>
            <a:r>
              <a:rPr lang="ru-RU" altLang="ru-RU"/>
              <a:t>Поток, переходящий в состояние готовности, помещается в конец очереди, соответствующей своему приоритету. </a:t>
            </a:r>
          </a:p>
          <a:p>
            <a:r>
              <a:rPr lang="ru-RU" altLang="ru-RU"/>
              <a:t>На выполнение всегда выбирается первый поток из очереди с наивысшим приоритетом.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A90BE9-A112-4158-BE15-8559582AB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C1BA26DB-1449-4DF7-8CAE-EFC6BD1F4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79488"/>
          </a:xfrm>
        </p:spPr>
        <p:txBody>
          <a:bodyPr/>
          <a:lstStyle/>
          <a:p>
            <a:r>
              <a:rPr lang="ru-RU" altLang="ru-RU"/>
              <a:t>Тайминги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C55417CE-0D9D-45FF-86AD-354CD2317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 sz="2000"/>
              <a:t>Каждому потоку выделяется </a:t>
            </a:r>
            <a:r>
              <a:rPr lang="ru-RU" altLang="ru-RU" sz="2000">
                <a:solidFill>
                  <a:schemeClr val="hlink"/>
                </a:solidFill>
              </a:rPr>
              <a:t>одинаковый</a:t>
            </a:r>
            <a:r>
              <a:rPr lang="ru-RU" altLang="ru-RU" sz="2000"/>
              <a:t> квант времени порядка 150 мс независимо от приоритета.</a:t>
            </a:r>
          </a:p>
          <a:p>
            <a:r>
              <a:rPr lang="ru-RU" altLang="ru-RU" sz="2000">
                <a:solidFill>
                  <a:schemeClr val="hlink"/>
                </a:solidFill>
              </a:rPr>
              <a:t>По истечении кванта поток всегда переходит в готовые</a:t>
            </a:r>
            <a:r>
              <a:rPr lang="ru-RU" altLang="ru-RU" sz="2000"/>
              <a:t>, далее - на общих основаниях (если он один - то снова выполняется).</a:t>
            </a:r>
          </a:p>
          <a:p>
            <a:r>
              <a:rPr lang="ru-RU" altLang="ru-RU" sz="2000"/>
              <a:t>Дискретность работы планировщика (</a:t>
            </a:r>
            <a:r>
              <a:rPr lang="en-US" altLang="ru-RU" sz="2000"/>
              <a:t>TimeSlice</a:t>
            </a:r>
            <a:r>
              <a:rPr lang="ru-RU" altLang="ru-RU" sz="2000"/>
              <a:t>) - порядка </a:t>
            </a:r>
            <a:br>
              <a:rPr lang="ru-RU" altLang="ru-RU" sz="2000"/>
            </a:br>
            <a:r>
              <a:rPr lang="ru-RU" altLang="ru-RU" sz="2000"/>
              <a:t>15-25 мс (зависит от версии </a:t>
            </a:r>
            <a:r>
              <a:rPr lang="en-US" altLang="ru-RU" sz="2000"/>
              <a:t>Windows </a:t>
            </a:r>
            <a:r>
              <a:rPr lang="ru-RU" altLang="ru-RU" sz="2000"/>
              <a:t>и настроек системы).</a:t>
            </a:r>
          </a:p>
          <a:p>
            <a:r>
              <a:rPr lang="en-US" altLang="ru-RU" sz="2000"/>
              <a:t>Sleep(0) - </a:t>
            </a:r>
            <a:r>
              <a:rPr lang="ru-RU" altLang="ru-RU" sz="2000"/>
              <a:t>переведет поток в конец очереди готовых своего приоритета. Если есть готовые низкого приоритета + наш поток, то он сразу снова начнет выполняться, низкого - нет.</a:t>
            </a:r>
          </a:p>
          <a:p>
            <a:r>
              <a:rPr lang="en-US" altLang="ru-RU" sz="2000"/>
              <a:t>Sleep(2) - </a:t>
            </a:r>
            <a:r>
              <a:rPr lang="ru-RU" altLang="ru-RU" sz="2000"/>
              <a:t>переведет поток в состояние ожидания либо до конца текущего тайм-слайса, либо до конца следующего, если 2 мс истекут после окончания дискрета. </a:t>
            </a:r>
            <a:endParaRPr lang="en-US" altLang="ru-RU" sz="2000"/>
          </a:p>
          <a:p>
            <a:r>
              <a:rPr lang="en-US" altLang="ru-RU" sz="2000"/>
              <a:t>SwitchToThread - </a:t>
            </a:r>
            <a:r>
              <a:rPr lang="ru-RU" altLang="ru-RU" sz="2000"/>
              <a:t>переведет поток в состояние ожидания до конца</a:t>
            </a:r>
            <a:r>
              <a:rPr lang="en-US" altLang="ru-RU" sz="2000"/>
              <a:t> </a:t>
            </a:r>
            <a:r>
              <a:rPr lang="ru-RU" altLang="ru-RU" sz="2000"/>
              <a:t>текущего тайм-слайса, независимо от момента вызова.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BA38B9-5919-4AF0-B323-E83863F0A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DDDAF44-825E-470F-8F3D-9260BEC6C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844675"/>
            <a:ext cx="8229600" cy="3068638"/>
          </a:xfrm>
        </p:spPr>
        <p:txBody>
          <a:bodyPr/>
          <a:lstStyle/>
          <a:p>
            <a:r>
              <a:rPr lang="ru-RU" altLang="ru-RU"/>
              <a:t>АЛГОРИТМЫ </a:t>
            </a:r>
            <a:br>
              <a:rPr lang="ru-RU" altLang="ru-RU"/>
            </a:br>
            <a:r>
              <a:rPr lang="ru-RU" altLang="ru-RU"/>
              <a:t>ПЛАНИРОВАНИЯ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02126-A90B-4AD3-A3B0-1689ABF62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3DD195D6-A928-41C4-A021-793C9F12A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Динамический приоритет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F414732B-EE04-493B-B3F4-556E137B9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268414"/>
            <a:ext cx="8229600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Реализован механизм временного повышения приоритета потока </a:t>
            </a:r>
            <a:r>
              <a:rPr lang="ru-RU" altLang="ru-RU" sz="2000" b="1"/>
              <a:t>(Priority boost)</a:t>
            </a:r>
            <a:r>
              <a:rPr lang="ru-RU" altLang="ru-RU" sz="200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Работает только для пользовательских потоков (с приоритетом менее 16).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поток ожидает в состоянии готовности более </a:t>
            </a:r>
            <a:r>
              <a:rPr lang="en-US" altLang="ru-RU" sz="2000"/>
              <a:t>~</a:t>
            </a:r>
            <a:r>
              <a:rPr lang="ru-RU" altLang="ru-RU" sz="2000"/>
              <a:t>4</a:t>
            </a:r>
            <a:r>
              <a:rPr lang="en-US" altLang="ru-RU" sz="2000"/>
              <a:t>,5</a:t>
            </a:r>
            <a:r>
              <a:rPr lang="ru-RU" altLang="ru-RU" sz="2000"/>
              <a:t> секунд, то планировщик повышает его приоритет</a:t>
            </a:r>
            <a:r>
              <a:rPr lang="en-US" altLang="ru-RU" sz="2000"/>
              <a:t> </a:t>
            </a:r>
            <a:r>
              <a:rPr lang="ru-RU" altLang="ru-RU" sz="2000"/>
              <a:t>до 15 (максимального пользовательского), что дает ему возможность получить квант</a:t>
            </a:r>
            <a:r>
              <a:rPr lang="en-US" altLang="ru-RU" sz="2000"/>
              <a:t> </a:t>
            </a:r>
            <a:r>
              <a:rPr lang="ru-RU" altLang="ru-RU" sz="2000"/>
              <a:t>процессорного времени, если только процессор не занят потоком реального времени. 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Приоритет также повышается при успешном завершении ожидания чего-либо.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следующих циклах планирования приоритет потока постепенно понижается до</a:t>
            </a:r>
            <a:r>
              <a:rPr lang="en-US" altLang="ru-RU" sz="2000"/>
              <a:t> </a:t>
            </a:r>
            <a:r>
              <a:rPr lang="ru-RU" altLang="ru-RU" sz="2000"/>
              <a:t>целевого, определяемого на основании класса приоритета процесса и уровня приоритета</a:t>
            </a:r>
            <a:r>
              <a:rPr lang="en-US" altLang="ru-RU" sz="2000"/>
              <a:t> </a:t>
            </a:r>
            <a:r>
              <a:rPr lang="ru-RU" altLang="ru-RU" sz="2000"/>
              <a:t>потока.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9089B8-ACFB-4B0F-80F4-4F019E787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DA54E50A-85E7-4CE9-8679-B73D189C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5732463"/>
          </a:xfrm>
        </p:spPr>
        <p:txBody>
          <a:bodyPr/>
          <a:lstStyle/>
          <a:p>
            <a:r>
              <a:rPr lang="ru-RU" altLang="ru-RU"/>
              <a:t>ПРИМЕР ПРОГРАММЫ</a:t>
            </a:r>
            <a:br>
              <a:rPr lang="ru-RU" altLang="ru-RU"/>
            </a:br>
            <a:r>
              <a:rPr lang="ru-RU" altLang="ru-RU"/>
              <a:t>Прием данных с порта </a:t>
            </a:r>
            <a:r>
              <a:rPr lang="en-US" altLang="ru-RU"/>
              <a:t>COM</a:t>
            </a:r>
            <a:endParaRPr lang="ru-RU" altLang="ru-RU"/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D5D60B-1479-401E-AEA9-4EAF985895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D95067FF-495D-403F-AC8A-D268A154A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1143000"/>
          </a:xfrm>
        </p:spPr>
        <p:txBody>
          <a:bodyPr/>
          <a:lstStyle/>
          <a:p>
            <a:r>
              <a:rPr lang="ru-RU" altLang="ru-RU"/>
              <a:t>Используемые механизмы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AA256711-59D3-4AFA-94EF-1B1AF3D4E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3613" y="2060576"/>
            <a:ext cx="6913562" cy="4094163"/>
          </a:xfrm>
        </p:spPr>
        <p:txBody>
          <a:bodyPr/>
          <a:lstStyle/>
          <a:p>
            <a:r>
              <a:rPr lang="ru-RU" altLang="ru-RU"/>
              <a:t>доступ к порту как к файлу;</a:t>
            </a:r>
          </a:p>
          <a:p>
            <a:r>
              <a:rPr lang="ru-RU" altLang="ru-RU"/>
              <a:t>асинхронное чтение;</a:t>
            </a:r>
          </a:p>
          <a:p>
            <a:r>
              <a:rPr lang="ru-RU" altLang="ru-RU"/>
              <a:t>многопоточность;</a:t>
            </a:r>
          </a:p>
          <a:p>
            <a:r>
              <a:rPr lang="ru-RU" altLang="ru-RU"/>
              <a:t>средства синхронизации;</a:t>
            </a:r>
          </a:p>
          <a:p>
            <a:r>
              <a:rPr lang="ru-RU" altLang="ru-RU"/>
              <a:t>механизм сообщений.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247C60-3602-4E2D-870D-D9F858C43E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4BDA1DAD-2069-4778-BEE7-E1F3530E2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Решаемая задача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8BA6211F-8918-46CF-85D2-67DAFEE82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Устройство, подключенное к последовательному порту, щлет в компьютер поток данных (измерения с АЦП). Необходимо организовать прием данных.</a:t>
            </a:r>
          </a:p>
          <a:p>
            <a:r>
              <a:rPr lang="ru-RU" altLang="ru-RU"/>
              <a:t>Обработка данных заключается в рисовании графика значений принимаемой величины.</a:t>
            </a:r>
          </a:p>
          <a:p>
            <a:r>
              <a:rPr lang="ru-RU" altLang="ru-RU"/>
              <a:t>Принимаются два вида байтов - управляющие и байты данных. </a:t>
            </a:r>
          </a:p>
          <a:p>
            <a:r>
              <a:rPr lang="ru-RU" altLang="ru-RU"/>
              <a:t>У управляющих младший бит единичный, у данных - нулевой. </a:t>
            </a:r>
          </a:p>
          <a:p>
            <a:r>
              <a:rPr lang="ru-RU" altLang="ru-RU"/>
              <a:t>Управляющие просто игнорируем.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B2004-3D2C-4A44-AF2D-1B3642D6E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DA164FCF-0D86-420A-AF88-BDF565E4B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Используемые механизмы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E58275FC-A597-4287-BA6D-CFCA0A256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Поток, ожидающий данных</a:t>
            </a:r>
          </a:p>
          <a:p>
            <a:r>
              <a:rPr lang="ru-RU" altLang="ru-RU"/>
              <a:t>Кольцевой буфер</a:t>
            </a:r>
          </a:p>
          <a:p>
            <a:r>
              <a:rPr lang="ru-RU" altLang="ru-RU"/>
              <a:t>Невидимое окно, обслуживающее взаимодействие главного окна с портом (</a:t>
            </a:r>
            <a:r>
              <a:rPr lang="en-US" altLang="ru-RU"/>
              <a:t>WM_COMMDATA</a:t>
            </a:r>
            <a:r>
              <a:rPr lang="ru-RU" altLang="ru-RU"/>
              <a:t>)</a:t>
            </a:r>
            <a:endParaRPr lang="en-US" altLang="ru-RU"/>
          </a:p>
          <a:p>
            <a:r>
              <a:rPr lang="ru-RU" altLang="ru-RU"/>
              <a:t>Главное окно, отображающее информацию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Нижний колонтитул 55">
            <a:extLst>
              <a:ext uri="{FF2B5EF4-FFF2-40B4-BE49-F238E27FC236}">
                <a16:creationId xmlns:a16="http://schemas.microsoft.com/office/drawing/2014/main" id="{41AB28FC-9D7C-4BCC-BCB1-C33643456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474126" name="Rectangle 14">
            <a:extLst>
              <a:ext uri="{FF2B5EF4-FFF2-40B4-BE49-F238E27FC236}">
                <a16:creationId xmlns:a16="http://schemas.microsoft.com/office/drawing/2014/main" id="{E52BEF88-2A69-4CA7-BB2D-627E7A73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852739"/>
            <a:ext cx="3311525" cy="194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27" name="Rectangle 15">
            <a:extLst>
              <a:ext uri="{FF2B5EF4-FFF2-40B4-BE49-F238E27FC236}">
                <a16:creationId xmlns:a16="http://schemas.microsoft.com/office/drawing/2014/main" id="{2FCA8E4E-B3EA-4A9A-AE9A-57C282A2E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141663"/>
            <a:ext cx="10080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86C4C1D8-4B84-4CF7-952E-4DCAB4AF6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Логика обработки данных</a:t>
            </a:r>
          </a:p>
        </p:txBody>
      </p:sp>
      <p:sp>
        <p:nvSpPr>
          <p:cNvPr id="474116" name="Line 4">
            <a:extLst>
              <a:ext uri="{FF2B5EF4-FFF2-40B4-BE49-F238E27FC236}">
                <a16:creationId xmlns:a16="http://schemas.microsoft.com/office/drawing/2014/main" id="{064D3BF9-05B1-4C2F-8A58-CD7B0BFBF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1628775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7" name="Text Box 5">
            <a:extLst>
              <a:ext uri="{FF2B5EF4-FFF2-40B4-BE49-F238E27FC236}">
                <a16:creationId xmlns:a16="http://schemas.microsoft.com/office/drawing/2014/main" id="{672BFE61-587A-4510-B5DB-5FD28B2E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773238"/>
            <a:ext cx="1511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Поток порта</a:t>
            </a:r>
          </a:p>
        </p:txBody>
      </p:sp>
      <p:sp>
        <p:nvSpPr>
          <p:cNvPr id="474118" name="Text Box 6">
            <a:extLst>
              <a:ext uri="{FF2B5EF4-FFF2-40B4-BE49-F238E27FC236}">
                <a16:creationId xmlns:a16="http://schemas.microsoft.com/office/drawing/2014/main" id="{6F51AF25-BCE0-49AF-AAC0-CBAAA79D3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773239"/>
            <a:ext cx="1511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Главный поток</a:t>
            </a:r>
          </a:p>
        </p:txBody>
      </p:sp>
      <p:sp>
        <p:nvSpPr>
          <p:cNvPr id="474119" name="Oval 7">
            <a:extLst>
              <a:ext uri="{FF2B5EF4-FFF2-40B4-BE49-F238E27FC236}">
                <a16:creationId xmlns:a16="http://schemas.microsoft.com/office/drawing/2014/main" id="{309C519F-4D7B-4B87-830D-84867137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2636838"/>
            <a:ext cx="1728788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Цикл ожидания</a:t>
            </a:r>
          </a:p>
        </p:txBody>
      </p:sp>
      <p:sp>
        <p:nvSpPr>
          <p:cNvPr id="474122" name="Line 10">
            <a:extLst>
              <a:ext uri="{FF2B5EF4-FFF2-40B4-BE49-F238E27FC236}">
                <a16:creationId xmlns:a16="http://schemas.microsoft.com/office/drawing/2014/main" id="{72CF6026-F61A-456F-9709-8FF44879F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328453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3" name="Text Box 11">
            <a:extLst>
              <a:ext uri="{FF2B5EF4-FFF2-40B4-BE49-F238E27FC236}">
                <a16:creationId xmlns:a16="http://schemas.microsoft.com/office/drawing/2014/main" id="{F3D65AC5-BB65-43ED-9AD4-225C59B6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2924175"/>
            <a:ext cx="1871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WM_COMMDATA</a:t>
            </a:r>
            <a:endParaRPr lang="ru-RU" altLang="ru-RU"/>
          </a:p>
        </p:txBody>
      </p:sp>
      <p:sp>
        <p:nvSpPr>
          <p:cNvPr id="474124" name="Line 12">
            <a:extLst>
              <a:ext uri="{FF2B5EF4-FFF2-40B4-BE49-F238E27FC236}">
                <a16:creationId xmlns:a16="http://schemas.microsoft.com/office/drawing/2014/main" id="{A695DA14-8CE4-46E4-B49D-5A7E29797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32131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5" name="Text Box 13">
            <a:extLst>
              <a:ext uri="{FF2B5EF4-FFF2-40B4-BE49-F238E27FC236}">
                <a16:creationId xmlns:a16="http://schemas.microsoft.com/office/drawing/2014/main" id="{19D8DEDA-1F4F-4DD4-AB40-067F0D4E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565401"/>
            <a:ext cx="1079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Данные от порта</a:t>
            </a:r>
          </a:p>
        </p:txBody>
      </p:sp>
      <p:sp>
        <p:nvSpPr>
          <p:cNvPr id="474128" name="Freeform 16">
            <a:extLst>
              <a:ext uri="{FF2B5EF4-FFF2-40B4-BE49-F238E27FC236}">
                <a16:creationId xmlns:a16="http://schemas.microsoft.com/office/drawing/2014/main" id="{889683C0-DD2A-4513-AAFC-2839FA6C21E0}"/>
              </a:ext>
            </a:extLst>
          </p:cNvPr>
          <p:cNvSpPr>
            <a:spLocks/>
          </p:cNvSpPr>
          <p:nvPr/>
        </p:nvSpPr>
        <p:spPr bwMode="auto">
          <a:xfrm>
            <a:off x="6816726" y="3392489"/>
            <a:ext cx="2663825" cy="923925"/>
          </a:xfrm>
          <a:custGeom>
            <a:avLst/>
            <a:gdLst>
              <a:gd name="T0" fmla="*/ 0 w 1678"/>
              <a:gd name="T1" fmla="*/ 477 h 582"/>
              <a:gd name="T2" fmla="*/ 317 w 1678"/>
              <a:gd name="T3" fmla="*/ 250 h 582"/>
              <a:gd name="T4" fmla="*/ 544 w 1678"/>
              <a:gd name="T5" fmla="*/ 567 h 582"/>
              <a:gd name="T6" fmla="*/ 816 w 1678"/>
              <a:gd name="T7" fmla="*/ 341 h 582"/>
              <a:gd name="T8" fmla="*/ 1134 w 1678"/>
              <a:gd name="T9" fmla="*/ 477 h 582"/>
              <a:gd name="T10" fmla="*/ 1451 w 1678"/>
              <a:gd name="T11" fmla="*/ 68 h 582"/>
              <a:gd name="T12" fmla="*/ 1678 w 1678"/>
              <a:gd name="T13" fmla="*/ 6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8" h="582">
                <a:moveTo>
                  <a:pt x="0" y="477"/>
                </a:moveTo>
                <a:cubicBezTo>
                  <a:pt x="113" y="356"/>
                  <a:pt x="226" y="235"/>
                  <a:pt x="317" y="250"/>
                </a:cubicBezTo>
                <a:cubicBezTo>
                  <a:pt x="408" y="265"/>
                  <a:pt x="461" y="552"/>
                  <a:pt x="544" y="567"/>
                </a:cubicBezTo>
                <a:cubicBezTo>
                  <a:pt x="627" y="582"/>
                  <a:pt x="718" y="356"/>
                  <a:pt x="816" y="341"/>
                </a:cubicBezTo>
                <a:cubicBezTo>
                  <a:pt x="914" y="326"/>
                  <a:pt x="1028" y="523"/>
                  <a:pt x="1134" y="477"/>
                </a:cubicBezTo>
                <a:cubicBezTo>
                  <a:pt x="1240" y="431"/>
                  <a:pt x="1360" y="136"/>
                  <a:pt x="1451" y="68"/>
                </a:cubicBezTo>
                <a:cubicBezTo>
                  <a:pt x="1542" y="0"/>
                  <a:pt x="1633" y="53"/>
                  <a:pt x="1678" y="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74146" name="Group 34">
            <a:extLst>
              <a:ext uri="{FF2B5EF4-FFF2-40B4-BE49-F238E27FC236}">
                <a16:creationId xmlns:a16="http://schemas.microsoft.com/office/drawing/2014/main" id="{169864EB-E0AE-497B-A2E0-4AE209BFEE8A}"/>
              </a:ext>
            </a:extLst>
          </p:cNvPr>
          <p:cNvGrpSpPr>
            <a:grpSpLocks/>
          </p:cNvGrpSpPr>
          <p:nvPr/>
        </p:nvGrpSpPr>
        <p:grpSpPr bwMode="auto">
          <a:xfrm>
            <a:off x="4511676" y="5157788"/>
            <a:ext cx="2455863" cy="360362"/>
            <a:chOff x="1655" y="3203"/>
            <a:chExt cx="1547" cy="227"/>
          </a:xfrm>
        </p:grpSpPr>
        <p:sp>
          <p:nvSpPr>
            <p:cNvPr id="474129" name="Rectangle 17">
              <a:extLst>
                <a:ext uri="{FF2B5EF4-FFF2-40B4-BE49-F238E27FC236}">
                  <a16:creationId xmlns:a16="http://schemas.microsoft.com/office/drawing/2014/main" id="{6F31081D-A467-4764-8972-38030ED85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0" name="Rectangle 18">
              <a:extLst>
                <a:ext uri="{FF2B5EF4-FFF2-40B4-BE49-F238E27FC236}">
                  <a16:creationId xmlns:a16="http://schemas.microsoft.com/office/drawing/2014/main" id="{751E7F4C-1455-45B7-84CF-5675394B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1" name="Rectangle 19">
              <a:extLst>
                <a:ext uri="{FF2B5EF4-FFF2-40B4-BE49-F238E27FC236}">
                  <a16:creationId xmlns:a16="http://schemas.microsoft.com/office/drawing/2014/main" id="{5F623D98-B3AC-484D-8BA2-72F6AD1F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2" name="Rectangle 20">
              <a:extLst>
                <a:ext uri="{FF2B5EF4-FFF2-40B4-BE49-F238E27FC236}">
                  <a16:creationId xmlns:a16="http://schemas.microsoft.com/office/drawing/2014/main" id="{384CF9A0-0FDF-42FD-93A3-262CBE10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3" name="Rectangle 21">
              <a:extLst>
                <a:ext uri="{FF2B5EF4-FFF2-40B4-BE49-F238E27FC236}">
                  <a16:creationId xmlns:a16="http://schemas.microsoft.com/office/drawing/2014/main" id="{7C571DBA-04D8-49C8-9CBA-447918F1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4" name="Rectangle 22">
              <a:extLst>
                <a:ext uri="{FF2B5EF4-FFF2-40B4-BE49-F238E27FC236}">
                  <a16:creationId xmlns:a16="http://schemas.microsoft.com/office/drawing/2014/main" id="{057AF975-9339-4FAF-94E9-B6AC6F9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5" name="Rectangle 23">
              <a:extLst>
                <a:ext uri="{FF2B5EF4-FFF2-40B4-BE49-F238E27FC236}">
                  <a16:creationId xmlns:a16="http://schemas.microsoft.com/office/drawing/2014/main" id="{77992FFD-57A8-4D51-9498-8B1AAB4E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6" name="Rectangle 24">
              <a:extLst>
                <a:ext uri="{FF2B5EF4-FFF2-40B4-BE49-F238E27FC236}">
                  <a16:creationId xmlns:a16="http://schemas.microsoft.com/office/drawing/2014/main" id="{5259E07F-0166-40CA-A1D7-20E085DC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7" name="Rectangle 25">
              <a:extLst>
                <a:ext uri="{FF2B5EF4-FFF2-40B4-BE49-F238E27FC236}">
                  <a16:creationId xmlns:a16="http://schemas.microsoft.com/office/drawing/2014/main" id="{1D27442B-8759-418E-99B9-A0439D43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8" name="Rectangle 26">
              <a:extLst>
                <a:ext uri="{FF2B5EF4-FFF2-40B4-BE49-F238E27FC236}">
                  <a16:creationId xmlns:a16="http://schemas.microsoft.com/office/drawing/2014/main" id="{12A32919-D1C9-4002-AB69-2BA292DE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39" name="Rectangle 27">
              <a:extLst>
                <a:ext uri="{FF2B5EF4-FFF2-40B4-BE49-F238E27FC236}">
                  <a16:creationId xmlns:a16="http://schemas.microsoft.com/office/drawing/2014/main" id="{59A667D6-D762-4573-A56C-840CB61A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40" name="Rectangle 28">
              <a:extLst>
                <a:ext uri="{FF2B5EF4-FFF2-40B4-BE49-F238E27FC236}">
                  <a16:creationId xmlns:a16="http://schemas.microsoft.com/office/drawing/2014/main" id="{F425D160-A3D6-46F1-B445-FD3C0245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41" name="Rectangle 29">
              <a:extLst>
                <a:ext uri="{FF2B5EF4-FFF2-40B4-BE49-F238E27FC236}">
                  <a16:creationId xmlns:a16="http://schemas.microsoft.com/office/drawing/2014/main" id="{00724DB5-CC73-4854-BE34-6E7B6113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42" name="Rectangle 30">
              <a:extLst>
                <a:ext uri="{FF2B5EF4-FFF2-40B4-BE49-F238E27FC236}">
                  <a16:creationId xmlns:a16="http://schemas.microsoft.com/office/drawing/2014/main" id="{B910F6FE-80DF-4106-9EE2-105DA5B9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43" name="Rectangle 31">
              <a:extLst>
                <a:ext uri="{FF2B5EF4-FFF2-40B4-BE49-F238E27FC236}">
                  <a16:creationId xmlns:a16="http://schemas.microsoft.com/office/drawing/2014/main" id="{122A1F0D-CEE6-45C1-B10E-77D9E68D0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44" name="Rectangle 32">
              <a:extLst>
                <a:ext uri="{FF2B5EF4-FFF2-40B4-BE49-F238E27FC236}">
                  <a16:creationId xmlns:a16="http://schemas.microsoft.com/office/drawing/2014/main" id="{94ABD93F-92E7-4866-994C-58D5D433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4145" name="Rectangle 33">
              <a:extLst>
                <a:ext uri="{FF2B5EF4-FFF2-40B4-BE49-F238E27FC236}">
                  <a16:creationId xmlns:a16="http://schemas.microsoft.com/office/drawing/2014/main" id="{3B4BB2D4-12A4-4847-BE1B-83557DFE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3203"/>
              <a:ext cx="9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74147" name="Line 35">
            <a:extLst>
              <a:ext uri="{FF2B5EF4-FFF2-40B4-BE49-F238E27FC236}">
                <a16:creationId xmlns:a16="http://schemas.microsoft.com/office/drawing/2014/main" id="{12B54642-6413-4CD0-99DB-5E0FD05B5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3933825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48" name="Line 36">
            <a:extLst>
              <a:ext uri="{FF2B5EF4-FFF2-40B4-BE49-F238E27FC236}">
                <a16:creationId xmlns:a16="http://schemas.microsoft.com/office/drawing/2014/main" id="{72265BFB-89CC-4835-B667-15F9031338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9" y="3716339"/>
            <a:ext cx="865187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49" name="AutoShape 37">
            <a:extLst>
              <a:ext uri="{FF2B5EF4-FFF2-40B4-BE49-F238E27FC236}">
                <a16:creationId xmlns:a16="http://schemas.microsoft.com/office/drawing/2014/main" id="{A40AC729-039A-46C6-8658-F7B600154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5516564"/>
            <a:ext cx="73025" cy="288925"/>
          </a:xfrm>
          <a:prstGeom prst="upArrow">
            <a:avLst>
              <a:gd name="adj1" fmla="val 50000"/>
              <a:gd name="adj2" fmla="val 989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0" name="AutoShape 38">
            <a:extLst>
              <a:ext uri="{FF2B5EF4-FFF2-40B4-BE49-F238E27FC236}">
                <a16:creationId xmlns:a16="http://schemas.microsoft.com/office/drawing/2014/main" id="{67576448-0E24-41B0-AC38-8F2F9417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5516564"/>
            <a:ext cx="73025" cy="288925"/>
          </a:xfrm>
          <a:prstGeom prst="upArrow">
            <a:avLst>
              <a:gd name="adj1" fmla="val 50000"/>
              <a:gd name="adj2" fmla="val 989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2" name="Rectangle 40">
            <a:extLst>
              <a:ext uri="{FF2B5EF4-FFF2-40B4-BE49-F238E27FC236}">
                <a16:creationId xmlns:a16="http://schemas.microsoft.com/office/drawing/2014/main" id="{C5FE3A17-AF3E-48FC-9ED9-8E26AB32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6" y="5157788"/>
            <a:ext cx="1444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3" name="Rectangle 41">
            <a:extLst>
              <a:ext uri="{FF2B5EF4-FFF2-40B4-BE49-F238E27FC236}">
                <a16:creationId xmlns:a16="http://schemas.microsoft.com/office/drawing/2014/main" id="{8E45F1E7-9FD9-4A78-ADE9-52C82653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157788"/>
            <a:ext cx="1444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4" name="Rectangle 42">
            <a:extLst>
              <a:ext uri="{FF2B5EF4-FFF2-40B4-BE49-F238E27FC236}">
                <a16:creationId xmlns:a16="http://schemas.microsoft.com/office/drawing/2014/main" id="{02BDF24D-A7B9-43CA-B878-8D48D460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157788"/>
            <a:ext cx="1444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5" name="Rectangle 43">
            <a:extLst>
              <a:ext uri="{FF2B5EF4-FFF2-40B4-BE49-F238E27FC236}">
                <a16:creationId xmlns:a16="http://schemas.microsoft.com/office/drawing/2014/main" id="{B303E9ED-A003-4C01-A24D-4F994935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5157788"/>
            <a:ext cx="1444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6" name="Rectangle 44">
            <a:extLst>
              <a:ext uri="{FF2B5EF4-FFF2-40B4-BE49-F238E27FC236}">
                <a16:creationId xmlns:a16="http://schemas.microsoft.com/office/drawing/2014/main" id="{6AD7DA5A-5A70-47BF-AA85-A264BBE2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157788"/>
            <a:ext cx="1444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7" name="Rectangle 45">
            <a:extLst>
              <a:ext uri="{FF2B5EF4-FFF2-40B4-BE49-F238E27FC236}">
                <a16:creationId xmlns:a16="http://schemas.microsoft.com/office/drawing/2014/main" id="{F8D0BBEA-45DB-47CB-AE40-6930E1CD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5157788"/>
            <a:ext cx="1444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8" name="Rectangle 46">
            <a:extLst>
              <a:ext uri="{FF2B5EF4-FFF2-40B4-BE49-F238E27FC236}">
                <a16:creationId xmlns:a16="http://schemas.microsoft.com/office/drawing/2014/main" id="{21AB85D1-5F30-4C92-9F0C-81BFB569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5157788"/>
            <a:ext cx="1444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59" name="Rectangle 47">
            <a:extLst>
              <a:ext uri="{FF2B5EF4-FFF2-40B4-BE49-F238E27FC236}">
                <a16:creationId xmlns:a16="http://schemas.microsoft.com/office/drawing/2014/main" id="{1D04497D-9FAD-4613-B61E-C71F3512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157788"/>
            <a:ext cx="1444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0" name="Rectangle 48">
            <a:extLst>
              <a:ext uri="{FF2B5EF4-FFF2-40B4-BE49-F238E27FC236}">
                <a16:creationId xmlns:a16="http://schemas.microsoft.com/office/drawing/2014/main" id="{ED165393-F0B0-4FFF-9956-0EF4E9D7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5157788"/>
            <a:ext cx="1444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1" name="Rectangle 49">
            <a:extLst>
              <a:ext uri="{FF2B5EF4-FFF2-40B4-BE49-F238E27FC236}">
                <a16:creationId xmlns:a16="http://schemas.microsoft.com/office/drawing/2014/main" id="{1313BDED-AD5A-45E2-A7E9-4F69CEFB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5157788"/>
            <a:ext cx="1444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2" name="Rectangle 50">
            <a:extLst>
              <a:ext uri="{FF2B5EF4-FFF2-40B4-BE49-F238E27FC236}">
                <a16:creationId xmlns:a16="http://schemas.microsoft.com/office/drawing/2014/main" id="{0D049393-8EBD-4004-85A5-882BF319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5157788"/>
            <a:ext cx="1444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3" name="Rectangle 51">
            <a:extLst>
              <a:ext uri="{FF2B5EF4-FFF2-40B4-BE49-F238E27FC236}">
                <a16:creationId xmlns:a16="http://schemas.microsoft.com/office/drawing/2014/main" id="{533A5761-E7D5-409C-A429-8EAF580A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157788"/>
            <a:ext cx="1444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4" name="Rectangle 52">
            <a:extLst>
              <a:ext uri="{FF2B5EF4-FFF2-40B4-BE49-F238E27FC236}">
                <a16:creationId xmlns:a16="http://schemas.microsoft.com/office/drawing/2014/main" id="{B84D5FD7-5D7D-4171-B80A-971C93013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6" y="5157788"/>
            <a:ext cx="1444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5" name="Rectangle 53">
            <a:extLst>
              <a:ext uri="{FF2B5EF4-FFF2-40B4-BE49-F238E27FC236}">
                <a16:creationId xmlns:a16="http://schemas.microsoft.com/office/drawing/2014/main" id="{47C321C3-F6B0-4C34-8002-399D5FD7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5157788"/>
            <a:ext cx="1444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6" name="Rectangle 54">
            <a:extLst>
              <a:ext uri="{FF2B5EF4-FFF2-40B4-BE49-F238E27FC236}">
                <a16:creationId xmlns:a16="http://schemas.microsoft.com/office/drawing/2014/main" id="{29CA410F-9909-4472-A5FB-4CDB443D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1" y="5157788"/>
            <a:ext cx="1444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7" name="Rectangle 55">
            <a:extLst>
              <a:ext uri="{FF2B5EF4-FFF2-40B4-BE49-F238E27FC236}">
                <a16:creationId xmlns:a16="http://schemas.microsoft.com/office/drawing/2014/main" id="{9964D89C-4C4F-4D11-A138-CA7A519E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5157788"/>
            <a:ext cx="1444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8" name="Rectangle 56">
            <a:extLst>
              <a:ext uri="{FF2B5EF4-FFF2-40B4-BE49-F238E27FC236}">
                <a16:creationId xmlns:a16="http://schemas.microsoft.com/office/drawing/2014/main" id="{BC47F55B-FD1E-4298-BA92-A55A0F70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6" y="5157788"/>
            <a:ext cx="1444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69" name="Text Box 57">
            <a:extLst>
              <a:ext uri="{FF2B5EF4-FFF2-40B4-BE49-F238E27FC236}">
                <a16:creationId xmlns:a16="http://schemas.microsoft.com/office/drawing/2014/main" id="{754E6EAE-295F-4A7F-B89A-0FA88F1C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6" y="5876925"/>
            <a:ext cx="720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First</a:t>
            </a:r>
            <a:endParaRPr lang="ru-RU" altLang="ru-RU"/>
          </a:p>
        </p:txBody>
      </p:sp>
      <p:sp>
        <p:nvSpPr>
          <p:cNvPr id="474170" name="Text Box 58">
            <a:extLst>
              <a:ext uri="{FF2B5EF4-FFF2-40B4-BE49-F238E27FC236}">
                <a16:creationId xmlns:a16="http://schemas.microsoft.com/office/drawing/2014/main" id="{30CE3E17-5F7A-424C-994C-BD4E9EF4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5861050"/>
            <a:ext cx="1008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Last</a:t>
            </a:r>
            <a:endParaRPr lang="ru-RU" altLang="ru-RU"/>
          </a:p>
        </p:txBody>
      </p:sp>
      <p:sp>
        <p:nvSpPr>
          <p:cNvPr id="474171" name="Text Box 59">
            <a:extLst>
              <a:ext uri="{FF2B5EF4-FFF2-40B4-BE49-F238E27FC236}">
                <a16:creationId xmlns:a16="http://schemas.microsoft.com/office/drawing/2014/main" id="{813529CC-A979-46B0-AE3F-6B73F428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6" y="5157788"/>
            <a:ext cx="223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Кольцевой буфер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B57DE-7A8D-4CC2-B37C-7BE364138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E6DFBB4-F185-4F72-8678-4780E006C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1143000"/>
          </a:xfrm>
        </p:spPr>
        <p:txBody>
          <a:bodyPr/>
          <a:lstStyle/>
          <a:p>
            <a:r>
              <a:rPr lang="ru-RU" altLang="ru-RU"/>
              <a:t>Задачи планирования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92C71F2-9BE0-4CFA-B592-786A2664F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916114"/>
            <a:ext cx="8229600" cy="2808287"/>
          </a:xfrm>
        </p:spPr>
        <p:txBody>
          <a:bodyPr/>
          <a:lstStyle/>
          <a:p>
            <a:r>
              <a:rPr lang="ru-RU" altLang="ru-RU"/>
              <a:t>Определение момента для смены активного процесса/потока</a:t>
            </a:r>
          </a:p>
          <a:p>
            <a:r>
              <a:rPr lang="ru-RU" altLang="ru-RU"/>
              <a:t>Выбор следующего процесса/потока из очереди готовых</a:t>
            </a:r>
          </a:p>
          <a:p>
            <a:r>
              <a:rPr lang="ru-RU" altLang="ru-RU"/>
              <a:t>Переключение контекстов старого и нового процессов/потоков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B91CEB-02C3-40BE-BAD0-91CFEBD2E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78314B-179E-43B2-9F8D-B2EAD5C1D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Приоритеты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8624B02-C1BE-42FA-8CDA-347C3B849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ПРИОРИТЕТ - целое число, на выполнение из очереди готовых выбираются наиболее приоритетные процессы</a:t>
            </a:r>
          </a:p>
          <a:p>
            <a:r>
              <a:rPr lang="ru-RU" altLang="ru-RU"/>
              <a:t>АБСОЛЮТНЫЙ П. - при появлении в готовых более приоритетного - менее приоритетный тут же снимается с выполнения и идет в готовые</a:t>
            </a:r>
          </a:p>
          <a:p>
            <a:r>
              <a:rPr lang="ru-RU" altLang="ru-RU"/>
              <a:t>ОТНОСИТЕЛЬНЫЙ П. - высокоприоритетные процессы не прерывают выполнение низкоприоритетных, но выбираются на выполнение в первую очередь</a:t>
            </a:r>
          </a:p>
          <a:p>
            <a:r>
              <a:rPr lang="ru-RU" altLang="ru-RU"/>
              <a:t>ДИНАМИЧЕСКИЙ П. - может изменяться ОС в течение времени существования процесса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6F7C23-67A9-4512-943A-0B3C72930A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C82B991-D033-4114-B3C7-7C6BF58A7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Квантование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1A545C7-4A5A-4728-AEA6-9B7BF51CA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Каждому процессу/потоку выделяется квант времени, по истечении кванта - переводится в готовые и управление отдается следующему.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en-US" altLang="ru-RU"/>
              <a:t>Windows</a:t>
            </a:r>
            <a:r>
              <a:rPr lang="ru-RU" altLang="ru-RU"/>
              <a:t>:</a:t>
            </a:r>
            <a:r>
              <a:rPr lang="en-US" altLang="ru-RU"/>
              <a:t> </a:t>
            </a:r>
            <a:endParaRPr lang="ru-RU" altLang="ru-RU"/>
          </a:p>
          <a:p>
            <a:pPr marL="0" indent="0">
              <a:buFontTx/>
              <a:buChar char="-"/>
            </a:pPr>
            <a:r>
              <a:rPr lang="ru-RU" altLang="ru-RU"/>
              <a:t> абсолютный динамический приоритет (0..31), </a:t>
            </a:r>
          </a:p>
          <a:p>
            <a:pPr marL="0" indent="0">
              <a:buFontTx/>
              <a:buChar char="-"/>
            </a:pPr>
            <a:r>
              <a:rPr lang="ru-RU" altLang="ru-RU"/>
              <a:t> квантование, квант порядка 150 мс, </a:t>
            </a:r>
          </a:p>
          <a:p>
            <a:pPr marL="0" indent="0">
              <a:buFontTx/>
              <a:buChar char="-"/>
            </a:pPr>
            <a:r>
              <a:rPr lang="ru-RU" altLang="ru-RU"/>
              <a:t> квант от приоритета не зависит,</a:t>
            </a:r>
          </a:p>
          <a:p>
            <a:pPr marL="0" indent="0">
              <a:buFontTx/>
              <a:buChar char="-"/>
            </a:pPr>
            <a:r>
              <a:rPr lang="ru-RU" altLang="ru-RU"/>
              <a:t> планирование на уровне потоков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129E57-C619-45B1-916F-768F8C8B6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29AFA6A7-A62E-4593-A29C-F10E7399F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Вытесняющее и невытесняющее планирование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9D43AF9-9E21-4ABF-AC16-D653E6405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8229600" cy="41767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Вытесняющие алгоритмы планирования - квантование или абсолютные приоритеты. В любой момент времени планировщик может отобрать управление у процесса и отдать процессор другому готовому процессу.</a:t>
            </a:r>
          </a:p>
          <a:p>
            <a:pPr>
              <a:lnSpc>
                <a:spcPct val="90000"/>
              </a:lnSpc>
            </a:pPr>
            <a:endParaRPr lang="ru-RU" altLang="ru-RU"/>
          </a:p>
          <a:p>
            <a:pPr>
              <a:lnSpc>
                <a:spcPct val="90000"/>
              </a:lnSpc>
            </a:pPr>
            <a:r>
              <a:rPr lang="ru-RU" altLang="ru-RU"/>
              <a:t>Невытесняющие алгоритмы планирования - </a:t>
            </a:r>
            <a:br>
              <a:rPr lang="ru-RU" altLang="ru-RU"/>
            </a:br>
            <a:r>
              <a:rPr lang="ru-RU" altLang="ru-RU"/>
              <a:t>могут использоваться относительные приоритеты. Процесс выполняется, пока явно или неявно сам не отдаст управление планировщику, и тот не выберет на выполнение другой готовый процесс.</a:t>
            </a:r>
          </a:p>
          <a:p>
            <a:pPr>
              <a:lnSpc>
                <a:spcPct val="90000"/>
              </a:lnSpc>
            </a:pPr>
            <a:endParaRPr lang="ru-RU" alt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6E592A-3869-4CAA-AEB5-2840B6FEF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C0507E8-392A-4606-9D17-C9507FA08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Невытесняющие алгоритмы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A343D54-5B60-4C7B-8BA4-878B72BB4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/>
              <a:t>Достоинства:</a:t>
            </a:r>
          </a:p>
          <a:p>
            <a:pPr lvl="1"/>
            <a:r>
              <a:rPr lang="ru-RU" altLang="ru-RU" sz="2000"/>
              <a:t>программист: нет опасности прерывания в неудобный момент</a:t>
            </a:r>
          </a:p>
          <a:p>
            <a:pPr lvl="1"/>
            <a:r>
              <a:rPr lang="ru-RU" altLang="ru-RU" sz="2000"/>
              <a:t>быстродействие: нужен процессор - пореже отдавай управление</a:t>
            </a:r>
          </a:p>
          <a:p>
            <a:pPr lvl="1"/>
            <a:r>
              <a:rPr lang="ru-RU" altLang="ru-RU" sz="2000"/>
              <a:t>быстродействие: переключение контекстов проще и может происходить быстрее</a:t>
            </a:r>
          </a:p>
          <a:p>
            <a:r>
              <a:rPr lang="ru-RU" altLang="ru-RU" sz="2000"/>
              <a:t>Недостатки:</a:t>
            </a:r>
          </a:p>
          <a:p>
            <a:pPr lvl="1"/>
            <a:r>
              <a:rPr lang="ru-RU" altLang="ru-RU" sz="2000"/>
              <a:t>программист: нужно помнить о других процессах</a:t>
            </a:r>
          </a:p>
          <a:p>
            <a:pPr lvl="1"/>
            <a:r>
              <a:rPr lang="ru-RU" altLang="ru-RU" sz="2000"/>
              <a:t>безопасность: зацикливание процесса = крах системы</a:t>
            </a:r>
          </a:p>
          <a:p>
            <a:pPr lvl="1"/>
            <a:r>
              <a:rPr lang="ru-RU" altLang="ru-RU" sz="2000"/>
              <a:t>пользователь: потеря управляемости системы на произвольные промежутки времени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D12B1F-91B1-4DDE-8AD2-972A46D747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AEDCE53-7924-47E7-BE37-97C55E050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Вытесняющие алгоритмы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D5F95DE-0F49-42F6-8F17-197FD2BC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6"/>
            <a:ext cx="8229600" cy="3744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Достоинства: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безопасность: зацикливание процесса не останавливает работу других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пользователь: начало обработки запроса сразу после поступления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программист: не нужно думать о переключении процессов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Недостатки: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быстродействие: более сложное и медленное переключение контекстов</a:t>
            </a:r>
          </a:p>
          <a:p>
            <a:pPr lvl="1">
              <a:lnSpc>
                <a:spcPct val="90000"/>
              </a:lnSpc>
            </a:pPr>
            <a:r>
              <a:rPr lang="ru-RU" altLang="ru-RU" sz="2000"/>
              <a:t>программист: </a:t>
            </a:r>
            <a:r>
              <a:rPr lang="ru-RU" altLang="ru-RU" sz="2000" b="1"/>
              <a:t>проблема одновременного доступа к разделяемым ресурсам</a:t>
            </a:r>
            <a:r>
              <a:rPr lang="ru-RU" altLang="ru-RU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43E3A2-3E09-492B-89E9-1E96040079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E7D4D59-5C92-42D8-A592-4B95D7F77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Взаимодействие процессов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52403D9-26E3-4340-8375-6830BD25A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/>
              <a:t>Проблема: адресные пространства изолированы, технически невозможно одному процессу обратиться к ячейкам памяти другого</a:t>
            </a:r>
          </a:p>
          <a:p>
            <a:pPr>
              <a:lnSpc>
                <a:spcPct val="90000"/>
              </a:lnSpc>
            </a:pPr>
            <a:r>
              <a:rPr lang="ru-RU" altLang="ru-RU"/>
              <a:t>Обмен информацией с помощью системных механизмов: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разделяемые файлы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сообщения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трубопроводы (</a:t>
            </a:r>
            <a:r>
              <a:rPr lang="en-US" altLang="ru-RU"/>
              <a:t>pipelines</a:t>
            </a:r>
            <a:r>
              <a:rPr lang="ru-RU" altLang="ru-RU"/>
              <a:t>)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почтовые ящики</a:t>
            </a:r>
            <a:r>
              <a:rPr lang="en-US" altLang="ru-RU"/>
              <a:t> </a:t>
            </a:r>
            <a:r>
              <a:rPr lang="ru-RU" altLang="ru-RU"/>
              <a:t>и др.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ru-RU" altLang="ru-RU"/>
          </a:p>
          <a:p>
            <a:pPr lvl="1">
              <a:lnSpc>
                <a:spcPct val="90000"/>
              </a:lnSpc>
              <a:buFontTx/>
              <a:buNone/>
            </a:pPr>
            <a:r>
              <a:rPr lang="ru-RU" altLang="ru-RU"/>
              <a:t>Как оно в </a:t>
            </a:r>
            <a:r>
              <a:rPr lang="en-US" altLang="ru-RU"/>
              <a:t>Windows - </a:t>
            </a:r>
            <a:r>
              <a:rPr lang="ru-RU" altLang="ru-RU"/>
              <a:t>рассмотрим в декабре.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6FB83B-83F0-446E-8A4A-C2FB5F96A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04795D8-7980-4245-B0D1-89C8D04AC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Литература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6640A37-FDA4-43A0-A6E5-362C83800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ru-RU" altLang="ru-RU" sz="1800"/>
              <a:t>Петзолд Ч. Программирование для </a:t>
            </a:r>
            <a:r>
              <a:rPr lang="en-US" altLang="ru-RU" sz="1800"/>
              <a:t>Windows 95, </a:t>
            </a:r>
            <a:r>
              <a:rPr lang="ru-RU" altLang="ru-RU" sz="1800"/>
              <a:t>в 2 томах. – СПб.: «</a:t>
            </a:r>
            <a:r>
              <a:rPr lang="en-US" altLang="ru-RU" sz="1800"/>
              <a:t>BHV – </a:t>
            </a:r>
            <a:r>
              <a:rPr lang="ru-RU" altLang="ru-RU" sz="1800"/>
              <a:t>Санкт-Петербург», 1997. – 1098 с.</a:t>
            </a:r>
          </a:p>
          <a:p>
            <a:pPr marL="457200" indent="-457200">
              <a:buFontTx/>
              <a:buAutoNum type="arabicPeriod"/>
            </a:pPr>
            <a:r>
              <a:rPr lang="ru-RU" altLang="ru-RU" sz="1800"/>
              <a:t>Олифер Н.А и В.Г. Сетевые операционные системы</a:t>
            </a:r>
          </a:p>
          <a:p>
            <a:pPr marL="457200" indent="-457200">
              <a:buFontTx/>
              <a:buAutoNum type="arabicPeriod"/>
            </a:pPr>
            <a:r>
              <a:rPr lang="ru-RU" altLang="ru-RU" sz="1800"/>
              <a:t>Иртегов Д. Введение в операционные системы. – СПб.: «</a:t>
            </a:r>
            <a:r>
              <a:rPr lang="en-US" altLang="ru-RU" sz="1800"/>
              <a:t>BHV – </a:t>
            </a:r>
            <a:r>
              <a:rPr lang="ru-RU" altLang="ru-RU" sz="1800"/>
              <a:t>Санкт-Петербург»</a:t>
            </a:r>
            <a:r>
              <a:rPr lang="en-US" altLang="ru-RU" sz="1800"/>
              <a:t>, 2002</a:t>
            </a:r>
            <a:r>
              <a:rPr lang="ru-RU" altLang="ru-RU" sz="1800"/>
              <a:t>. – 624 с.</a:t>
            </a:r>
          </a:p>
          <a:p>
            <a:pPr marL="457200" indent="-457200">
              <a:buFontTx/>
              <a:buAutoNum type="arabicPeriod"/>
            </a:pPr>
            <a:r>
              <a:rPr lang="ru-RU" altLang="ru-RU" sz="1800"/>
              <a:t>Системное программирование в среде </a:t>
            </a:r>
            <a:r>
              <a:rPr lang="en-US" altLang="ru-RU" sz="1800"/>
              <a:t>Win32. </a:t>
            </a:r>
            <a:r>
              <a:rPr lang="ru-RU" altLang="ru-RU" sz="1800"/>
              <a:t>Руководство разработчика приложений для системы </a:t>
            </a:r>
            <a:r>
              <a:rPr lang="en-US" altLang="ru-RU" sz="1800"/>
              <a:t>Windows 2000. – </a:t>
            </a:r>
            <a:r>
              <a:rPr lang="ru-RU" altLang="ru-RU" sz="1800"/>
              <a:t>М.: «Вильямс», 464 с.</a:t>
            </a:r>
          </a:p>
          <a:p>
            <a:pPr marL="457200" indent="-457200">
              <a:buNone/>
            </a:pPr>
            <a:endParaRPr lang="ru-RU" altLang="ru-RU" sz="1800"/>
          </a:p>
          <a:p>
            <a:pPr marL="457200" indent="-457200">
              <a:buNone/>
            </a:pPr>
            <a:r>
              <a:rPr lang="ru-RU" altLang="ru-RU" sz="1800"/>
              <a:t>+ любые практически книги с аббревиатурой </a:t>
            </a:r>
            <a:r>
              <a:rPr lang="en-US" altLang="ru-RU" b="1"/>
              <a:t>Win32</a:t>
            </a:r>
            <a:r>
              <a:rPr lang="en-US" altLang="ru-RU" sz="1800"/>
              <a:t> </a:t>
            </a:r>
            <a:r>
              <a:rPr lang="ru-RU" altLang="ru-RU" sz="1800"/>
              <a:t>в названии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5B5D3E-2084-4716-BE6D-0766D045B7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FE3B90B3-0C98-4542-920F-32E497973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916114"/>
            <a:ext cx="8229600" cy="2276475"/>
          </a:xfrm>
        </p:spPr>
        <p:txBody>
          <a:bodyPr/>
          <a:lstStyle/>
          <a:p>
            <a:r>
              <a:rPr lang="ru-RU" altLang="ru-RU"/>
              <a:t>Проблема синхронизации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7A006C-90B9-4BE2-80FA-81618C21B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D524DA0-E987-4F94-853C-36AD6D32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Задача и средства синхронизации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DABA5D3-0BC5-4877-AA26-87D754C7B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Задача синхронизации - предотвращение одновременного выполнения процессами/потоками нежелательных действий, чаще всего - связанных с доступом к разделяемыми ресурсами.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Средства (объекты) синхронизации предоставляются ОС, программист их использует для решения этой задачи.</a:t>
            </a:r>
          </a:p>
          <a:p>
            <a:pPr marL="0" indent="0">
              <a:buNone/>
            </a:pPr>
            <a:endParaRPr lang="ru-RU" altLang="ru-RU"/>
          </a:p>
          <a:p>
            <a:pPr marL="820738" lvl="1">
              <a:buFontTx/>
              <a:buChar char="-"/>
            </a:pPr>
            <a:r>
              <a:rPr lang="ru-RU" altLang="ru-RU"/>
              <a:t> семафоры</a:t>
            </a:r>
          </a:p>
          <a:p>
            <a:pPr marL="820738" lvl="1">
              <a:buFontTx/>
              <a:buChar char="-"/>
            </a:pPr>
            <a:r>
              <a:rPr lang="ru-RU" altLang="ru-RU"/>
              <a:t> события</a:t>
            </a:r>
          </a:p>
          <a:p>
            <a:pPr marL="820738" lvl="1">
              <a:buFontTx/>
              <a:buChar char="-"/>
            </a:pPr>
            <a:r>
              <a:rPr lang="ru-RU" altLang="ru-RU"/>
              <a:t> мутексы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ижний колонтитул 27">
            <a:extLst>
              <a:ext uri="{FF2B5EF4-FFF2-40B4-BE49-F238E27FC236}">
                <a16:creationId xmlns:a16="http://schemas.microsoft.com/office/drawing/2014/main" id="{07D41F60-183E-4727-B8C8-3323EBE96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FEDB9633-4E9B-45F5-A4BB-B44931C0A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Пример: проблема синхронизации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625CABA-620E-4E8E-9AAA-476471E80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4797426"/>
            <a:ext cx="2592387" cy="135731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ru-RU" altLang="ru-RU"/>
              <a:t>1</a:t>
            </a:r>
            <a:r>
              <a:rPr lang="en-US" altLang="ru-RU"/>
              <a:t>.</a:t>
            </a:r>
            <a:r>
              <a:rPr lang="ru-RU" altLang="ru-RU"/>
              <a:t> </a:t>
            </a:r>
            <a:r>
              <a:rPr lang="en-US" altLang="ru-RU"/>
              <a:t>N=NEXT</a:t>
            </a:r>
          </a:p>
          <a:p>
            <a:pPr>
              <a:buFontTx/>
              <a:buNone/>
            </a:pPr>
            <a:r>
              <a:rPr lang="en-US" altLang="ru-RU"/>
              <a:t>2. Buffer[N]=data</a:t>
            </a:r>
          </a:p>
          <a:p>
            <a:pPr>
              <a:buFontTx/>
              <a:buNone/>
            </a:pPr>
            <a:r>
              <a:rPr lang="en-US" altLang="ru-RU"/>
              <a:t>3. NEXT=N+1</a:t>
            </a:r>
            <a:endParaRPr lang="ru-RU" altLang="ru-RU"/>
          </a:p>
        </p:txBody>
      </p:sp>
      <p:grpSp>
        <p:nvGrpSpPr>
          <p:cNvPr id="102406" name="Group 6">
            <a:extLst>
              <a:ext uri="{FF2B5EF4-FFF2-40B4-BE49-F238E27FC236}">
                <a16:creationId xmlns:a16="http://schemas.microsoft.com/office/drawing/2014/main" id="{6B8F94C4-88A1-431E-AC84-BEE029EBE58E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1844675"/>
            <a:ext cx="576262" cy="1295400"/>
            <a:chOff x="612" y="1117"/>
            <a:chExt cx="363" cy="816"/>
          </a:xfrm>
        </p:grpSpPr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C7A78D3F-C3FF-491A-9DAC-8C88D80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17"/>
              <a:ext cx="363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404" name="Text Box 4">
              <a:extLst>
                <a:ext uri="{FF2B5EF4-FFF2-40B4-BE49-F238E27FC236}">
                  <a16:creationId xmlns:a16="http://schemas.microsoft.com/office/drawing/2014/main" id="{2CFCF989-6EFE-4562-B83A-9212C5CE1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17"/>
              <a:ext cx="181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ru-RU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ru-RU"/>
                <a:t>3</a:t>
              </a:r>
              <a:endParaRPr lang="ru-RU" altLang="ru-RU"/>
            </a:p>
          </p:txBody>
        </p:sp>
      </p:grpSp>
      <p:grpSp>
        <p:nvGrpSpPr>
          <p:cNvPr id="102407" name="Group 7">
            <a:extLst>
              <a:ext uri="{FF2B5EF4-FFF2-40B4-BE49-F238E27FC236}">
                <a16:creationId xmlns:a16="http://schemas.microsoft.com/office/drawing/2014/main" id="{70252BC2-E526-4C9C-8741-23BA1835F859}"/>
              </a:ext>
            </a:extLst>
          </p:cNvPr>
          <p:cNvGrpSpPr>
            <a:grpSpLocks/>
          </p:cNvGrpSpPr>
          <p:nvPr/>
        </p:nvGrpSpPr>
        <p:grpSpPr bwMode="auto">
          <a:xfrm>
            <a:off x="4224338" y="1844675"/>
            <a:ext cx="576262" cy="1295400"/>
            <a:chOff x="612" y="1117"/>
            <a:chExt cx="363" cy="816"/>
          </a:xfrm>
        </p:grpSpPr>
        <p:sp>
          <p:nvSpPr>
            <p:cNvPr id="102408" name="Rectangle 8">
              <a:extLst>
                <a:ext uri="{FF2B5EF4-FFF2-40B4-BE49-F238E27FC236}">
                  <a16:creationId xmlns:a16="http://schemas.microsoft.com/office/drawing/2014/main" id="{2238998C-D238-41A6-BCF5-298907E9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17"/>
              <a:ext cx="363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409" name="Text Box 9">
              <a:extLst>
                <a:ext uri="{FF2B5EF4-FFF2-40B4-BE49-F238E27FC236}">
                  <a16:creationId xmlns:a16="http://schemas.microsoft.com/office/drawing/2014/main" id="{E4801EC3-3BC9-4680-8145-8EFAD93C1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17"/>
              <a:ext cx="181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ru-RU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ru-RU"/>
                <a:t>3</a:t>
              </a:r>
              <a:endParaRPr lang="ru-RU" altLang="ru-RU"/>
            </a:p>
          </p:txBody>
        </p:sp>
      </p:grpSp>
      <p:sp>
        <p:nvSpPr>
          <p:cNvPr id="102410" name="Text Box 10">
            <a:extLst>
              <a:ext uri="{FF2B5EF4-FFF2-40B4-BE49-F238E27FC236}">
                <a16:creationId xmlns:a16="http://schemas.microsoft.com/office/drawing/2014/main" id="{F2B35AE5-9639-4AAE-85A6-92548955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34950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BA66B49C-B932-4ED2-AC00-AC602E29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349501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02417" name="Rectangle 17">
            <a:extLst>
              <a:ext uri="{FF2B5EF4-FFF2-40B4-BE49-F238E27FC236}">
                <a16:creationId xmlns:a16="http://schemas.microsoft.com/office/drawing/2014/main" id="{3C0852FD-07B9-4C47-960A-A23F2A3A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18" name="Rectangle 18">
            <a:extLst>
              <a:ext uri="{FF2B5EF4-FFF2-40B4-BE49-F238E27FC236}">
                <a16:creationId xmlns:a16="http://schemas.microsoft.com/office/drawing/2014/main" id="{A0D580D3-AB9F-431A-BD95-E8B1673B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19" name="Rectangle 19">
            <a:extLst>
              <a:ext uri="{FF2B5EF4-FFF2-40B4-BE49-F238E27FC236}">
                <a16:creationId xmlns:a16="http://schemas.microsoft.com/office/drawing/2014/main" id="{FCFDD88E-1594-4DC7-B6E3-39946425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0" name="Rectangle 20">
            <a:extLst>
              <a:ext uri="{FF2B5EF4-FFF2-40B4-BE49-F238E27FC236}">
                <a16:creationId xmlns:a16="http://schemas.microsoft.com/office/drawing/2014/main" id="{AD5F77AB-08EA-4B6E-8640-24D957A7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EE9539EB-09B6-4542-9006-940686EE9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2" name="Rectangle 22">
            <a:extLst>
              <a:ext uri="{FF2B5EF4-FFF2-40B4-BE49-F238E27FC236}">
                <a16:creationId xmlns:a16="http://schemas.microsoft.com/office/drawing/2014/main" id="{F49543C1-863B-4CA2-ADDE-359B0B8F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30775413-23CD-46C9-8433-440091F4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447449E0-A290-4F25-BA7C-3EA293D2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5" name="Rectangle 25">
            <a:extLst>
              <a:ext uri="{FF2B5EF4-FFF2-40B4-BE49-F238E27FC236}">
                <a16:creationId xmlns:a16="http://schemas.microsoft.com/office/drawing/2014/main" id="{C5A2FE83-D90B-40BB-9931-75E50A43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573463"/>
            <a:ext cx="4318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1DF94A01-8672-4F8E-AECD-557A19CE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42211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Buffer</a:t>
            </a:r>
            <a:endParaRPr lang="ru-RU" altLang="ru-RU"/>
          </a:p>
        </p:txBody>
      </p:sp>
      <p:sp>
        <p:nvSpPr>
          <p:cNvPr id="102427" name="Rectangle 27">
            <a:extLst>
              <a:ext uri="{FF2B5EF4-FFF2-40B4-BE49-F238E27FC236}">
                <a16:creationId xmlns:a16="http://schemas.microsoft.com/office/drawing/2014/main" id="{7CADC345-6F1B-4213-87FE-C06553C7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9" y="1773238"/>
            <a:ext cx="12969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NEXT</a:t>
            </a:r>
            <a:endParaRPr lang="ru-RU" altLang="ru-RU"/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A21B41A2-51CD-4E3C-8A5B-EF211500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229226"/>
            <a:ext cx="51133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NEXT = </a:t>
            </a:r>
            <a:r>
              <a:rPr lang="ru-RU" altLang="ru-RU"/>
              <a:t>номер последней свободной ячейки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Разделяемые ресурсы - буфер и </a:t>
            </a:r>
            <a:r>
              <a:rPr lang="en-US" altLang="ru-RU"/>
              <a:t>NEXT</a:t>
            </a:r>
            <a:endParaRPr lang="ru-RU" altLang="ru-RU"/>
          </a:p>
        </p:txBody>
      </p:sp>
      <p:sp>
        <p:nvSpPr>
          <p:cNvPr id="102430" name="AutoShape 30">
            <a:extLst>
              <a:ext uri="{FF2B5EF4-FFF2-40B4-BE49-F238E27FC236}">
                <a16:creationId xmlns:a16="http://schemas.microsoft.com/office/drawing/2014/main" id="{C37A613A-55B0-4F77-A0A7-DFA755E3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3141663"/>
            <a:ext cx="144462" cy="431800"/>
          </a:xfrm>
          <a:prstGeom prst="down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1" name="AutoShape 31">
            <a:extLst>
              <a:ext uri="{FF2B5EF4-FFF2-40B4-BE49-F238E27FC236}">
                <a16:creationId xmlns:a16="http://schemas.microsoft.com/office/drawing/2014/main" id="{75947741-2AD0-4E20-A80D-A0F2698C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3141663"/>
            <a:ext cx="144462" cy="431800"/>
          </a:xfrm>
          <a:prstGeom prst="down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2" name="AutoShape 32">
            <a:extLst>
              <a:ext uri="{FF2B5EF4-FFF2-40B4-BE49-F238E27FC236}">
                <a16:creationId xmlns:a16="http://schemas.microsoft.com/office/drawing/2014/main" id="{D6715EB8-1D0C-401D-B321-81B1DFC3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3789363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3" name="Text Box 33">
            <a:extLst>
              <a:ext uri="{FF2B5EF4-FFF2-40B4-BE49-F238E27FC236}">
                <a16:creationId xmlns:a16="http://schemas.microsoft.com/office/drawing/2014/main" id="{67D6DC8E-AA9F-4EF7-85F7-F1AB5910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3644901"/>
            <a:ext cx="287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Отправка на печать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Нижний колонтитул 57">
            <a:extLst>
              <a:ext uri="{FF2B5EF4-FFF2-40B4-BE49-F238E27FC236}">
                <a16:creationId xmlns:a16="http://schemas.microsoft.com/office/drawing/2014/main" id="{232826F3-4FD3-404A-B5DD-E3ADE3D30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D025291C-FB61-4E6D-A91B-5E90C3757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260350"/>
            <a:ext cx="8229600" cy="865188"/>
          </a:xfrm>
        </p:spPr>
        <p:txBody>
          <a:bodyPr/>
          <a:lstStyle/>
          <a:p>
            <a:r>
              <a:rPr lang="ru-RU" altLang="ru-RU"/>
              <a:t>Сценарии развития событий</a:t>
            </a:r>
          </a:p>
        </p:txBody>
      </p:sp>
      <p:sp>
        <p:nvSpPr>
          <p:cNvPr id="103429" name="Line 5">
            <a:extLst>
              <a:ext uri="{FF2B5EF4-FFF2-40B4-BE49-F238E27FC236}">
                <a16:creationId xmlns:a16="http://schemas.microsoft.com/office/drawing/2014/main" id="{2495FE93-65C5-4C3E-945D-A4760FA3A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162877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65B8E17A-7686-4338-8856-A15D88BED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270827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2" name="Line 8">
            <a:extLst>
              <a:ext uri="{FF2B5EF4-FFF2-40B4-BE49-F238E27FC236}">
                <a16:creationId xmlns:a16="http://schemas.microsoft.com/office/drawing/2014/main" id="{65EA7B85-EDAF-42FC-8BCF-7CE1770E6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17732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3" name="Line 9">
            <a:extLst>
              <a:ext uri="{FF2B5EF4-FFF2-40B4-BE49-F238E27FC236}">
                <a16:creationId xmlns:a16="http://schemas.microsoft.com/office/drawing/2014/main" id="{43857F11-CAA2-48C9-ADF7-B482B8510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17732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1F9F1F5B-8352-4CD0-9C0F-5A58A0FE6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249237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5" name="Line 11">
            <a:extLst>
              <a:ext uri="{FF2B5EF4-FFF2-40B4-BE49-F238E27FC236}">
                <a16:creationId xmlns:a16="http://schemas.microsoft.com/office/drawing/2014/main" id="{09617DF4-194F-43EA-B177-3217F30B3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17732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7" name="Line 13">
            <a:extLst>
              <a:ext uri="{FF2B5EF4-FFF2-40B4-BE49-F238E27FC236}">
                <a16:creationId xmlns:a16="http://schemas.microsoft.com/office/drawing/2014/main" id="{BBF29704-B0C7-48DB-AA0E-CAC8FCE0A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1773238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8" name="Line 14">
            <a:extLst>
              <a:ext uri="{FF2B5EF4-FFF2-40B4-BE49-F238E27FC236}">
                <a16:creationId xmlns:a16="http://schemas.microsoft.com/office/drawing/2014/main" id="{608A3061-4A29-4792-99DB-82C82C23D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9" y="2492375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452AC54C-9B0A-4309-ABBF-E34B52D3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628775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6F6DA40-4A89-48D0-9FEC-A2EF5CE9E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349500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03441" name="Text Box 17">
            <a:extLst>
              <a:ext uri="{FF2B5EF4-FFF2-40B4-BE49-F238E27FC236}">
                <a16:creationId xmlns:a16="http://schemas.microsoft.com/office/drawing/2014/main" id="{E32E62AA-533B-4B27-B51C-4E1DDDFFE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2781301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</a:t>
            </a:r>
            <a:endParaRPr lang="ru-RU" altLang="ru-RU"/>
          </a:p>
        </p:txBody>
      </p:sp>
      <p:sp>
        <p:nvSpPr>
          <p:cNvPr id="103442" name="Rectangle 18">
            <a:extLst>
              <a:ext uri="{FF2B5EF4-FFF2-40B4-BE49-F238E27FC236}">
                <a16:creationId xmlns:a16="http://schemas.microsoft.com/office/drawing/2014/main" id="{57229A60-D8F4-4222-99BB-9DBA2557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5573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03443" name="Rectangle 19">
            <a:extLst>
              <a:ext uri="{FF2B5EF4-FFF2-40B4-BE49-F238E27FC236}">
                <a16:creationId xmlns:a16="http://schemas.microsoft.com/office/drawing/2014/main" id="{1B052A34-18BB-4C35-B67C-9BC41093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15573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03444" name="Rectangle 20">
            <a:extLst>
              <a:ext uri="{FF2B5EF4-FFF2-40B4-BE49-F238E27FC236}">
                <a16:creationId xmlns:a16="http://schemas.microsoft.com/office/drawing/2014/main" id="{B5513E15-E1EE-4765-966D-15441E7E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15573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</a:t>
            </a:r>
            <a:endParaRPr lang="ru-RU" altLang="ru-RU"/>
          </a:p>
        </p:txBody>
      </p:sp>
      <p:sp>
        <p:nvSpPr>
          <p:cNvPr id="103445" name="Rectangle 21">
            <a:extLst>
              <a:ext uri="{FF2B5EF4-FFF2-40B4-BE49-F238E27FC236}">
                <a16:creationId xmlns:a16="http://schemas.microsoft.com/office/drawing/2014/main" id="{346F3A61-21D5-47B8-8168-3910C22F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9" y="22050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03446" name="Rectangle 22">
            <a:extLst>
              <a:ext uri="{FF2B5EF4-FFF2-40B4-BE49-F238E27FC236}">
                <a16:creationId xmlns:a16="http://schemas.microsoft.com/office/drawing/2014/main" id="{49DA4C43-75B2-496A-A560-7EF24E61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22050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03447" name="Rectangle 23">
            <a:extLst>
              <a:ext uri="{FF2B5EF4-FFF2-40B4-BE49-F238E27FC236}">
                <a16:creationId xmlns:a16="http://schemas.microsoft.com/office/drawing/2014/main" id="{1F0A70A7-673E-4ADF-ADC7-FD2DD564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2050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</a:t>
            </a:r>
            <a:endParaRPr lang="ru-RU" altLang="ru-RU"/>
          </a:p>
        </p:txBody>
      </p:sp>
      <p:sp>
        <p:nvSpPr>
          <p:cNvPr id="103448" name="Text Box 24">
            <a:extLst>
              <a:ext uri="{FF2B5EF4-FFF2-40B4-BE49-F238E27FC236}">
                <a16:creationId xmlns:a16="http://schemas.microsoft.com/office/drawing/2014/main" id="{66E92214-845F-4C85-9B1B-E9B7BDE5D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155733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Нет конфликта</a:t>
            </a: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84C8E578-366C-4808-B39D-D7AA2AE07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0622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96EFFD9F-E627-43C5-808E-8F8B6F7A4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4141788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1" name="Line 27">
            <a:extLst>
              <a:ext uri="{FF2B5EF4-FFF2-40B4-BE49-F238E27FC236}">
                <a16:creationId xmlns:a16="http://schemas.microsoft.com/office/drawing/2014/main" id="{0E95BD46-0665-46F5-916E-05E9BE1AE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32067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2" name="Line 28">
            <a:extLst>
              <a:ext uri="{FF2B5EF4-FFF2-40B4-BE49-F238E27FC236}">
                <a16:creationId xmlns:a16="http://schemas.microsoft.com/office/drawing/2014/main" id="{0C118D05-ADB3-44CC-A242-2AC258CAE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2067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3" name="Line 29">
            <a:extLst>
              <a:ext uri="{FF2B5EF4-FFF2-40B4-BE49-F238E27FC236}">
                <a16:creationId xmlns:a16="http://schemas.microsoft.com/office/drawing/2014/main" id="{AD6D0F91-D2F6-4B7B-BE8B-AAD179E12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9258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4" name="Line 30">
            <a:extLst>
              <a:ext uri="{FF2B5EF4-FFF2-40B4-BE49-F238E27FC236}">
                <a16:creationId xmlns:a16="http://schemas.microsoft.com/office/drawing/2014/main" id="{D1A1E90B-0F77-4F9B-995C-FF356B456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32067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5" name="Line 31">
            <a:extLst>
              <a:ext uri="{FF2B5EF4-FFF2-40B4-BE49-F238E27FC236}">
                <a16:creationId xmlns:a16="http://schemas.microsoft.com/office/drawing/2014/main" id="{62BB63D3-125A-4ED7-AB2D-967331A2A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320675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6" name="Line 32">
            <a:extLst>
              <a:ext uri="{FF2B5EF4-FFF2-40B4-BE49-F238E27FC236}">
                <a16:creationId xmlns:a16="http://schemas.microsoft.com/office/drawing/2014/main" id="{0BEC06AA-4F96-43BA-BE61-A937CEAA9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9" y="392588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F4C3CBD8-82D8-475D-9F3C-605221B03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062288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9339C174-47AA-4518-A8C5-CBD68E90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783013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03459" name="Text Box 35">
            <a:extLst>
              <a:ext uri="{FF2B5EF4-FFF2-40B4-BE49-F238E27FC236}">
                <a16:creationId xmlns:a16="http://schemas.microsoft.com/office/drawing/2014/main" id="{8703EF09-AB30-4FCF-9CFA-8DDADA0A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42148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</a:t>
            </a:r>
            <a:endParaRPr lang="ru-RU" altLang="ru-RU"/>
          </a:p>
        </p:txBody>
      </p:sp>
      <p:sp>
        <p:nvSpPr>
          <p:cNvPr id="103460" name="Rectangle 36">
            <a:extLst>
              <a:ext uri="{FF2B5EF4-FFF2-40B4-BE49-F238E27FC236}">
                <a16:creationId xmlns:a16="http://schemas.microsoft.com/office/drawing/2014/main" id="{B9607011-0D84-4932-82E1-06C2BE54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997200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03461" name="Rectangle 37">
            <a:extLst>
              <a:ext uri="{FF2B5EF4-FFF2-40B4-BE49-F238E27FC236}">
                <a16:creationId xmlns:a16="http://schemas.microsoft.com/office/drawing/2014/main" id="{70D462FD-13AC-4DF3-ACC8-E4DD26DB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2997200"/>
            <a:ext cx="358775" cy="431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03462" name="Rectangle 38">
            <a:extLst>
              <a:ext uri="{FF2B5EF4-FFF2-40B4-BE49-F238E27FC236}">
                <a16:creationId xmlns:a16="http://schemas.microsoft.com/office/drawing/2014/main" id="{616C4C80-900A-4BDD-BC4C-F75CB949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9" y="2997200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</a:t>
            </a:r>
            <a:endParaRPr lang="ru-RU" altLang="ru-RU"/>
          </a:p>
        </p:txBody>
      </p:sp>
      <p:sp>
        <p:nvSpPr>
          <p:cNvPr id="103463" name="Rectangle 39">
            <a:extLst>
              <a:ext uri="{FF2B5EF4-FFF2-40B4-BE49-F238E27FC236}">
                <a16:creationId xmlns:a16="http://schemas.microsoft.com/office/drawing/2014/main" id="{A7B213B5-CC77-46B3-BDBF-5AA53C28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9" y="3638550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03464" name="Rectangle 40">
            <a:extLst>
              <a:ext uri="{FF2B5EF4-FFF2-40B4-BE49-F238E27FC236}">
                <a16:creationId xmlns:a16="http://schemas.microsoft.com/office/drawing/2014/main" id="{060F6BF2-6A85-44DA-A9CD-574059A3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638550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03465" name="Rectangle 41">
            <a:extLst>
              <a:ext uri="{FF2B5EF4-FFF2-40B4-BE49-F238E27FC236}">
                <a16:creationId xmlns:a16="http://schemas.microsoft.com/office/drawing/2014/main" id="{86170112-1351-4229-804C-CEA10351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3638550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3</a:t>
            </a:r>
            <a:endParaRPr lang="ru-RU" altLang="ru-RU"/>
          </a:p>
        </p:txBody>
      </p:sp>
      <p:sp>
        <p:nvSpPr>
          <p:cNvPr id="103466" name="Text Box 42">
            <a:extLst>
              <a:ext uri="{FF2B5EF4-FFF2-40B4-BE49-F238E27FC236}">
                <a16:creationId xmlns:a16="http://schemas.microsoft.com/office/drawing/2014/main" id="{BA00166D-7F23-4E41-B1BE-DDF5CAE7A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3357563"/>
            <a:ext cx="302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Задание </a:t>
            </a:r>
            <a:r>
              <a:rPr lang="en-US" altLang="ru-RU"/>
              <a:t>B </a:t>
            </a:r>
            <a:r>
              <a:rPr lang="ru-RU" altLang="ru-RU"/>
              <a:t>пропадет!</a:t>
            </a:r>
          </a:p>
        </p:txBody>
      </p:sp>
      <p:sp>
        <p:nvSpPr>
          <p:cNvPr id="103467" name="Line 43">
            <a:extLst>
              <a:ext uri="{FF2B5EF4-FFF2-40B4-BE49-F238E27FC236}">
                <a16:creationId xmlns:a16="http://schemas.microsoft.com/office/drawing/2014/main" id="{47759A3C-D55D-41B5-8D72-4B5F9AEE3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7894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68" name="Line 44">
            <a:extLst>
              <a:ext uri="{FF2B5EF4-FFF2-40B4-BE49-F238E27FC236}">
                <a16:creationId xmlns:a16="http://schemas.microsoft.com/office/drawing/2014/main" id="{EEBCA71C-BEB7-45A7-A757-4A3FA945B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5868988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69" name="Line 45">
            <a:extLst>
              <a:ext uri="{FF2B5EF4-FFF2-40B4-BE49-F238E27FC236}">
                <a16:creationId xmlns:a16="http://schemas.microsoft.com/office/drawing/2014/main" id="{0C067A54-5F66-4217-9EA7-F36D49A23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9339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70" name="Line 46">
            <a:extLst>
              <a:ext uri="{FF2B5EF4-FFF2-40B4-BE49-F238E27FC236}">
                <a16:creationId xmlns:a16="http://schemas.microsoft.com/office/drawing/2014/main" id="{5675F081-AE93-49A5-9EAF-ED0CB7357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49339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71" name="Line 47">
            <a:extLst>
              <a:ext uri="{FF2B5EF4-FFF2-40B4-BE49-F238E27FC236}">
                <a16:creationId xmlns:a16="http://schemas.microsoft.com/office/drawing/2014/main" id="{D78C07B9-592B-46A4-9672-384C28E3D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56530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72" name="Line 48">
            <a:extLst>
              <a:ext uri="{FF2B5EF4-FFF2-40B4-BE49-F238E27FC236}">
                <a16:creationId xmlns:a16="http://schemas.microsoft.com/office/drawing/2014/main" id="{7A9FAF5E-F892-4F23-B02F-A3031D0AA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49339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73" name="Line 49">
            <a:extLst>
              <a:ext uri="{FF2B5EF4-FFF2-40B4-BE49-F238E27FC236}">
                <a16:creationId xmlns:a16="http://schemas.microsoft.com/office/drawing/2014/main" id="{A9FC670A-A3C5-42AD-BA63-E15415155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493395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74" name="Line 50">
            <a:extLst>
              <a:ext uri="{FF2B5EF4-FFF2-40B4-BE49-F238E27FC236}">
                <a16:creationId xmlns:a16="http://schemas.microsoft.com/office/drawing/2014/main" id="{9659F41E-D71F-4193-8A12-012CD614F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9" y="565308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75" name="Text Box 51">
            <a:extLst>
              <a:ext uri="{FF2B5EF4-FFF2-40B4-BE49-F238E27FC236}">
                <a16:creationId xmlns:a16="http://schemas.microsoft.com/office/drawing/2014/main" id="{71B304E2-F160-4932-8C61-097ABD70A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789488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03476" name="Text Box 52">
            <a:extLst>
              <a:ext uri="{FF2B5EF4-FFF2-40B4-BE49-F238E27FC236}">
                <a16:creationId xmlns:a16="http://schemas.microsoft.com/office/drawing/2014/main" id="{A2018A75-72B7-4296-9E4D-05D8D3C4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510213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03477" name="Text Box 53">
            <a:extLst>
              <a:ext uri="{FF2B5EF4-FFF2-40B4-BE49-F238E27FC236}">
                <a16:creationId xmlns:a16="http://schemas.microsoft.com/office/drawing/2014/main" id="{BDB8FEA0-6646-4572-83DA-E9A97619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59420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</a:t>
            </a:r>
            <a:endParaRPr lang="ru-RU" altLang="ru-RU"/>
          </a:p>
        </p:txBody>
      </p:sp>
      <p:sp>
        <p:nvSpPr>
          <p:cNvPr id="103478" name="Rectangle 54">
            <a:extLst>
              <a:ext uri="{FF2B5EF4-FFF2-40B4-BE49-F238E27FC236}">
                <a16:creationId xmlns:a16="http://schemas.microsoft.com/office/drawing/2014/main" id="{7345E726-CDF0-498C-B94E-538D6245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724400"/>
            <a:ext cx="714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484" name="Rectangle 60">
            <a:extLst>
              <a:ext uri="{FF2B5EF4-FFF2-40B4-BE49-F238E27FC236}">
                <a16:creationId xmlns:a16="http://schemas.microsoft.com/office/drawing/2014/main" id="{40232ED2-479E-4D4F-8A1F-75C70FED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724400"/>
            <a:ext cx="714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485" name="Rectangle 61">
            <a:extLst>
              <a:ext uri="{FF2B5EF4-FFF2-40B4-BE49-F238E27FC236}">
                <a16:creationId xmlns:a16="http://schemas.microsoft.com/office/drawing/2014/main" id="{5504B841-DD37-490A-A302-7B382388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4724400"/>
            <a:ext cx="714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486" name="Rectangle 62">
            <a:extLst>
              <a:ext uri="{FF2B5EF4-FFF2-40B4-BE49-F238E27FC236}">
                <a16:creationId xmlns:a16="http://schemas.microsoft.com/office/drawing/2014/main" id="{92153005-AC54-4BD0-AA6B-618AF1C8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5373688"/>
            <a:ext cx="714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487" name="Rectangle 63">
            <a:extLst>
              <a:ext uri="{FF2B5EF4-FFF2-40B4-BE49-F238E27FC236}">
                <a16:creationId xmlns:a16="http://schemas.microsoft.com/office/drawing/2014/main" id="{DA9B9CFA-2A1D-42B5-B94C-E0EB0B14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373688"/>
            <a:ext cx="714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488" name="Rectangle 64">
            <a:extLst>
              <a:ext uri="{FF2B5EF4-FFF2-40B4-BE49-F238E27FC236}">
                <a16:creationId xmlns:a16="http://schemas.microsoft.com/office/drawing/2014/main" id="{5A8691EA-6129-43FC-98E3-63B64DC3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5373688"/>
            <a:ext cx="714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489" name="Text Box 65">
            <a:extLst>
              <a:ext uri="{FF2B5EF4-FFF2-40B4-BE49-F238E27FC236}">
                <a16:creationId xmlns:a16="http://schemas.microsoft.com/office/drawing/2014/main" id="{7E3365B7-F7D2-426A-A1BF-129D8CB3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32845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03490" name="Text Box 66">
            <a:extLst>
              <a:ext uri="{FF2B5EF4-FFF2-40B4-BE49-F238E27FC236}">
                <a16:creationId xmlns:a16="http://schemas.microsoft.com/office/drawing/2014/main" id="{7F341764-1247-415C-8529-8284B305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5013326"/>
            <a:ext cx="302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А так только ХУЖЕ !!!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1DD202-BA18-4AA3-B7BB-0A97487EA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836C721-5637-49C6-94E8-7B1FC65E9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3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ru-RU" altLang="ru-RU"/>
              <a:t>Гонки (</a:t>
            </a:r>
            <a:r>
              <a:rPr lang="en-US" altLang="ru-RU"/>
              <a:t>race</a:t>
            </a:r>
            <a:r>
              <a:rPr lang="ru-RU" altLang="ru-RU"/>
              <a:t>)</a:t>
            </a:r>
            <a:r>
              <a:rPr lang="en-US" altLang="ru-RU"/>
              <a:t> - </a:t>
            </a:r>
            <a:r>
              <a:rPr lang="ru-RU" altLang="ru-RU"/>
              <a:t>ситуация, когда несколько процессов обрабатывают разделяемые данные, и результат зависит от соотношения скоростей процессов.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Средства синхронизации позволяют осуществить ВРЕМЕННУЮ БЛОКИРОВКУ процессов.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Если на время выполнения 1-2-3 запретить другим процессам выполнять 1, то конфликтная ситуация не возникнет.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1F4646-C6DD-44F9-A892-1B205EFC4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FB5A7DF-1796-4278-9A35-F498C6237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Критическая секция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6F5B12D-4DCA-49AC-9835-3834D539C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5040312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КС - это часть программы, в которой осуществляется доступ к разделяемым ресурсам.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КС - это участок кода одного из потоков/процессов, при выполнении которого выполнение определенных действий параллельными потоками/процессами недопустимо.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КС - это участок кода, в рамках которого алгоритм полагается на целостность данных, которая может быть нарушена параллельным потоком/процессом.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/>
              <a:t>    </a:t>
            </a:r>
            <a:r>
              <a:rPr lang="ru-RU" altLang="ru-RU" b="1"/>
              <a:t>Цель:</a:t>
            </a:r>
            <a:r>
              <a:rPr lang="ru-RU" altLang="ru-RU"/>
              <a:t> В течение КС к разделяемому ресурсу должен иметь доступ единственный процесс (взаимное исключение, </a:t>
            </a:r>
            <a:r>
              <a:rPr lang="en-US" altLang="ru-RU"/>
              <a:t>mutual exclusion</a:t>
            </a:r>
            <a:r>
              <a:rPr lang="ru-RU" altLang="ru-RU"/>
              <a:t>)</a:t>
            </a:r>
            <a:r>
              <a:rPr lang="en-US" altLang="ru-RU"/>
              <a:t>.</a:t>
            </a:r>
            <a:endParaRPr lang="ru-RU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0153C2-8E18-4B7F-955A-3101CA4E7D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F698C36-0121-4081-921D-B218ACF6A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Критические скобки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B34D9F7-B09E-4703-A356-529516075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060575"/>
            <a:ext cx="8229600" cy="3024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Перед критической секцией и после нее в программе размещают системные вызовы, обращающиеся к объектам синхронизации. </a:t>
            </a:r>
          </a:p>
          <a:p>
            <a:pPr marL="0" indent="0">
              <a:buNone/>
            </a:pPr>
            <a:r>
              <a:rPr lang="ru-RU" altLang="ru-RU"/>
              <a:t>Этот обрамляющий КС код на жаргоне называют КРИТИЧЕСКИМИ СКОБКАМИ. </a:t>
            </a:r>
          </a:p>
          <a:p>
            <a:pPr marL="0" indent="0">
              <a:buNone/>
            </a:pPr>
            <a:r>
              <a:rPr lang="ru-RU" altLang="ru-RU"/>
              <a:t>Критические скобки - это код ВХОДА В КС и код ВЫХОДА ИЗ КС.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8A69DFD7-EB5D-417A-8AFB-31989781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0D8FB683-D401-4029-AEF0-7481B59D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Варианты критических скобок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6E1C857-A411-4161-AE92-7A94D7D30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3860801"/>
            <a:ext cx="8229600" cy="2447925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Запрет прерываний - ПЛОХО, ТАК НЕ ДЕЛАЮТ</a:t>
            </a:r>
          </a:p>
          <a:p>
            <a:r>
              <a:rPr lang="ru-RU" altLang="ru-RU"/>
              <a:t>Разделяемая блокирующая переменная</a:t>
            </a:r>
          </a:p>
          <a:p>
            <a:r>
              <a:rPr lang="ru-RU" altLang="ru-RU"/>
              <a:t>Механизм событий</a:t>
            </a:r>
          </a:p>
          <a:p>
            <a:r>
              <a:rPr lang="ru-RU" altLang="ru-RU"/>
              <a:t>Механизм мутексов</a:t>
            </a:r>
          </a:p>
          <a:p>
            <a:r>
              <a:rPr lang="ru-RU" altLang="ru-RU"/>
              <a:t>Механизм семафоров</a:t>
            </a:r>
          </a:p>
        </p:txBody>
      </p:sp>
      <p:grpSp>
        <p:nvGrpSpPr>
          <p:cNvPr id="107531" name="Group 11">
            <a:extLst>
              <a:ext uri="{FF2B5EF4-FFF2-40B4-BE49-F238E27FC236}">
                <a16:creationId xmlns:a16="http://schemas.microsoft.com/office/drawing/2014/main" id="{EA8562A6-409A-402D-B8EE-600D20501E32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349500"/>
            <a:ext cx="2736850" cy="1258888"/>
            <a:chOff x="340" y="2704"/>
            <a:chExt cx="1724" cy="793"/>
          </a:xfrm>
        </p:grpSpPr>
        <p:sp>
          <p:nvSpPr>
            <p:cNvPr id="107527" name="Oval 7">
              <a:extLst>
                <a:ext uri="{FF2B5EF4-FFF2-40B4-BE49-F238E27FC236}">
                  <a16:creationId xmlns:a16="http://schemas.microsoft.com/office/drawing/2014/main" id="{19285ED2-D192-4265-BD63-964C31A2D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53"/>
              <a:ext cx="1724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524" name="Rectangle 4">
              <a:extLst>
                <a:ext uri="{FF2B5EF4-FFF2-40B4-BE49-F238E27FC236}">
                  <a16:creationId xmlns:a16="http://schemas.microsoft.com/office/drawing/2014/main" id="{A2DA7C45-B799-40E5-990B-04B297F3E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1270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доступ </a:t>
              </a:r>
              <a:br>
                <a:rPr lang="ru-RU" altLang="ru-RU"/>
              </a:br>
              <a:r>
                <a:rPr lang="ru-RU" altLang="ru-RU"/>
                <a:t>к ресурсу</a:t>
              </a:r>
            </a:p>
          </p:txBody>
        </p:sp>
        <p:sp>
          <p:nvSpPr>
            <p:cNvPr id="107525" name="Rectangle 5">
              <a:extLst>
                <a:ext uri="{FF2B5EF4-FFF2-40B4-BE49-F238E27FC236}">
                  <a16:creationId xmlns:a16="http://schemas.microsoft.com/office/drawing/2014/main" id="{FE6E9A0C-A86A-4561-84EA-702803D52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1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>
                  <a:solidFill>
                    <a:srgbClr val="FF0000"/>
                  </a:solidFill>
                </a:rPr>
                <a:t>{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107526" name="Rectangle 6">
              <a:extLst>
                <a:ext uri="{FF2B5EF4-FFF2-40B4-BE49-F238E27FC236}">
                  <a16:creationId xmlns:a16="http://schemas.microsoft.com/office/drawing/2014/main" id="{4A68ABD1-6B78-4151-818C-C0D74FBD1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04"/>
              <a:ext cx="13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>
                  <a:solidFill>
                    <a:srgbClr val="FF0000"/>
                  </a:solidFill>
                </a:rPr>
                <a:t>}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107529" name="Line 9">
              <a:extLst>
                <a:ext uri="{FF2B5EF4-FFF2-40B4-BE49-F238E27FC236}">
                  <a16:creationId xmlns:a16="http://schemas.microsoft.com/office/drawing/2014/main" id="{86861E4A-2BB3-4B00-8F0F-AD4E9F404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" y="2976"/>
              <a:ext cx="18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7E84DCB7-38E8-4C15-8BD5-D8AB25F5A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3022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7532" name="Group 12">
            <a:extLst>
              <a:ext uri="{FF2B5EF4-FFF2-40B4-BE49-F238E27FC236}">
                <a16:creationId xmlns:a16="http://schemas.microsoft.com/office/drawing/2014/main" id="{261687C4-8CFF-4254-A24A-507E5CAB38FD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349500"/>
            <a:ext cx="2736850" cy="1258888"/>
            <a:chOff x="340" y="2704"/>
            <a:chExt cx="1724" cy="793"/>
          </a:xfrm>
        </p:grpSpPr>
        <p:sp>
          <p:nvSpPr>
            <p:cNvPr id="107533" name="Oval 13">
              <a:extLst>
                <a:ext uri="{FF2B5EF4-FFF2-40B4-BE49-F238E27FC236}">
                  <a16:creationId xmlns:a16="http://schemas.microsoft.com/office/drawing/2014/main" id="{8ED5B2C9-5660-4EAE-8FDB-9EA4415E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53"/>
              <a:ext cx="1724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534" name="Rectangle 14">
              <a:extLst>
                <a:ext uri="{FF2B5EF4-FFF2-40B4-BE49-F238E27FC236}">
                  <a16:creationId xmlns:a16="http://schemas.microsoft.com/office/drawing/2014/main" id="{D1A02A06-4939-401C-9C4B-E727B7CA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1270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доступ </a:t>
              </a:r>
              <a:br>
                <a:rPr lang="ru-RU" altLang="ru-RU"/>
              </a:br>
              <a:r>
                <a:rPr lang="ru-RU" altLang="ru-RU"/>
                <a:t>к ресурсу</a:t>
              </a:r>
            </a:p>
          </p:txBody>
        </p:sp>
        <p:sp>
          <p:nvSpPr>
            <p:cNvPr id="107535" name="Rectangle 15">
              <a:extLst>
                <a:ext uri="{FF2B5EF4-FFF2-40B4-BE49-F238E27FC236}">
                  <a16:creationId xmlns:a16="http://schemas.microsoft.com/office/drawing/2014/main" id="{37D0ED7D-F70B-4544-9E76-D14E683C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04"/>
              <a:ext cx="1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>
                  <a:solidFill>
                    <a:srgbClr val="FF0000"/>
                  </a:solidFill>
                </a:rPr>
                <a:t>{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107536" name="Rectangle 16">
              <a:extLst>
                <a:ext uri="{FF2B5EF4-FFF2-40B4-BE49-F238E27FC236}">
                  <a16:creationId xmlns:a16="http://schemas.microsoft.com/office/drawing/2014/main" id="{2BA146C6-B18A-4A21-9BFB-8AEB13A44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04"/>
              <a:ext cx="136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>
                  <a:solidFill>
                    <a:srgbClr val="FF0000"/>
                  </a:solidFill>
                </a:rPr>
                <a:t>}</a:t>
              </a:r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107537" name="Line 17">
              <a:extLst>
                <a:ext uri="{FF2B5EF4-FFF2-40B4-BE49-F238E27FC236}">
                  <a16:creationId xmlns:a16="http://schemas.microsoft.com/office/drawing/2014/main" id="{B38DE063-A6A3-4AFC-AD60-14457BCFA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" y="2976"/>
              <a:ext cx="18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38" name="Line 18">
              <a:extLst>
                <a:ext uri="{FF2B5EF4-FFF2-40B4-BE49-F238E27FC236}">
                  <a16:creationId xmlns:a16="http://schemas.microsoft.com/office/drawing/2014/main" id="{86A39D53-72BD-4D18-9D34-1DB4FA9AB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3022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7539" name="Oval 19">
            <a:extLst>
              <a:ext uri="{FF2B5EF4-FFF2-40B4-BE49-F238E27FC236}">
                <a16:creationId xmlns:a16="http://schemas.microsoft.com/office/drawing/2014/main" id="{D2FF51F8-8F8F-4005-AC29-7EE6B542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1341438"/>
            <a:ext cx="1079500" cy="1008062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ресурс</a:t>
            </a:r>
          </a:p>
        </p:txBody>
      </p:sp>
      <p:sp>
        <p:nvSpPr>
          <p:cNvPr id="107540" name="AutoShape 20">
            <a:extLst>
              <a:ext uri="{FF2B5EF4-FFF2-40B4-BE49-F238E27FC236}">
                <a16:creationId xmlns:a16="http://schemas.microsoft.com/office/drawing/2014/main" id="{E0B07C20-8B8E-4F51-94B7-E97C38EE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630363"/>
            <a:ext cx="1223962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41" name="AutoShape 21">
            <a:extLst>
              <a:ext uri="{FF2B5EF4-FFF2-40B4-BE49-F238E27FC236}">
                <a16:creationId xmlns:a16="http://schemas.microsoft.com/office/drawing/2014/main" id="{735B885A-64FD-4615-AFB9-8197086E5F8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32625" y="1630363"/>
            <a:ext cx="1366838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3C52F-BF5D-45FB-AEC1-101B75074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7EF21AC-9928-4B09-A347-4EBD8EAD6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Запрет прерываний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6848D77-CEB5-43D6-A2FD-5E178A653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628775"/>
            <a:ext cx="8281987" cy="3024188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Это очень просто: </a:t>
            </a:r>
            <a:r>
              <a:rPr lang="en-US" altLang="ru-RU" b="1"/>
              <a:t>CLI</a:t>
            </a:r>
            <a:r>
              <a:rPr lang="en-US" altLang="ru-RU"/>
              <a:t> </a:t>
            </a:r>
            <a:r>
              <a:rPr lang="ru-RU" altLang="ru-RU"/>
              <a:t>в начале КС, </a:t>
            </a:r>
            <a:r>
              <a:rPr lang="en-US" altLang="ru-RU" b="1"/>
              <a:t>STI</a:t>
            </a:r>
            <a:r>
              <a:rPr lang="en-US" altLang="ru-RU"/>
              <a:t> </a:t>
            </a:r>
            <a:r>
              <a:rPr lang="ru-RU" altLang="ru-RU"/>
              <a:t>в конце, таймер не тикнет - процесс не переключится.</a:t>
            </a:r>
          </a:p>
          <a:p>
            <a:r>
              <a:rPr lang="ru-RU" altLang="ru-RU"/>
              <a:t>В случае зацикливания в КС - крах системы.</a:t>
            </a:r>
          </a:p>
          <a:p>
            <a:r>
              <a:rPr lang="ru-RU" altLang="ru-RU"/>
              <a:t>Блокируются все процессы, а не только конфликтующие между собой.</a:t>
            </a:r>
          </a:p>
          <a:p>
            <a:r>
              <a:rPr lang="ru-RU" altLang="ru-RU"/>
              <a:t>Не получится в многопроцессорной системе.</a:t>
            </a:r>
          </a:p>
          <a:p>
            <a:pPr>
              <a:buFontTx/>
              <a:buNone/>
            </a:pPr>
            <a:r>
              <a:rPr lang="ru-RU" altLang="ru-RU">
                <a:solidFill>
                  <a:srgbClr val="800000"/>
                </a:solidFill>
                <a:sym typeface="Wingdings" panose="05000000000000000000" pitchFamily="2" charset="2"/>
              </a:rPr>
              <a:t></a:t>
            </a:r>
            <a:r>
              <a:rPr lang="en-US" altLang="ru-RU">
                <a:solidFill>
                  <a:srgbClr val="800000"/>
                </a:solidFill>
                <a:sym typeface="Wingdings" panose="05000000000000000000" pitchFamily="2" charset="2"/>
              </a:rPr>
              <a:t> </a:t>
            </a:r>
            <a:r>
              <a:rPr lang="ru-RU" altLang="ru-RU">
                <a:solidFill>
                  <a:srgbClr val="800000"/>
                </a:solidFill>
              </a:rPr>
              <a:t>Так не делают</a:t>
            </a:r>
          </a:p>
          <a:p>
            <a:pPr>
              <a:buFontTx/>
              <a:buNone/>
            </a:pPr>
            <a:endParaRPr lang="ru-RU" altLang="ru-RU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AE7ECDA-A938-42B3-BCF6-0F2CCF0D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724401"/>
            <a:ext cx="7848600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Все остальные способы организации КС принципиально</a:t>
            </a:r>
            <a:br>
              <a:rPr lang="ru-RU" altLang="ru-RU"/>
            </a:br>
            <a:r>
              <a:rPr lang="ru-RU" altLang="ru-RU"/>
              <a:t>РАЗРЕШАЮТ переключение процессов внутри КС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7CE6B91-BE7E-4810-A6DE-6DD0D987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652963"/>
            <a:ext cx="647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9600"/>
              <a:t>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95531F68-5ABE-4702-806A-8A50EC163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30B0AC64-A687-4434-BC74-9F186A3CC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Блокирующая переменная</a:t>
            </a:r>
          </a:p>
        </p:txBody>
      </p:sp>
      <p:sp>
        <p:nvSpPr>
          <p:cNvPr id="109572" name="Line 4">
            <a:extLst>
              <a:ext uri="{FF2B5EF4-FFF2-40B4-BE49-F238E27FC236}">
                <a16:creationId xmlns:a16="http://schemas.microsoft.com/office/drawing/2014/main" id="{97F10248-B68C-4D6A-985E-7C9A2960B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170021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73" name="AutoShape 5">
            <a:extLst>
              <a:ext uri="{FF2B5EF4-FFF2-40B4-BE49-F238E27FC236}">
                <a16:creationId xmlns:a16="http://schemas.microsoft.com/office/drawing/2014/main" id="{8D9A7B1A-BD02-4A37-BDC3-7B4841B4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1989138"/>
            <a:ext cx="1727200" cy="863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D=1 ?</a:t>
            </a:r>
            <a:endParaRPr lang="ru-RU" altLang="ru-RU"/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id="{26C0DDE5-5248-4DE8-947D-A18A75DD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285273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CE8DAC5A-8097-4DFC-8509-D8866646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3141663"/>
            <a:ext cx="13684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 = 0</a:t>
            </a:r>
            <a:endParaRPr lang="ru-RU" altLang="ru-RU"/>
          </a:p>
        </p:txBody>
      </p:sp>
      <p:sp>
        <p:nvSpPr>
          <p:cNvPr id="109577" name="Line 9">
            <a:extLst>
              <a:ext uri="{FF2B5EF4-FFF2-40B4-BE49-F238E27FC236}">
                <a16:creationId xmlns:a16="http://schemas.microsoft.com/office/drawing/2014/main" id="{4324A883-AB5F-46EA-B594-22565C6F0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35734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1850D3F2-FFC2-484E-9668-D1C24DD6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3860801"/>
            <a:ext cx="2376488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КС</a:t>
            </a: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0A7D2FB9-4711-46ED-AFD2-1F74CA08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5157788"/>
            <a:ext cx="13684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D = 1</a:t>
            </a:r>
            <a:endParaRPr lang="ru-RU" altLang="ru-RU"/>
          </a:p>
        </p:txBody>
      </p:sp>
      <p:sp>
        <p:nvSpPr>
          <p:cNvPr id="109580" name="Line 12">
            <a:extLst>
              <a:ext uri="{FF2B5EF4-FFF2-40B4-BE49-F238E27FC236}">
                <a16:creationId xmlns:a16="http://schemas.microsoft.com/office/drawing/2014/main" id="{98760544-DF0E-46F5-B91B-BE3DBD020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48688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81" name="Line 13">
            <a:extLst>
              <a:ext uri="{FF2B5EF4-FFF2-40B4-BE49-F238E27FC236}">
                <a16:creationId xmlns:a16="http://schemas.microsoft.com/office/drawing/2014/main" id="{E0790849-FC9C-41E8-9A53-06E3E3031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89943F94-AE3A-4E05-974E-83319F000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420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D42C43C4-CBAB-4ECF-A8FE-271135E431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184467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8F368048-4EFF-44A9-B519-CD74BED1B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4" y="18446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DA35497F-E1E4-438F-9CCB-D0218C7B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3495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нет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B2953D7-B8AC-4B28-B63D-7A425963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2708276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да</a:t>
            </a:r>
          </a:p>
        </p:txBody>
      </p:sp>
      <p:sp>
        <p:nvSpPr>
          <p:cNvPr id="109587" name="AutoShape 19">
            <a:extLst>
              <a:ext uri="{FF2B5EF4-FFF2-40B4-BE49-F238E27FC236}">
                <a16:creationId xmlns:a16="http://schemas.microsoft.com/office/drawing/2014/main" id="{31A94DC8-04D1-4357-84BC-F3CE32612488}"/>
              </a:ext>
            </a:extLst>
          </p:cNvPr>
          <p:cNvSpPr>
            <a:spLocks/>
          </p:cNvSpPr>
          <p:nvPr/>
        </p:nvSpPr>
        <p:spPr bwMode="auto">
          <a:xfrm>
            <a:off x="3287714" y="1773238"/>
            <a:ext cx="287337" cy="1871662"/>
          </a:xfrm>
          <a:prstGeom prst="leftBracket">
            <a:avLst>
              <a:gd name="adj" fmla="val 5428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FEB8C11C-43D7-4178-8F8B-43CD157C49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2841" y="2560916"/>
            <a:ext cx="12928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неделимое</a:t>
            </a:r>
          </a:p>
        </p:txBody>
      </p:sp>
      <p:sp>
        <p:nvSpPr>
          <p:cNvPr id="109589" name="Text Box 21">
            <a:extLst>
              <a:ext uri="{FF2B5EF4-FFF2-40B4-BE49-F238E27FC236}">
                <a16:creationId xmlns:a16="http://schemas.microsoft.com/office/drawing/2014/main" id="{C3581B56-E0F7-4B4E-BDE0-AECDD945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628776"/>
            <a:ext cx="41767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ru-RU"/>
              <a:t> </a:t>
            </a:r>
            <a:r>
              <a:rPr lang="ru-RU" altLang="ru-RU"/>
              <a:t>пока КС занята - дальше не идти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КС свободна? - объявить занятой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Выполнить код КС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/>
              <a:t> Объявить КС свободной</a:t>
            </a:r>
          </a:p>
        </p:txBody>
      </p:sp>
      <p:sp>
        <p:nvSpPr>
          <p:cNvPr id="109590" name="Text Box 22">
            <a:extLst>
              <a:ext uri="{FF2B5EF4-FFF2-40B4-BE49-F238E27FC236}">
                <a16:creationId xmlns:a16="http://schemas.microsoft.com/office/drawing/2014/main" id="{B6F0FAC7-D636-481A-ADB9-729EA3869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49726"/>
            <a:ext cx="424815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Прерывание между завершившейся успешно проверкой и обнулением </a:t>
            </a:r>
            <a:r>
              <a:rPr lang="en-US" altLang="ru-RU"/>
              <a:t>D </a:t>
            </a:r>
            <a:r>
              <a:rPr lang="ru-RU" altLang="ru-RU"/>
              <a:t>недопустимо.</a:t>
            </a:r>
          </a:p>
          <a:p>
            <a:pPr>
              <a:spcBef>
                <a:spcPct val="50000"/>
              </a:spcBef>
            </a:pPr>
            <a:r>
              <a:rPr lang="ru-RU" altLang="ru-RU"/>
              <a:t>Цикл впустую расходует процессорное время (идет выполнение вместо ожидания).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012960-A646-456E-8DF8-10D2BBD51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E42D76E-9D76-4CA8-8C40-A22CA5F9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Будет разослано: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5108BD2-6F8A-47D0-859B-ABE40F37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Описания ЛР</a:t>
            </a:r>
          </a:p>
          <a:p>
            <a:r>
              <a:rPr lang="ru-RU" altLang="ru-RU"/>
              <a:t>Презентации лекций</a:t>
            </a:r>
          </a:p>
          <a:p>
            <a:r>
              <a:rPr lang="ru-RU" altLang="ru-RU"/>
              <a:t>Описание и варианты к РЗ (не обязательное)</a:t>
            </a:r>
          </a:p>
          <a:p>
            <a:r>
              <a:rPr lang="ru-RU" altLang="ru-RU"/>
              <a:t>Книги </a:t>
            </a:r>
            <a:r>
              <a:rPr lang="en-US" altLang="ru-RU"/>
              <a:t>[1] </a:t>
            </a:r>
            <a:r>
              <a:rPr lang="ru-RU" altLang="ru-RU"/>
              <a:t>и </a:t>
            </a:r>
            <a:r>
              <a:rPr lang="en-US" altLang="ru-RU"/>
              <a:t>[2] </a:t>
            </a:r>
            <a:r>
              <a:rPr lang="ru-RU" altLang="ru-RU"/>
              <a:t>в электронном виде</a:t>
            </a:r>
          </a:p>
          <a:p>
            <a:r>
              <a:rPr lang="ru-RU" altLang="ru-RU"/>
              <a:t>Паскаль есть в материалах ЛР</a:t>
            </a:r>
          </a:p>
          <a:p>
            <a:pPr>
              <a:buFontTx/>
              <a:buNone/>
            </a:pPr>
            <a:endParaRPr lang="ru-RU" altLang="ru-RU"/>
          </a:p>
          <a:p>
            <a:pPr>
              <a:buFontTx/>
              <a:buNone/>
            </a:pPr>
            <a:r>
              <a:rPr lang="ru-RU" altLang="ru-RU"/>
              <a:t>Для работы дома нужно иметь </a:t>
            </a:r>
            <a:r>
              <a:rPr lang="en-US" altLang="ru-RU"/>
              <a:t>Delphi (2.0 </a:t>
            </a:r>
            <a:r>
              <a:rPr lang="ru-RU" altLang="ru-RU"/>
              <a:t>и выше, оптимально – 7</a:t>
            </a:r>
            <a:r>
              <a:rPr lang="en-US" altLang="ru-RU"/>
              <a:t>).</a:t>
            </a:r>
            <a:endParaRPr lang="ru-RU" altLang="ru-RU"/>
          </a:p>
          <a:p>
            <a:endParaRPr lang="ru-RU" alt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E34368E5-ADEE-407E-9058-A95EC7252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84F782BF-B5D0-4EB9-AA4D-5194020EC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 события</a:t>
            </a:r>
          </a:p>
        </p:txBody>
      </p:sp>
      <p:sp>
        <p:nvSpPr>
          <p:cNvPr id="110598" name="Line 6">
            <a:extLst>
              <a:ext uri="{FF2B5EF4-FFF2-40B4-BE49-F238E27FC236}">
                <a16:creationId xmlns:a16="http://schemas.microsoft.com/office/drawing/2014/main" id="{F1B38DF2-BA9C-4626-AF0C-4D9FEBC3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1336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101C1231-5595-4F5C-9128-93F90808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422525"/>
            <a:ext cx="2374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WaitAndReset(E)</a:t>
            </a:r>
            <a:endParaRPr lang="ru-RU" altLang="ru-RU"/>
          </a:p>
        </p:txBody>
      </p:sp>
      <p:sp>
        <p:nvSpPr>
          <p:cNvPr id="110600" name="Line 8">
            <a:extLst>
              <a:ext uri="{FF2B5EF4-FFF2-40B4-BE49-F238E27FC236}">
                <a16:creationId xmlns:a16="http://schemas.microsoft.com/office/drawing/2014/main" id="{3108353C-13E4-4363-AB4C-8C0B00B4D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54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50AC6396-73C5-4127-8B7D-2DCFEB22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141663"/>
            <a:ext cx="2376488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КС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150F231D-D27D-4028-A785-7740A3BA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438650"/>
            <a:ext cx="2374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SetAndPost(E)</a:t>
            </a:r>
            <a:endParaRPr lang="ru-RU" altLang="ru-RU"/>
          </a:p>
        </p:txBody>
      </p:sp>
      <p:sp>
        <p:nvSpPr>
          <p:cNvPr id="110603" name="Line 11">
            <a:extLst>
              <a:ext uri="{FF2B5EF4-FFF2-40B4-BE49-F238E27FC236}">
                <a16:creationId xmlns:a16="http://schemas.microsoft.com/office/drawing/2014/main" id="{85383C83-2550-42BA-B88A-D558F54DA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41497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04" name="Line 12">
            <a:extLst>
              <a:ext uri="{FF2B5EF4-FFF2-40B4-BE49-F238E27FC236}">
                <a16:creationId xmlns:a16="http://schemas.microsoft.com/office/drawing/2014/main" id="{B647B609-9244-48BE-823A-1B6F29B6B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4870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0611" name="Text Box 19">
            <a:extLst>
              <a:ext uri="{FF2B5EF4-FFF2-40B4-BE49-F238E27FC236}">
                <a16:creationId xmlns:a16="http://schemas.microsoft.com/office/drawing/2014/main" id="{252E0936-390C-4E52-A412-B5C774299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1844676"/>
            <a:ext cx="40322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Событие - системный объект. </a:t>
            </a:r>
            <a:br>
              <a:rPr lang="ru-RU" altLang="ru-RU"/>
            </a:br>
            <a:r>
              <a:rPr lang="ru-RU" altLang="ru-RU"/>
              <a:t>С событием связано логическое значение. </a:t>
            </a:r>
            <a:br>
              <a:rPr lang="ru-RU" altLang="ru-RU"/>
            </a:b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Определены</a:t>
            </a:r>
            <a:r>
              <a:rPr lang="en-US" altLang="ru-RU"/>
              <a:t>, </a:t>
            </a:r>
            <a:r>
              <a:rPr lang="ru-RU" altLang="ru-RU"/>
              <a:t>в частности, операции: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Wait(E)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Reset(E)</a:t>
            </a:r>
            <a:endParaRPr lang="ru-RU" altLang="ru-RU"/>
          </a:p>
          <a:p>
            <a:pPr>
              <a:spcBef>
                <a:spcPct val="50000"/>
              </a:spcBef>
            </a:pPr>
            <a:r>
              <a:rPr lang="en-US" altLang="ru-RU"/>
              <a:t>WaitAndReset(E)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SetAndPost(E)</a:t>
            </a:r>
            <a:endParaRPr lang="ru-RU" altLang="ru-RU"/>
          </a:p>
          <a:p>
            <a:pPr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40FC4B4-7680-4771-94FA-2BBC3A76E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4958D30-F434-4AED-84A0-E5FDD70C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 мьютекса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338E7B2-8DD4-436E-A80C-71A2AA286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0100" y="2205038"/>
            <a:ext cx="4319588" cy="2952750"/>
          </a:xfrm>
        </p:spPr>
        <p:txBody>
          <a:bodyPr/>
          <a:lstStyle/>
          <a:p>
            <a:pPr marL="0" indent="0">
              <a:buNone/>
            </a:pPr>
            <a:r>
              <a:rPr lang="en-US" altLang="ru-RU" b="1"/>
              <a:t>Mut</a:t>
            </a:r>
            <a:r>
              <a:rPr lang="en-US" altLang="ru-RU"/>
              <a:t>ual </a:t>
            </a:r>
            <a:r>
              <a:rPr lang="en-US" altLang="ru-RU" b="1"/>
              <a:t>ex</a:t>
            </a:r>
            <a:r>
              <a:rPr lang="en-US" altLang="ru-RU"/>
              <a:t>clusion </a:t>
            </a:r>
            <a:r>
              <a:rPr lang="en-US" altLang="ru-RU">
                <a:sym typeface="Wingdings" panose="05000000000000000000" pitchFamily="2" charset="2"/>
              </a:rPr>
              <a:t> mutex</a:t>
            </a:r>
          </a:p>
          <a:p>
            <a:pPr marL="0" indent="0">
              <a:buNone/>
            </a:pPr>
            <a:r>
              <a:rPr lang="ru-RU" altLang="ru-RU" sz="1800">
                <a:sym typeface="Wingdings" panose="05000000000000000000" pitchFamily="2" charset="2"/>
              </a:rPr>
              <a:t>Системный объект, может быть свободен или захвачен каким-то процессом.</a:t>
            </a:r>
          </a:p>
          <a:p>
            <a:pPr marL="0" indent="0">
              <a:buNone/>
            </a:pPr>
            <a:r>
              <a:rPr lang="ru-RU" altLang="ru-RU" sz="1800">
                <a:sym typeface="Wingdings" panose="05000000000000000000" pitchFamily="2" charset="2"/>
              </a:rPr>
              <a:t>Захватить можно только свободный или уже захваченный тобой же мьютекс. При невозможности захвата - ожидание.</a:t>
            </a:r>
          </a:p>
          <a:p>
            <a:pPr marL="0" indent="0">
              <a:buNone/>
            </a:pPr>
            <a:r>
              <a:rPr lang="ru-RU" altLang="ru-RU" sz="1800">
                <a:sym typeface="Wingdings" panose="05000000000000000000" pitchFamily="2" charset="2"/>
              </a:rPr>
              <a:t>Освободить может только захвативший.</a:t>
            </a:r>
            <a:endParaRPr lang="ru-RU" altLang="ru-RU" sz="1800"/>
          </a:p>
        </p:txBody>
      </p:sp>
      <p:sp>
        <p:nvSpPr>
          <p:cNvPr id="112651" name="Line 11">
            <a:extLst>
              <a:ext uri="{FF2B5EF4-FFF2-40B4-BE49-F238E27FC236}">
                <a16:creationId xmlns:a16="http://schemas.microsoft.com/office/drawing/2014/main" id="{99BFD322-2FF0-4AB7-B425-9ED3D3CD5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21336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4D8BF818-F742-4EBB-B4DF-3EEFB1A8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422525"/>
            <a:ext cx="2374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Catch(M)</a:t>
            </a:r>
            <a:endParaRPr lang="ru-RU" altLang="ru-RU"/>
          </a:p>
        </p:txBody>
      </p:sp>
      <p:sp>
        <p:nvSpPr>
          <p:cNvPr id="112653" name="Line 13">
            <a:extLst>
              <a:ext uri="{FF2B5EF4-FFF2-40B4-BE49-F238E27FC236}">
                <a16:creationId xmlns:a16="http://schemas.microsoft.com/office/drawing/2014/main" id="{8965A404-54B8-480B-A467-0A1ABFF32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28543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59DE288B-4E70-49EF-9F40-8C9F793A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141663"/>
            <a:ext cx="2376487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КС</a:t>
            </a:r>
          </a:p>
        </p:txBody>
      </p:sp>
      <p:sp>
        <p:nvSpPr>
          <p:cNvPr id="112655" name="Rectangle 15">
            <a:extLst>
              <a:ext uri="{FF2B5EF4-FFF2-40B4-BE49-F238E27FC236}">
                <a16:creationId xmlns:a16="http://schemas.microsoft.com/office/drawing/2014/main" id="{45B3873D-149D-46D7-B315-9E0156AE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438650"/>
            <a:ext cx="2374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Release(M)</a:t>
            </a:r>
            <a:endParaRPr lang="ru-RU" altLang="ru-RU"/>
          </a:p>
        </p:txBody>
      </p:sp>
      <p:sp>
        <p:nvSpPr>
          <p:cNvPr id="112656" name="Line 16">
            <a:extLst>
              <a:ext uri="{FF2B5EF4-FFF2-40B4-BE49-F238E27FC236}">
                <a16:creationId xmlns:a16="http://schemas.microsoft.com/office/drawing/2014/main" id="{F6BFAD84-828E-42DE-8041-BF92E52C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497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57" name="Line 17">
            <a:extLst>
              <a:ext uri="{FF2B5EF4-FFF2-40B4-BE49-F238E27FC236}">
                <a16:creationId xmlns:a16="http://schemas.microsoft.com/office/drawing/2014/main" id="{F1BEEA6C-B545-481C-A53D-549E55FE6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870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FFB069C4-CFC6-4758-BDB7-4DA81FD5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516563"/>
            <a:ext cx="8208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Catch-Release  </a:t>
            </a:r>
            <a:r>
              <a:rPr lang="en-US" altLang="ru-RU">
                <a:sym typeface="Wingdings" panose="05000000000000000000" pitchFamily="2" charset="2"/>
              </a:rPr>
              <a:t> EnterCriticalSection-LeaveCriticalSection</a:t>
            </a:r>
            <a:endParaRPr lang="ru-RU" alt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D500B4C3-36EB-40F8-A385-1E9F59B12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B9C96814-B29B-496C-A842-BD731C4F6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 семафора</a:t>
            </a:r>
          </a:p>
        </p:txBody>
      </p:sp>
      <p:sp>
        <p:nvSpPr>
          <p:cNvPr id="111620" name="Line 4">
            <a:extLst>
              <a:ext uri="{FF2B5EF4-FFF2-40B4-BE49-F238E27FC236}">
                <a16:creationId xmlns:a16="http://schemas.microsoft.com/office/drawing/2014/main" id="{9FB6644E-E0B6-4790-B100-7CEC7CB13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20605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F66B0652-FCB6-406A-B028-D79A24D6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2347913"/>
            <a:ext cx="7207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P(S)</a:t>
            </a:r>
            <a:endParaRPr lang="ru-RU" altLang="ru-RU"/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636DF01A-79DB-4FD5-9F31-A54F6CB3E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0622D608-2284-4538-9303-39D451F81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068638"/>
            <a:ext cx="2376488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КС</a:t>
            </a: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2AAEE8E9-56B9-4EE6-9E68-DBF3F28D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364038"/>
            <a:ext cx="6477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V(S)</a:t>
            </a:r>
            <a:endParaRPr lang="ru-RU" altLang="ru-RU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65996C85-88F1-4713-8C4A-2DEF7BCD3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40767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DB3B909B-88DB-41D0-BC83-32530DD18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6488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7" name="Text Box 11">
            <a:extLst>
              <a:ext uri="{FF2B5EF4-FFF2-40B4-BE49-F238E27FC236}">
                <a16:creationId xmlns:a16="http://schemas.microsoft.com/office/drawing/2014/main" id="{3C8DB5EA-F6EE-4178-9C4B-FC10ADDC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1844675"/>
            <a:ext cx="403225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Семафор - системный объект. </a:t>
            </a:r>
            <a:br>
              <a:rPr lang="ru-RU" altLang="ru-RU"/>
            </a:br>
            <a:r>
              <a:rPr lang="ru-RU" altLang="ru-RU"/>
              <a:t>С семафором связано целое неотрицательное значение. </a:t>
            </a:r>
            <a:br>
              <a:rPr lang="ru-RU" altLang="ru-RU"/>
            </a:br>
            <a:endParaRPr lang="ru-RU" altLang="ru-RU"/>
          </a:p>
          <a:p>
            <a:pPr>
              <a:spcBef>
                <a:spcPct val="50000"/>
              </a:spcBef>
            </a:pPr>
            <a:r>
              <a:rPr lang="ru-RU" altLang="ru-RU"/>
              <a:t>Определены</a:t>
            </a:r>
            <a:r>
              <a:rPr lang="en-US" altLang="ru-RU"/>
              <a:t>, </a:t>
            </a:r>
            <a:r>
              <a:rPr lang="ru-RU" altLang="ru-RU"/>
              <a:t>в частности, операции: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V(S) == S++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	   </a:t>
            </a:r>
            <a:r>
              <a:rPr lang="ru-RU" altLang="ru-RU"/>
              <a:t>если </a:t>
            </a:r>
            <a:r>
              <a:rPr lang="en-US" altLang="ru-RU"/>
              <a:t>S&gt;0, </a:t>
            </a:r>
            <a:r>
              <a:rPr lang="ru-RU" altLang="ru-RU"/>
              <a:t>то </a:t>
            </a:r>
            <a:r>
              <a:rPr lang="en-US" altLang="ru-RU"/>
              <a:t>S--	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P(S) ==</a:t>
            </a:r>
            <a:endParaRPr lang="ru-RU" altLang="ru-RU"/>
          </a:p>
          <a:p>
            <a:pPr>
              <a:spcBef>
                <a:spcPct val="50000"/>
              </a:spcBef>
            </a:pPr>
            <a:r>
              <a:rPr lang="en-US" altLang="ru-RU"/>
              <a:t>	   </a:t>
            </a:r>
            <a:r>
              <a:rPr lang="ru-RU" altLang="ru-RU"/>
              <a:t>если </a:t>
            </a:r>
            <a:r>
              <a:rPr lang="en-US" altLang="ru-RU"/>
              <a:t>S=0, </a:t>
            </a:r>
            <a:r>
              <a:rPr lang="ru-RU" altLang="ru-RU"/>
              <a:t>то ждать </a:t>
            </a:r>
            <a:r>
              <a:rPr lang="en-US" altLang="ru-RU"/>
              <a:t>S&gt;0</a:t>
            </a:r>
            <a:endParaRPr lang="ru-RU" altLang="ru-RU"/>
          </a:p>
        </p:txBody>
      </p:sp>
      <p:sp>
        <p:nvSpPr>
          <p:cNvPr id="111628" name="AutoShape 12">
            <a:extLst>
              <a:ext uri="{FF2B5EF4-FFF2-40B4-BE49-F238E27FC236}">
                <a16:creationId xmlns:a16="http://schemas.microsoft.com/office/drawing/2014/main" id="{9BC46ABD-9511-4D2B-9B97-3ABB1A3AB723}"/>
              </a:ext>
            </a:extLst>
          </p:cNvPr>
          <p:cNvSpPr>
            <a:spLocks/>
          </p:cNvSpPr>
          <p:nvPr/>
        </p:nvSpPr>
        <p:spPr bwMode="auto">
          <a:xfrm>
            <a:off x="7175501" y="4292600"/>
            <a:ext cx="144463" cy="1081088"/>
          </a:xfrm>
          <a:prstGeom prst="leftBrace">
            <a:avLst>
              <a:gd name="adj1" fmla="val 62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1629" name="Text Box 13">
            <a:extLst>
              <a:ext uri="{FF2B5EF4-FFF2-40B4-BE49-F238E27FC236}">
                <a16:creationId xmlns:a16="http://schemas.microsoft.com/office/drawing/2014/main" id="{789D7D74-8587-4991-AC85-B1DD12DFD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5661026"/>
            <a:ext cx="511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Эдсгер Вибе Дейкстра, Голландия, 1930-2002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03119F3D-4A1A-475A-BB0E-234D25B04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C78EE2F-4EB3-4D77-9847-3E2A839E0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Синхронизация доступа к делимым ресурсам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AFE38461-D942-4A22-BA87-2EB6A2A91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2349501"/>
            <a:ext cx="1152525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Writer</a:t>
            </a:r>
            <a:endParaRPr lang="ru-RU" altLang="ru-RU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74B0CA26-E42E-4A9F-831C-4A91463A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4" y="2349501"/>
            <a:ext cx="1152525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Reader</a:t>
            </a:r>
            <a:endParaRPr lang="ru-RU" altLang="ru-RU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EDBFD737-0029-4ACF-9140-791ED0BA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7F98AD03-9EFA-4949-9B11-43F132F3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A6D5FEE8-023D-45B5-B1D6-37513D29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7CC243FB-D7A0-4A70-8D9B-B4C578F2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6BBDF731-BC5D-40CD-A6FC-143A796F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302D1D01-2CA2-478D-A50E-1CFD85B3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BF32376C-C6D4-4886-805E-3B4894C8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9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1" name="Rectangle 13">
            <a:extLst>
              <a:ext uri="{FF2B5EF4-FFF2-40B4-BE49-F238E27FC236}">
                <a16:creationId xmlns:a16="http://schemas.microsoft.com/office/drawing/2014/main" id="{4F6B6CD7-C1EF-45E5-B52D-010DD66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FB8123F7-AEB5-4826-970E-BEFDDB95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3" name="Rectangle 15">
            <a:extLst>
              <a:ext uri="{FF2B5EF4-FFF2-40B4-BE49-F238E27FC236}">
                <a16:creationId xmlns:a16="http://schemas.microsoft.com/office/drawing/2014/main" id="{6D678DD7-26CB-434F-80CA-514E0FCD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F59355FA-D78D-4C84-874D-81E418F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5" name="Rectangle 17">
            <a:extLst>
              <a:ext uri="{FF2B5EF4-FFF2-40B4-BE49-F238E27FC236}">
                <a16:creationId xmlns:a16="http://schemas.microsoft.com/office/drawing/2014/main" id="{A4AF5D82-F76E-426E-8D89-C57630E25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6" name="Rectangle 18">
            <a:extLst>
              <a:ext uri="{FF2B5EF4-FFF2-40B4-BE49-F238E27FC236}">
                <a16:creationId xmlns:a16="http://schemas.microsoft.com/office/drawing/2014/main" id="{84B860BF-FF4A-4530-962D-18295FD4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4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7" name="Rectangle 19">
            <a:extLst>
              <a:ext uri="{FF2B5EF4-FFF2-40B4-BE49-F238E27FC236}">
                <a16:creationId xmlns:a16="http://schemas.microsoft.com/office/drawing/2014/main" id="{5D4745BB-96E8-4578-85D5-C73F0198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08" name="Rectangle 20">
            <a:extLst>
              <a:ext uri="{FF2B5EF4-FFF2-40B4-BE49-F238E27FC236}">
                <a16:creationId xmlns:a16="http://schemas.microsoft.com/office/drawing/2014/main" id="{B4E3B920-9B66-481F-94B0-37FC21AE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9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D12C5BEF-86A9-4231-A49C-83787DF7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5157788"/>
            <a:ext cx="1927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Buffer: array [1..N]</a:t>
            </a:r>
            <a:endParaRPr lang="ru-RU" altLang="ru-RU"/>
          </a:p>
        </p:txBody>
      </p:sp>
      <p:sp>
        <p:nvSpPr>
          <p:cNvPr id="114711" name="AutoShape 23">
            <a:extLst>
              <a:ext uri="{FF2B5EF4-FFF2-40B4-BE49-F238E27FC236}">
                <a16:creationId xmlns:a16="http://schemas.microsoft.com/office/drawing/2014/main" id="{E25256B3-AF17-4233-BEA9-50F33B7A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292601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13" name="AutoShape 25">
            <a:extLst>
              <a:ext uri="{FF2B5EF4-FFF2-40B4-BE49-F238E27FC236}">
                <a16:creationId xmlns:a16="http://schemas.microsoft.com/office/drawing/2014/main" id="{8BA20157-80E1-472B-9FBF-55EF7249F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4292601"/>
            <a:ext cx="215900" cy="288925"/>
          </a:xfrm>
          <a:prstGeom prst="up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4714" name="Text Box 26">
            <a:extLst>
              <a:ext uri="{FF2B5EF4-FFF2-40B4-BE49-F238E27FC236}">
                <a16:creationId xmlns:a16="http://schemas.microsoft.com/office/drawing/2014/main" id="{A3A5DBC4-1C32-449A-A5DC-4B2EC3D0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2133601"/>
            <a:ext cx="381635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Семафоры: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Empty </a:t>
            </a:r>
            <a:r>
              <a:rPr lang="ru-RU" altLang="ru-RU"/>
              <a:t>=</a:t>
            </a:r>
            <a:r>
              <a:rPr lang="en-US" altLang="ru-RU"/>
              <a:t> </a:t>
            </a:r>
            <a:r>
              <a:rPr lang="ru-RU" altLang="ru-RU"/>
              <a:t>сколько ячеек свободно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Full</a:t>
            </a:r>
            <a:r>
              <a:rPr lang="ru-RU" altLang="ru-RU"/>
              <a:t> = сколько ячеек занято</a:t>
            </a:r>
            <a:endParaRPr lang="en-US" altLang="ru-RU"/>
          </a:p>
          <a:p>
            <a:pPr>
              <a:spcBef>
                <a:spcPct val="50000"/>
              </a:spcBef>
            </a:pPr>
            <a:r>
              <a:rPr lang="en-US" altLang="ru-RU"/>
              <a:t>CS</a:t>
            </a:r>
            <a:r>
              <a:rPr lang="ru-RU" altLang="ru-RU"/>
              <a:t> = доступ к буферу разрешен</a:t>
            </a:r>
            <a:endParaRPr lang="en-US" altLang="ru-RU"/>
          </a:p>
          <a:p>
            <a:pPr>
              <a:spcBef>
                <a:spcPct val="50000"/>
              </a:spcBef>
            </a:pPr>
            <a:endParaRPr lang="en-US" altLang="ru-RU"/>
          </a:p>
          <a:p>
            <a:pPr>
              <a:spcBef>
                <a:spcPct val="50000"/>
              </a:spcBef>
            </a:pPr>
            <a:r>
              <a:rPr lang="ru-RU" altLang="ru-RU"/>
              <a:t>Изначально: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Empty = N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Full = 0</a:t>
            </a:r>
          </a:p>
          <a:p>
            <a:pPr>
              <a:spcBef>
                <a:spcPct val="50000"/>
              </a:spcBef>
            </a:pPr>
            <a:r>
              <a:rPr lang="en-US" altLang="ru-RU"/>
              <a:t>CS = 1</a:t>
            </a:r>
            <a:endParaRPr lang="ru-RU" alt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03055-59DF-4BAB-81E3-1CADA1BD5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1ABB510-263A-4E45-8ABE-33227EB80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Reader </a:t>
            </a:r>
            <a:r>
              <a:rPr lang="ru-RU" altLang="ru-RU"/>
              <a:t>и </a:t>
            </a:r>
            <a:r>
              <a:rPr lang="en-US" altLang="ru-RU"/>
              <a:t>Writer</a:t>
            </a:r>
            <a:endParaRPr lang="ru-RU" altLang="ru-RU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0995B84D-CD5E-4F87-BAA0-8F876E913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484314"/>
            <a:ext cx="345598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/>
              <a:t>process</a:t>
            </a:r>
            <a:r>
              <a:rPr lang="ru-RU" altLang="ru-RU"/>
              <a:t> Writer;</a:t>
            </a:r>
          </a:p>
          <a:p>
            <a:r>
              <a:rPr lang="ru-RU" altLang="ru-RU" b="1"/>
              <a:t>begin</a:t>
            </a:r>
          </a:p>
          <a:p>
            <a:r>
              <a:rPr lang="en-US" altLang="ru-RU"/>
              <a:t>  </a:t>
            </a:r>
            <a:r>
              <a:rPr lang="ru-RU" altLang="ru-RU" b="1"/>
              <a:t>while </a:t>
            </a:r>
            <a:r>
              <a:rPr lang="ru-RU" altLang="ru-RU"/>
              <a:t>true</a:t>
            </a:r>
            <a:r>
              <a:rPr lang="ru-RU" altLang="ru-RU" b="1"/>
              <a:t> do begin</a:t>
            </a:r>
          </a:p>
          <a:p>
            <a:r>
              <a:rPr lang="en-US" altLang="ru-RU"/>
              <a:t>    </a:t>
            </a:r>
            <a:r>
              <a:rPr lang="ru-RU" altLang="ru-RU"/>
              <a:t>PrepareNextRecord;</a:t>
            </a:r>
          </a:p>
          <a:p>
            <a:r>
              <a:rPr lang="en-US" altLang="ru-RU"/>
              <a:t>    </a:t>
            </a:r>
            <a:r>
              <a:rPr lang="ru-RU" altLang="ru-RU">
                <a:solidFill>
                  <a:srgbClr val="800000"/>
                </a:solidFill>
              </a:rPr>
              <a:t>P(empty); {уменьшить, если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возможно,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свободных}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P(cs);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WriteBuffer;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V(cs);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V</a:t>
            </a:r>
            <a:r>
              <a:rPr lang="ru-RU" altLang="ru-RU">
                <a:solidFill>
                  <a:srgbClr val="800000"/>
                </a:solidFill>
              </a:rPr>
              <a:t>(full); {увеличить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занятых}</a:t>
            </a:r>
          </a:p>
          <a:p>
            <a:r>
              <a:rPr lang="en-US" altLang="ru-RU"/>
              <a:t>  </a:t>
            </a:r>
            <a:r>
              <a:rPr lang="ru-RU" altLang="ru-RU" b="1"/>
              <a:t>end</a:t>
            </a:r>
            <a:r>
              <a:rPr lang="ru-RU" altLang="ru-RU"/>
              <a:t>;</a:t>
            </a:r>
          </a:p>
          <a:p>
            <a:r>
              <a:rPr lang="ru-RU" altLang="ru-RU" b="1"/>
              <a:t>end</a:t>
            </a:r>
            <a:r>
              <a:rPr lang="ru-RU" altLang="ru-RU"/>
              <a:t>;</a:t>
            </a:r>
          </a:p>
        </p:txBody>
      </p:sp>
      <p:sp>
        <p:nvSpPr>
          <p:cNvPr id="115717" name="Text Box 5">
            <a:extLst>
              <a:ext uri="{FF2B5EF4-FFF2-40B4-BE49-F238E27FC236}">
                <a16:creationId xmlns:a16="http://schemas.microsoft.com/office/drawing/2014/main" id="{24ACC3A7-E1FE-417D-826F-E20D4CF8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484314"/>
            <a:ext cx="388778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/>
              <a:t>process</a:t>
            </a:r>
            <a:r>
              <a:rPr lang="ru-RU" altLang="ru-RU"/>
              <a:t> Reader;</a:t>
            </a:r>
          </a:p>
          <a:p>
            <a:r>
              <a:rPr lang="ru-RU" altLang="ru-RU" b="1"/>
              <a:t>begin</a:t>
            </a:r>
          </a:p>
          <a:p>
            <a:r>
              <a:rPr lang="en-US" altLang="ru-RU"/>
              <a:t>  </a:t>
            </a:r>
            <a:r>
              <a:rPr lang="ru-RU" altLang="ru-RU" b="1"/>
              <a:t>while</a:t>
            </a:r>
            <a:r>
              <a:rPr lang="ru-RU" altLang="ru-RU"/>
              <a:t> true </a:t>
            </a:r>
            <a:r>
              <a:rPr lang="ru-RU" altLang="ru-RU" b="1"/>
              <a:t>do begin</a:t>
            </a:r>
          </a:p>
          <a:p>
            <a:r>
              <a:rPr lang="en-US" altLang="ru-RU"/>
              <a:t>    </a:t>
            </a:r>
            <a:r>
              <a:rPr lang="ru-RU" altLang="ru-RU">
                <a:solidFill>
                  <a:srgbClr val="800000"/>
                </a:solidFill>
              </a:rPr>
              <a:t>P(full); {уменьшить, если </a:t>
            </a:r>
            <a:r>
              <a:rPr lang="en-US" altLang="ru-RU">
                <a:solidFill>
                  <a:srgbClr val="800000"/>
                </a:solidFill>
              </a:rPr>
              <a:t>   	</a:t>
            </a:r>
            <a:r>
              <a:rPr lang="ru-RU" altLang="ru-RU">
                <a:solidFill>
                  <a:srgbClr val="800000"/>
                </a:solidFill>
              </a:rPr>
              <a:t>возможно,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занятых}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P(cs);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ReadBuffer;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V(cs);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V</a:t>
            </a:r>
            <a:r>
              <a:rPr lang="ru-RU" altLang="ru-RU">
                <a:solidFill>
                  <a:srgbClr val="800000"/>
                </a:solidFill>
              </a:rPr>
              <a:t>(empty); {увеличить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свободных}</a:t>
            </a:r>
          </a:p>
          <a:p>
            <a:r>
              <a:rPr lang="en-US" altLang="ru-RU"/>
              <a:t>    </a:t>
            </a:r>
            <a:r>
              <a:rPr lang="ru-RU" altLang="ru-RU"/>
              <a:t>ProcessData;</a:t>
            </a:r>
          </a:p>
          <a:p>
            <a:r>
              <a:rPr lang="en-US" altLang="ru-RU"/>
              <a:t>  </a:t>
            </a:r>
            <a:r>
              <a:rPr lang="ru-RU" altLang="ru-RU" b="1"/>
              <a:t>end;</a:t>
            </a:r>
          </a:p>
          <a:p>
            <a:r>
              <a:rPr lang="ru-RU" altLang="ru-RU" b="1"/>
              <a:t>end;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796A68-F851-4C1F-BF50-2F2FF24533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581F069-D62A-4012-BDF8-7DD52395A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Опасность тупиков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F0754F-6C4A-4822-8D24-EE8682F25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628775"/>
            <a:ext cx="8229600" cy="3816350"/>
          </a:xfrm>
        </p:spPr>
        <p:txBody>
          <a:bodyPr/>
          <a:lstStyle/>
          <a:p>
            <a:pPr marL="0" indent="0">
              <a:buNone/>
            </a:pPr>
            <a:r>
              <a:rPr lang="ru-RU" altLang="ru-RU"/>
              <a:t>Тупик, клинч (</a:t>
            </a:r>
            <a:r>
              <a:rPr lang="en-US" altLang="ru-RU"/>
              <a:t>deadlock, clinch</a:t>
            </a:r>
            <a:r>
              <a:rPr lang="ru-RU" altLang="ru-RU"/>
              <a:t>)</a:t>
            </a:r>
            <a:r>
              <a:rPr lang="en-US" altLang="ru-RU"/>
              <a:t> - </a:t>
            </a:r>
            <a:r>
              <a:rPr lang="ru-RU" altLang="ru-RU"/>
              <a:t>возможная при одновременном использовании </a:t>
            </a:r>
            <a:r>
              <a:rPr lang="ru-RU" altLang="ru-RU" b="1"/>
              <a:t>нескольких</a:t>
            </a:r>
            <a:r>
              <a:rPr lang="ru-RU" altLang="ru-RU"/>
              <a:t> объектов синхронизации ситуация, когда процессы/потоки бесконечно блокируют исполнение друг друга.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Поменяем местами </a:t>
            </a:r>
            <a:r>
              <a:rPr lang="en-US" altLang="ru-RU"/>
              <a:t>P(full) </a:t>
            </a:r>
            <a:r>
              <a:rPr lang="ru-RU" altLang="ru-RU"/>
              <a:t>и </a:t>
            </a:r>
            <a:r>
              <a:rPr lang="en-US" altLang="ru-RU"/>
              <a:t>P(CS) </a:t>
            </a:r>
            <a:r>
              <a:rPr lang="ru-RU" altLang="ru-RU"/>
              <a:t>внутри </a:t>
            </a:r>
            <a:r>
              <a:rPr lang="en-US" altLang="ru-RU"/>
              <a:t>Reader.</a:t>
            </a:r>
          </a:p>
          <a:p>
            <a:pPr marL="0" indent="0"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B81DD4-F555-49A2-9E9B-1A7FB8891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25F0DB7-238B-4A12-B43D-CA91B1AE2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Взаимная блокировка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71F29325-A531-42B6-BA7D-D8188081F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981075"/>
            <a:ext cx="3455987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/>
              <a:t>process</a:t>
            </a:r>
            <a:r>
              <a:rPr lang="ru-RU" altLang="ru-RU"/>
              <a:t> Writer;</a:t>
            </a:r>
          </a:p>
          <a:p>
            <a:r>
              <a:rPr lang="ru-RU" altLang="ru-RU" b="1"/>
              <a:t>begin</a:t>
            </a:r>
          </a:p>
          <a:p>
            <a:r>
              <a:rPr lang="en-US" altLang="ru-RU"/>
              <a:t>  </a:t>
            </a:r>
            <a:r>
              <a:rPr lang="ru-RU" altLang="ru-RU" b="1"/>
              <a:t>while </a:t>
            </a:r>
            <a:r>
              <a:rPr lang="ru-RU" altLang="ru-RU"/>
              <a:t>true</a:t>
            </a:r>
            <a:r>
              <a:rPr lang="ru-RU" altLang="ru-RU" b="1"/>
              <a:t> do begin</a:t>
            </a:r>
          </a:p>
          <a:p>
            <a:r>
              <a:rPr lang="en-US" altLang="ru-RU"/>
              <a:t>    </a:t>
            </a:r>
            <a:r>
              <a:rPr lang="ru-RU" altLang="ru-RU"/>
              <a:t>PrepareNextRecord;</a:t>
            </a:r>
          </a:p>
          <a:p>
            <a:r>
              <a:rPr lang="en-US" altLang="ru-RU"/>
              <a:t>    </a:t>
            </a:r>
            <a:r>
              <a:rPr lang="ru-RU" altLang="ru-RU">
                <a:solidFill>
                  <a:srgbClr val="800000"/>
                </a:solidFill>
              </a:rPr>
              <a:t>P(empty); {уменьшить, если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возможно,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свободных}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P(cs);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WriteBuffer;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V(cs);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V</a:t>
            </a:r>
            <a:r>
              <a:rPr lang="ru-RU" altLang="ru-RU">
                <a:solidFill>
                  <a:srgbClr val="800000"/>
                </a:solidFill>
              </a:rPr>
              <a:t>(full); {увеличить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занятых}</a:t>
            </a:r>
          </a:p>
          <a:p>
            <a:r>
              <a:rPr lang="en-US" altLang="ru-RU"/>
              <a:t>  </a:t>
            </a:r>
            <a:r>
              <a:rPr lang="ru-RU" altLang="ru-RU" b="1"/>
              <a:t>end</a:t>
            </a:r>
            <a:r>
              <a:rPr lang="ru-RU" altLang="ru-RU"/>
              <a:t>;</a:t>
            </a:r>
          </a:p>
          <a:p>
            <a:r>
              <a:rPr lang="ru-RU" altLang="ru-RU" b="1"/>
              <a:t>end</a:t>
            </a:r>
            <a:r>
              <a:rPr lang="ru-RU" altLang="ru-RU"/>
              <a:t>;</a:t>
            </a: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EE796AAA-840B-4448-8329-789BF4863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981075"/>
            <a:ext cx="3887788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/>
              <a:t>process</a:t>
            </a:r>
            <a:r>
              <a:rPr lang="ru-RU" altLang="ru-RU"/>
              <a:t> Reader;</a:t>
            </a:r>
          </a:p>
          <a:p>
            <a:r>
              <a:rPr lang="ru-RU" altLang="ru-RU" b="1"/>
              <a:t>begin</a:t>
            </a:r>
          </a:p>
          <a:p>
            <a:r>
              <a:rPr lang="en-US" altLang="ru-RU"/>
              <a:t>  </a:t>
            </a:r>
            <a:r>
              <a:rPr lang="ru-RU" altLang="ru-RU" b="1"/>
              <a:t>while</a:t>
            </a:r>
            <a:r>
              <a:rPr lang="ru-RU" altLang="ru-RU"/>
              <a:t> true </a:t>
            </a:r>
            <a:r>
              <a:rPr lang="ru-RU" altLang="ru-RU" b="1"/>
              <a:t>do begin</a:t>
            </a:r>
          </a:p>
          <a:p>
            <a:r>
              <a:rPr lang="ru-RU" altLang="ru-RU"/>
              <a:t>   </a:t>
            </a:r>
            <a:r>
              <a:rPr lang="en-US" altLang="ru-RU"/>
              <a:t> </a:t>
            </a:r>
            <a:r>
              <a:rPr lang="ru-RU" altLang="ru-RU" b="1" u="sng">
                <a:solidFill>
                  <a:srgbClr val="FF0000"/>
                </a:solidFill>
              </a:rPr>
              <a:t>P(cs);</a:t>
            </a:r>
          </a:p>
          <a:p>
            <a:r>
              <a:rPr lang="en-US" altLang="ru-RU">
                <a:solidFill>
                  <a:srgbClr val="FF0000"/>
                </a:solidFill>
              </a:rPr>
              <a:t>    </a:t>
            </a:r>
            <a:r>
              <a:rPr lang="ru-RU" altLang="ru-RU" b="1" u="sng">
                <a:solidFill>
                  <a:srgbClr val="FF0000"/>
                </a:solidFill>
              </a:rPr>
              <a:t>P(full);</a:t>
            </a:r>
            <a:r>
              <a:rPr lang="ru-RU" altLang="ru-RU">
                <a:solidFill>
                  <a:srgbClr val="800000"/>
                </a:solidFill>
              </a:rPr>
              <a:t> {уменьшить, если </a:t>
            </a:r>
            <a:r>
              <a:rPr lang="en-US" altLang="ru-RU">
                <a:solidFill>
                  <a:srgbClr val="800000"/>
                </a:solidFill>
              </a:rPr>
              <a:t>   	</a:t>
            </a:r>
            <a:r>
              <a:rPr lang="ru-RU" altLang="ru-RU">
                <a:solidFill>
                  <a:srgbClr val="800000"/>
                </a:solidFill>
              </a:rPr>
              <a:t>возможно,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занятых}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ReadBuffer;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</a:t>
            </a:r>
            <a:r>
              <a:rPr lang="ru-RU" altLang="ru-RU">
                <a:solidFill>
                  <a:srgbClr val="800000"/>
                </a:solidFill>
              </a:rPr>
              <a:t>V(cs);</a:t>
            </a:r>
          </a:p>
          <a:p>
            <a:r>
              <a:rPr lang="en-US" altLang="ru-RU">
                <a:solidFill>
                  <a:srgbClr val="800000"/>
                </a:solidFill>
              </a:rPr>
              <a:t>    V</a:t>
            </a:r>
            <a:r>
              <a:rPr lang="ru-RU" altLang="ru-RU">
                <a:solidFill>
                  <a:srgbClr val="800000"/>
                </a:solidFill>
              </a:rPr>
              <a:t>(empty); {увеличить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количество </a:t>
            </a:r>
            <a:r>
              <a:rPr lang="en-US" altLang="ru-RU">
                <a:solidFill>
                  <a:srgbClr val="800000"/>
                </a:solidFill>
              </a:rPr>
              <a:t>	</a:t>
            </a:r>
            <a:r>
              <a:rPr lang="ru-RU" altLang="ru-RU">
                <a:solidFill>
                  <a:srgbClr val="800000"/>
                </a:solidFill>
              </a:rPr>
              <a:t>свободных}</a:t>
            </a:r>
          </a:p>
          <a:p>
            <a:r>
              <a:rPr lang="en-US" altLang="ru-RU"/>
              <a:t>    </a:t>
            </a:r>
            <a:r>
              <a:rPr lang="ru-RU" altLang="ru-RU"/>
              <a:t>ProcessData;</a:t>
            </a:r>
          </a:p>
          <a:p>
            <a:r>
              <a:rPr lang="en-US" altLang="ru-RU"/>
              <a:t>  </a:t>
            </a:r>
            <a:r>
              <a:rPr lang="ru-RU" altLang="ru-RU" b="1"/>
              <a:t>end;</a:t>
            </a:r>
          </a:p>
          <a:p>
            <a:r>
              <a:rPr lang="ru-RU" altLang="ru-RU" b="1"/>
              <a:t>end;</a:t>
            </a: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8DAA4AEB-AAAF-4673-8D48-4EB6A173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229226"/>
            <a:ext cx="777716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/>
              <a:t>Буфер пуст</a:t>
            </a:r>
            <a:r>
              <a:rPr lang="en-US" altLang="ru-RU"/>
              <a:t>, full=0, empty=N, CS=1, </a:t>
            </a:r>
            <a:r>
              <a:rPr lang="ru-RU" altLang="ru-RU"/>
              <a:t>управление у </a:t>
            </a:r>
            <a:r>
              <a:rPr lang="en-US" altLang="ru-RU"/>
              <a:t>Reader’</a:t>
            </a:r>
            <a:r>
              <a:rPr lang="ru-RU" altLang="ru-RU"/>
              <a:t>а </a:t>
            </a:r>
            <a:br>
              <a:rPr lang="en-US" altLang="ru-RU"/>
            </a:br>
            <a:r>
              <a:rPr lang="en-US" altLang="ru-RU"/>
              <a:t>Reader: P(CS), P(full) - </a:t>
            </a:r>
            <a:r>
              <a:rPr lang="ru-RU" altLang="ru-RU"/>
              <a:t>ожидание</a:t>
            </a:r>
            <a:r>
              <a:rPr lang="en-US" altLang="ru-RU"/>
              <a:t>……</a:t>
            </a:r>
          </a:p>
          <a:p>
            <a:r>
              <a:rPr lang="en-US" altLang="ru-RU"/>
              <a:t>Writer: PrepareNextRecord, P(empty), P(CS) - </a:t>
            </a:r>
            <a:r>
              <a:rPr lang="ru-RU" altLang="ru-RU"/>
              <a:t>ожидание…….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9366D1E-8795-4C01-8F53-1EABC1FE3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AB19CD7F-AB6A-49B9-BC23-E3137F1AA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Более простой тупик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55BC0EA1-BA81-4648-9FA7-3E1786EA5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484313"/>
            <a:ext cx="15113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A:</a:t>
            </a:r>
            <a:endParaRPr lang="ru-RU" altLang="ru-RU" sz="2400"/>
          </a:p>
          <a:p>
            <a:pPr lvl="1">
              <a:spcBef>
                <a:spcPct val="50000"/>
              </a:spcBef>
            </a:pPr>
            <a:r>
              <a:rPr lang="en-US" altLang="ru-RU" sz="2400"/>
              <a:t>P(S1)</a:t>
            </a:r>
          </a:p>
          <a:p>
            <a:pPr lvl="1">
              <a:spcBef>
                <a:spcPct val="50000"/>
              </a:spcBef>
            </a:pPr>
            <a:r>
              <a:rPr lang="en-US" altLang="ru-RU" sz="2400"/>
              <a:t>P(S2)</a:t>
            </a:r>
          </a:p>
          <a:p>
            <a:pPr lvl="1">
              <a:spcBef>
                <a:spcPct val="50000"/>
              </a:spcBef>
            </a:pPr>
            <a:r>
              <a:rPr lang="ru-RU" altLang="ru-RU" sz="2400"/>
              <a:t>КС</a:t>
            </a:r>
          </a:p>
          <a:p>
            <a:pPr lvl="1">
              <a:spcBef>
                <a:spcPct val="50000"/>
              </a:spcBef>
            </a:pPr>
            <a:r>
              <a:rPr lang="en-US" altLang="ru-RU" sz="2400"/>
              <a:t>V(S2)</a:t>
            </a:r>
          </a:p>
          <a:p>
            <a:pPr lvl="1">
              <a:spcBef>
                <a:spcPct val="50000"/>
              </a:spcBef>
            </a:pPr>
            <a:r>
              <a:rPr lang="en-US" altLang="ru-RU" sz="2400"/>
              <a:t>V(S1)</a:t>
            </a:r>
            <a:endParaRPr lang="ru-RU" altLang="ru-RU" sz="2400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EB180BE7-09E8-4D58-A524-9D2B64723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1484313"/>
            <a:ext cx="1871662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B:</a:t>
            </a:r>
          </a:p>
          <a:p>
            <a:pPr lvl="1">
              <a:spcBef>
                <a:spcPct val="50000"/>
              </a:spcBef>
            </a:pPr>
            <a:r>
              <a:rPr lang="en-US" altLang="ru-RU" sz="2400">
                <a:solidFill>
                  <a:srgbClr val="FF0000"/>
                </a:solidFill>
              </a:rPr>
              <a:t>P(S2)</a:t>
            </a:r>
          </a:p>
          <a:p>
            <a:pPr lvl="1">
              <a:spcBef>
                <a:spcPct val="50000"/>
              </a:spcBef>
            </a:pPr>
            <a:r>
              <a:rPr lang="en-US" altLang="ru-RU" sz="2400">
                <a:solidFill>
                  <a:srgbClr val="FF0000"/>
                </a:solidFill>
              </a:rPr>
              <a:t>P(S1)</a:t>
            </a:r>
          </a:p>
          <a:p>
            <a:pPr lvl="1">
              <a:spcBef>
                <a:spcPct val="50000"/>
              </a:spcBef>
            </a:pPr>
            <a:r>
              <a:rPr lang="ru-RU" altLang="ru-RU" sz="2400"/>
              <a:t>КС</a:t>
            </a:r>
          </a:p>
          <a:p>
            <a:pPr lvl="1">
              <a:spcBef>
                <a:spcPct val="50000"/>
              </a:spcBef>
            </a:pPr>
            <a:r>
              <a:rPr lang="en-US" altLang="ru-RU" sz="2400"/>
              <a:t>V(S2)</a:t>
            </a:r>
          </a:p>
          <a:p>
            <a:pPr lvl="1">
              <a:spcBef>
                <a:spcPct val="50000"/>
              </a:spcBef>
            </a:pPr>
            <a:r>
              <a:rPr lang="en-US" altLang="ru-RU" sz="2400"/>
              <a:t>V(S1)</a:t>
            </a:r>
            <a:endParaRPr lang="ru-RU" altLang="ru-RU" sz="2400"/>
          </a:p>
        </p:txBody>
      </p:sp>
      <p:sp>
        <p:nvSpPr>
          <p:cNvPr id="118790" name="AutoShape 6">
            <a:extLst>
              <a:ext uri="{FF2B5EF4-FFF2-40B4-BE49-F238E27FC236}">
                <a16:creationId xmlns:a16="http://schemas.microsoft.com/office/drawing/2014/main" id="{ED67E285-4486-40DB-94F6-DB3C28E3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068638"/>
            <a:ext cx="576262" cy="647700"/>
          </a:xfrm>
          <a:prstGeom prst="leftRight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7AC39380-7B3C-4725-B2BC-6A1C63602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157788"/>
            <a:ext cx="7632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Два семафора </a:t>
            </a:r>
            <a:r>
              <a:rPr lang="en-US" altLang="ru-RU"/>
              <a:t>S1 </a:t>
            </a:r>
            <a:r>
              <a:rPr lang="ru-RU" altLang="ru-RU"/>
              <a:t>и </a:t>
            </a:r>
            <a:r>
              <a:rPr lang="en-US" altLang="ru-RU"/>
              <a:t>S2, </a:t>
            </a:r>
            <a:r>
              <a:rPr lang="ru-RU" altLang="ru-RU"/>
              <a:t>порядок уменьшения РАЗНЫЙ.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Нижний колонтитул 69">
            <a:extLst>
              <a:ext uri="{FF2B5EF4-FFF2-40B4-BE49-F238E27FC236}">
                <a16:creationId xmlns:a16="http://schemas.microsoft.com/office/drawing/2014/main" id="{3CE56F7E-3DF2-4537-B973-EE5FDF0D55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39211746-7379-4BE9-8850-16034BAA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1"/>
            <a:ext cx="8229600" cy="1008063"/>
          </a:xfrm>
        </p:spPr>
        <p:txBody>
          <a:bodyPr/>
          <a:lstStyle/>
          <a:p>
            <a:r>
              <a:rPr lang="ru-RU" altLang="ru-RU"/>
              <a:t>Варианты развития ситуации</a:t>
            </a:r>
          </a:p>
        </p:txBody>
      </p:sp>
      <p:sp>
        <p:nvSpPr>
          <p:cNvPr id="119812" name="Line 4">
            <a:extLst>
              <a:ext uri="{FF2B5EF4-FFF2-40B4-BE49-F238E27FC236}">
                <a16:creationId xmlns:a16="http://schemas.microsoft.com/office/drawing/2014/main" id="{022EF689-C3F5-4F3A-8C38-30245E3BA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162877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3" name="Line 5">
            <a:extLst>
              <a:ext uri="{FF2B5EF4-FFF2-40B4-BE49-F238E27FC236}">
                <a16:creationId xmlns:a16="http://schemas.microsoft.com/office/drawing/2014/main" id="{7FAAA33F-DF53-46D9-BF94-C80B0AAF0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270827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4" name="Line 6">
            <a:extLst>
              <a:ext uri="{FF2B5EF4-FFF2-40B4-BE49-F238E27FC236}">
                <a16:creationId xmlns:a16="http://schemas.microsoft.com/office/drawing/2014/main" id="{0BF3C75F-EE6E-491A-B7F0-962EAD6FF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17732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5" name="Line 7">
            <a:extLst>
              <a:ext uri="{FF2B5EF4-FFF2-40B4-BE49-F238E27FC236}">
                <a16:creationId xmlns:a16="http://schemas.microsoft.com/office/drawing/2014/main" id="{ECBC8678-D788-42A3-9366-92B548978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17732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6" name="Line 8">
            <a:extLst>
              <a:ext uri="{FF2B5EF4-FFF2-40B4-BE49-F238E27FC236}">
                <a16:creationId xmlns:a16="http://schemas.microsoft.com/office/drawing/2014/main" id="{C14A35F3-B8F0-4E9B-8943-A1EB5B6B0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249237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7" name="Line 9">
            <a:extLst>
              <a:ext uri="{FF2B5EF4-FFF2-40B4-BE49-F238E27FC236}">
                <a16:creationId xmlns:a16="http://schemas.microsoft.com/office/drawing/2014/main" id="{9892DE17-462D-4548-8B5C-439F1DCC7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17732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55BFE7B1-24F5-4208-B0F4-C2E8656A6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1773238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19" name="Line 11">
            <a:extLst>
              <a:ext uri="{FF2B5EF4-FFF2-40B4-BE49-F238E27FC236}">
                <a16:creationId xmlns:a16="http://schemas.microsoft.com/office/drawing/2014/main" id="{E6B04D4E-F9F6-466E-AEB8-64F8437C5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9" y="2492375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E4CC38FA-EA7D-4E7B-BE19-616840E4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628775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0AD71CD0-E2A0-475F-8291-B27F84CD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349500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136CCF7E-1E58-49D1-AD7D-4432498E6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2565401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</a:t>
            </a:r>
            <a:endParaRPr lang="ru-RU" altLang="ru-RU"/>
          </a:p>
        </p:txBody>
      </p:sp>
      <p:sp>
        <p:nvSpPr>
          <p:cNvPr id="119829" name="Text Box 21">
            <a:extLst>
              <a:ext uri="{FF2B5EF4-FFF2-40B4-BE49-F238E27FC236}">
                <a16:creationId xmlns:a16="http://schemas.microsoft.com/office/drawing/2014/main" id="{0E4B3300-CF01-44B9-B650-E469D214A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155733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Нет блокировки</a:t>
            </a:r>
          </a:p>
        </p:txBody>
      </p:sp>
      <p:sp>
        <p:nvSpPr>
          <p:cNvPr id="119830" name="Line 22">
            <a:extLst>
              <a:ext uri="{FF2B5EF4-FFF2-40B4-BE49-F238E27FC236}">
                <a16:creationId xmlns:a16="http://schemas.microsoft.com/office/drawing/2014/main" id="{F931DB81-80D3-4B4D-99A4-09C596843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30622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1" name="Line 23">
            <a:extLst>
              <a:ext uri="{FF2B5EF4-FFF2-40B4-BE49-F238E27FC236}">
                <a16:creationId xmlns:a16="http://schemas.microsoft.com/office/drawing/2014/main" id="{95B7AB51-C888-465A-B0EF-CBB85CB68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4141788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2" name="Line 24">
            <a:extLst>
              <a:ext uri="{FF2B5EF4-FFF2-40B4-BE49-F238E27FC236}">
                <a16:creationId xmlns:a16="http://schemas.microsoft.com/office/drawing/2014/main" id="{5840016E-9F52-4139-B4FF-4E8540EEA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32067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3" name="Line 25">
            <a:extLst>
              <a:ext uri="{FF2B5EF4-FFF2-40B4-BE49-F238E27FC236}">
                <a16:creationId xmlns:a16="http://schemas.microsoft.com/office/drawing/2014/main" id="{A32515C4-2434-4DFC-B584-A228CC87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2067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4" name="Line 26">
            <a:extLst>
              <a:ext uri="{FF2B5EF4-FFF2-40B4-BE49-F238E27FC236}">
                <a16:creationId xmlns:a16="http://schemas.microsoft.com/office/drawing/2014/main" id="{2250864E-BF70-4AEA-A245-A888F8E26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9258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5" name="Line 27">
            <a:extLst>
              <a:ext uri="{FF2B5EF4-FFF2-40B4-BE49-F238E27FC236}">
                <a16:creationId xmlns:a16="http://schemas.microsoft.com/office/drawing/2014/main" id="{4E704743-FA94-4BE2-AEFB-81EC97B17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32067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A8AEFDDB-4CDB-452B-9EE0-592804A2E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320675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35BF9B13-1662-4F45-A60D-64560BD7A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9" y="392588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38" name="Text Box 30">
            <a:extLst>
              <a:ext uri="{FF2B5EF4-FFF2-40B4-BE49-F238E27FC236}">
                <a16:creationId xmlns:a16="http://schemas.microsoft.com/office/drawing/2014/main" id="{BB89C06E-3244-4652-A7E1-D9D1A6AA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062288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19839" name="Text Box 31">
            <a:extLst>
              <a:ext uri="{FF2B5EF4-FFF2-40B4-BE49-F238E27FC236}">
                <a16:creationId xmlns:a16="http://schemas.microsoft.com/office/drawing/2014/main" id="{6D436B3D-FEDD-4B12-B774-83C92CDC7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783013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19840" name="Text Box 32">
            <a:extLst>
              <a:ext uri="{FF2B5EF4-FFF2-40B4-BE49-F238E27FC236}">
                <a16:creationId xmlns:a16="http://schemas.microsoft.com/office/drawing/2014/main" id="{9785DA88-2B90-4A5E-87E4-7EDB32D0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42148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</a:t>
            </a:r>
            <a:endParaRPr lang="ru-RU" altLang="ru-RU"/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D993CB9-2944-477F-9F3D-B08590FB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2997201"/>
            <a:ext cx="302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Нормальная блокировка</a:t>
            </a:r>
          </a:p>
        </p:txBody>
      </p:sp>
      <p:sp>
        <p:nvSpPr>
          <p:cNvPr id="119848" name="Line 40">
            <a:extLst>
              <a:ext uri="{FF2B5EF4-FFF2-40B4-BE49-F238E27FC236}">
                <a16:creationId xmlns:a16="http://schemas.microsoft.com/office/drawing/2014/main" id="{47146DCA-5788-43AC-B6CA-017DDF19F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78948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49" name="Line 41">
            <a:extLst>
              <a:ext uri="{FF2B5EF4-FFF2-40B4-BE49-F238E27FC236}">
                <a16:creationId xmlns:a16="http://schemas.microsoft.com/office/drawing/2014/main" id="{015EDD67-5ECD-4C79-9160-040995266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5868988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0" name="Line 42">
            <a:extLst>
              <a:ext uri="{FF2B5EF4-FFF2-40B4-BE49-F238E27FC236}">
                <a16:creationId xmlns:a16="http://schemas.microsoft.com/office/drawing/2014/main" id="{29EED28A-AD42-47A3-979B-AFF54F26A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9339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1" name="Line 43">
            <a:extLst>
              <a:ext uri="{FF2B5EF4-FFF2-40B4-BE49-F238E27FC236}">
                <a16:creationId xmlns:a16="http://schemas.microsoft.com/office/drawing/2014/main" id="{4B174907-02A4-4897-A54C-05A07CB89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49339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2" name="Line 44">
            <a:extLst>
              <a:ext uri="{FF2B5EF4-FFF2-40B4-BE49-F238E27FC236}">
                <a16:creationId xmlns:a16="http://schemas.microsoft.com/office/drawing/2014/main" id="{2B20B901-5E98-434B-A40E-3718F368F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5653088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3" name="Line 45">
            <a:extLst>
              <a:ext uri="{FF2B5EF4-FFF2-40B4-BE49-F238E27FC236}">
                <a16:creationId xmlns:a16="http://schemas.microsoft.com/office/drawing/2014/main" id="{39EEF7FD-4F9F-4E61-BE8A-CF31D4ABF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49339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4" name="Line 46">
            <a:extLst>
              <a:ext uri="{FF2B5EF4-FFF2-40B4-BE49-F238E27FC236}">
                <a16:creationId xmlns:a16="http://schemas.microsoft.com/office/drawing/2014/main" id="{F5B9BB2B-8BCC-46F7-B9C7-8D2F11207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493395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5" name="Line 47">
            <a:extLst>
              <a:ext uri="{FF2B5EF4-FFF2-40B4-BE49-F238E27FC236}">
                <a16:creationId xmlns:a16="http://schemas.microsoft.com/office/drawing/2014/main" id="{BCE9629B-6457-4669-AAFB-CBEA0E2B9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9" y="565308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595BCA36-9736-41CB-B6E6-990D8149D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789488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E3CDE1ED-7314-4F09-8B85-B1E161FC1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510213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6F5BB0DD-6F6B-491F-8741-FA451EA7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59420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t</a:t>
            </a:r>
            <a:endParaRPr lang="ru-RU" altLang="ru-RU"/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8068898B-1F10-4D3A-8E33-CFE80442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32845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E2972B70-5915-4BBE-872C-4DB406063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5013326"/>
            <a:ext cx="331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Взаимная блокировка, тупик</a:t>
            </a:r>
          </a:p>
        </p:txBody>
      </p:sp>
      <p:sp>
        <p:nvSpPr>
          <p:cNvPr id="119867" name="Rectangle 59">
            <a:extLst>
              <a:ext uri="{FF2B5EF4-FFF2-40B4-BE49-F238E27FC236}">
                <a16:creationId xmlns:a16="http://schemas.microsoft.com/office/drawing/2014/main" id="{F5DE62D4-6AC4-46C4-AE48-201A6245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15573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en-US" altLang="ru-RU" sz="1400"/>
              <a:t>1</a:t>
            </a:r>
            <a:endParaRPr lang="ru-RU" altLang="ru-RU" sz="1400"/>
          </a:p>
        </p:txBody>
      </p:sp>
      <p:sp>
        <p:nvSpPr>
          <p:cNvPr id="119868" name="Rectangle 60">
            <a:extLst>
              <a:ext uri="{FF2B5EF4-FFF2-40B4-BE49-F238E27FC236}">
                <a16:creationId xmlns:a16="http://schemas.microsoft.com/office/drawing/2014/main" id="{66F2C0A8-1D1D-4328-B74A-CCB1FC8B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5573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en-US" altLang="ru-RU" sz="1400"/>
              <a:t>2</a:t>
            </a:r>
            <a:endParaRPr lang="ru-RU" altLang="ru-RU" sz="1400"/>
          </a:p>
        </p:txBody>
      </p:sp>
      <p:sp>
        <p:nvSpPr>
          <p:cNvPr id="119869" name="Rectangle 61">
            <a:extLst>
              <a:ext uri="{FF2B5EF4-FFF2-40B4-BE49-F238E27FC236}">
                <a16:creationId xmlns:a16="http://schemas.microsoft.com/office/drawing/2014/main" id="{7FD182DA-52A9-4668-BE08-C7017089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5573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1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70" name="Rectangle 62">
            <a:extLst>
              <a:ext uri="{FF2B5EF4-FFF2-40B4-BE49-F238E27FC236}">
                <a16:creationId xmlns:a16="http://schemas.microsoft.com/office/drawing/2014/main" id="{D9945041-BF75-4B70-A21C-17AC5634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5573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2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71" name="Rectangle 63">
            <a:extLst>
              <a:ext uri="{FF2B5EF4-FFF2-40B4-BE49-F238E27FC236}">
                <a16:creationId xmlns:a16="http://schemas.microsoft.com/office/drawing/2014/main" id="{C5878A1B-7459-407E-9858-A935824D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5573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КС</a:t>
            </a:r>
          </a:p>
        </p:txBody>
      </p:sp>
      <p:sp>
        <p:nvSpPr>
          <p:cNvPr id="119872" name="Rectangle 64">
            <a:extLst>
              <a:ext uri="{FF2B5EF4-FFF2-40B4-BE49-F238E27FC236}">
                <a16:creationId xmlns:a16="http://schemas.microsoft.com/office/drawing/2014/main" id="{1C0F8B01-821A-47EF-9394-5FD73E75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2050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2</a:t>
            </a:r>
          </a:p>
        </p:txBody>
      </p:sp>
      <p:sp>
        <p:nvSpPr>
          <p:cNvPr id="119873" name="Rectangle 65">
            <a:extLst>
              <a:ext uri="{FF2B5EF4-FFF2-40B4-BE49-F238E27FC236}">
                <a16:creationId xmlns:a16="http://schemas.microsoft.com/office/drawing/2014/main" id="{88C8F04A-9D37-4698-A4DD-D1BE24F6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22050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1</a:t>
            </a:r>
          </a:p>
        </p:txBody>
      </p:sp>
      <p:sp>
        <p:nvSpPr>
          <p:cNvPr id="119874" name="Rectangle 66">
            <a:extLst>
              <a:ext uri="{FF2B5EF4-FFF2-40B4-BE49-F238E27FC236}">
                <a16:creationId xmlns:a16="http://schemas.microsoft.com/office/drawing/2014/main" id="{5F9E76E3-7B2B-4A41-A4AC-3CA258B8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2050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1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75" name="Rectangle 67">
            <a:extLst>
              <a:ext uri="{FF2B5EF4-FFF2-40B4-BE49-F238E27FC236}">
                <a16:creationId xmlns:a16="http://schemas.microsoft.com/office/drawing/2014/main" id="{EFA80CF8-A717-4CE4-ABE2-F6AD5A43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22050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2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76" name="Rectangle 68">
            <a:extLst>
              <a:ext uri="{FF2B5EF4-FFF2-40B4-BE49-F238E27FC236}">
                <a16:creationId xmlns:a16="http://schemas.microsoft.com/office/drawing/2014/main" id="{5DC6D696-BA4D-424F-BCEC-5AB00AE6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20503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КС</a:t>
            </a:r>
          </a:p>
        </p:txBody>
      </p:sp>
      <p:sp>
        <p:nvSpPr>
          <p:cNvPr id="119878" name="Line 70">
            <a:extLst>
              <a:ext uri="{FF2B5EF4-FFF2-40B4-BE49-F238E27FC236}">
                <a16:creationId xmlns:a16="http://schemas.microsoft.com/office/drawing/2014/main" id="{3097351A-575B-4DEB-BA26-2D92E915D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32131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79" name="Line 71">
            <a:extLst>
              <a:ext uri="{FF2B5EF4-FFF2-40B4-BE49-F238E27FC236}">
                <a16:creationId xmlns:a16="http://schemas.microsoft.com/office/drawing/2014/main" id="{820EF314-537F-445B-A9C5-24B1FFAE8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3933825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80" name="Rectangle 72">
            <a:extLst>
              <a:ext uri="{FF2B5EF4-FFF2-40B4-BE49-F238E27FC236}">
                <a16:creationId xmlns:a16="http://schemas.microsoft.com/office/drawing/2014/main" id="{6BD483D3-90E7-455B-995C-455F04D1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9972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en-US" altLang="ru-RU" sz="1400"/>
              <a:t>1</a:t>
            </a:r>
            <a:endParaRPr lang="ru-RU" altLang="ru-RU" sz="1400"/>
          </a:p>
        </p:txBody>
      </p:sp>
      <p:sp>
        <p:nvSpPr>
          <p:cNvPr id="119881" name="Rectangle 73">
            <a:extLst>
              <a:ext uri="{FF2B5EF4-FFF2-40B4-BE49-F238E27FC236}">
                <a16:creationId xmlns:a16="http://schemas.microsoft.com/office/drawing/2014/main" id="{C0F094D3-58E0-4268-A285-ABB43222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9972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en-US" altLang="ru-RU" sz="1400"/>
              <a:t>2</a:t>
            </a:r>
            <a:endParaRPr lang="ru-RU" altLang="ru-RU" sz="1400"/>
          </a:p>
        </p:txBody>
      </p:sp>
      <p:sp>
        <p:nvSpPr>
          <p:cNvPr id="119882" name="Rectangle 74">
            <a:extLst>
              <a:ext uri="{FF2B5EF4-FFF2-40B4-BE49-F238E27FC236}">
                <a16:creationId xmlns:a16="http://schemas.microsoft.com/office/drawing/2014/main" id="{0CD97493-C899-448D-80FD-F9E4BFAAF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29972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1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83" name="Rectangle 75">
            <a:extLst>
              <a:ext uri="{FF2B5EF4-FFF2-40B4-BE49-F238E27FC236}">
                <a16:creationId xmlns:a16="http://schemas.microsoft.com/office/drawing/2014/main" id="{245564CB-D437-45D2-BC89-762B487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9972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2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84" name="Rectangle 76">
            <a:extLst>
              <a:ext uri="{FF2B5EF4-FFF2-40B4-BE49-F238E27FC236}">
                <a16:creationId xmlns:a16="http://schemas.microsoft.com/office/drawing/2014/main" id="{5177B866-D563-4AD0-BE92-0A446448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9972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КС</a:t>
            </a:r>
          </a:p>
        </p:txBody>
      </p:sp>
      <p:sp>
        <p:nvSpPr>
          <p:cNvPr id="119885" name="Rectangle 77">
            <a:extLst>
              <a:ext uri="{FF2B5EF4-FFF2-40B4-BE49-F238E27FC236}">
                <a16:creationId xmlns:a16="http://schemas.microsoft.com/office/drawing/2014/main" id="{CF938137-7809-48E8-B16B-78E9FD82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644900"/>
            <a:ext cx="215900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2</a:t>
            </a:r>
          </a:p>
        </p:txBody>
      </p:sp>
      <p:sp>
        <p:nvSpPr>
          <p:cNvPr id="119887" name="Line 79">
            <a:extLst>
              <a:ext uri="{FF2B5EF4-FFF2-40B4-BE49-F238E27FC236}">
                <a16:creationId xmlns:a16="http://schemas.microsoft.com/office/drawing/2014/main" id="{DB01DEE3-1FEB-4065-BDCE-C8736268C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4" y="3789363"/>
            <a:ext cx="2376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88" name="Rectangle 80">
            <a:extLst>
              <a:ext uri="{FF2B5EF4-FFF2-40B4-BE49-F238E27FC236}">
                <a16:creationId xmlns:a16="http://schemas.microsoft.com/office/drawing/2014/main" id="{D2C053C2-97B8-45B6-851B-61FFA890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6449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2</a:t>
            </a:r>
          </a:p>
        </p:txBody>
      </p:sp>
      <p:sp>
        <p:nvSpPr>
          <p:cNvPr id="119889" name="Rectangle 81">
            <a:extLst>
              <a:ext uri="{FF2B5EF4-FFF2-40B4-BE49-F238E27FC236}">
                <a16:creationId xmlns:a16="http://schemas.microsoft.com/office/drawing/2014/main" id="{29E0F551-CC15-4DF4-AED2-5AA64172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36449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1</a:t>
            </a:r>
          </a:p>
        </p:txBody>
      </p:sp>
      <p:sp>
        <p:nvSpPr>
          <p:cNvPr id="119890" name="Rectangle 82">
            <a:extLst>
              <a:ext uri="{FF2B5EF4-FFF2-40B4-BE49-F238E27FC236}">
                <a16:creationId xmlns:a16="http://schemas.microsoft.com/office/drawing/2014/main" id="{1F7364D7-2AC5-4B22-8190-82AFEC5D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6449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1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91" name="Rectangle 83">
            <a:extLst>
              <a:ext uri="{FF2B5EF4-FFF2-40B4-BE49-F238E27FC236}">
                <a16:creationId xmlns:a16="http://schemas.microsoft.com/office/drawing/2014/main" id="{3C86B277-C334-4576-B360-041F8D6B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36449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1400"/>
              <a:t>2</a:t>
            </a:r>
            <a:r>
              <a:rPr lang="en-US" altLang="ru-RU"/>
              <a:t>}</a:t>
            </a:r>
            <a:endParaRPr lang="ru-RU" altLang="ru-RU"/>
          </a:p>
        </p:txBody>
      </p:sp>
      <p:sp>
        <p:nvSpPr>
          <p:cNvPr id="119892" name="Rectangle 84">
            <a:extLst>
              <a:ext uri="{FF2B5EF4-FFF2-40B4-BE49-F238E27FC236}">
                <a16:creationId xmlns:a16="http://schemas.microsoft.com/office/drawing/2014/main" id="{16B1DD99-B055-46FA-AAE6-5438B1603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3644900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000"/>
              <a:t>КС</a:t>
            </a:r>
          </a:p>
        </p:txBody>
      </p:sp>
      <p:sp>
        <p:nvSpPr>
          <p:cNvPr id="119893" name="Rectangle 85">
            <a:extLst>
              <a:ext uri="{FF2B5EF4-FFF2-40B4-BE49-F238E27FC236}">
                <a16:creationId xmlns:a16="http://schemas.microsoft.com/office/drawing/2014/main" id="{FF93C190-13CC-4F78-913A-CC36FE0E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72598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en-US" altLang="ru-RU" sz="1400"/>
              <a:t>1</a:t>
            </a:r>
            <a:endParaRPr lang="ru-RU" altLang="ru-RU" sz="1400"/>
          </a:p>
        </p:txBody>
      </p:sp>
      <p:sp>
        <p:nvSpPr>
          <p:cNvPr id="119894" name="Rectangle 86">
            <a:extLst>
              <a:ext uri="{FF2B5EF4-FFF2-40B4-BE49-F238E27FC236}">
                <a16:creationId xmlns:a16="http://schemas.microsoft.com/office/drawing/2014/main" id="{D47FEC8E-B8D2-4062-804D-0703A03BD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373688"/>
            <a:ext cx="2159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2</a:t>
            </a:r>
          </a:p>
        </p:txBody>
      </p:sp>
      <p:sp>
        <p:nvSpPr>
          <p:cNvPr id="119895" name="Rectangle 87">
            <a:extLst>
              <a:ext uri="{FF2B5EF4-FFF2-40B4-BE49-F238E27FC236}">
                <a16:creationId xmlns:a16="http://schemas.microsoft.com/office/drawing/2014/main" id="{8A9FE53E-650E-4A24-BA2D-CCA83957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373688"/>
            <a:ext cx="215900" cy="431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ru-RU" altLang="ru-RU" sz="1400"/>
              <a:t>1</a:t>
            </a:r>
          </a:p>
        </p:txBody>
      </p:sp>
      <p:sp>
        <p:nvSpPr>
          <p:cNvPr id="119896" name="Line 88">
            <a:extLst>
              <a:ext uri="{FF2B5EF4-FFF2-40B4-BE49-F238E27FC236}">
                <a16:creationId xmlns:a16="http://schemas.microsoft.com/office/drawing/2014/main" id="{95ACC690-525F-475A-B16C-3C9867167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516563"/>
            <a:ext cx="2376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9897" name="Rectangle 89">
            <a:extLst>
              <a:ext uri="{FF2B5EF4-FFF2-40B4-BE49-F238E27FC236}">
                <a16:creationId xmlns:a16="http://schemas.microsoft.com/office/drawing/2014/main" id="{D91BFBC3-882F-470A-8847-9AD0FB8E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724400"/>
            <a:ext cx="215900" cy="431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{</a:t>
            </a:r>
            <a:r>
              <a:rPr lang="en-US" altLang="ru-RU" sz="1400"/>
              <a:t>2</a:t>
            </a:r>
            <a:endParaRPr lang="ru-RU" altLang="ru-RU" sz="1400"/>
          </a:p>
        </p:txBody>
      </p:sp>
      <p:sp>
        <p:nvSpPr>
          <p:cNvPr id="119898" name="Line 90">
            <a:extLst>
              <a:ext uri="{FF2B5EF4-FFF2-40B4-BE49-F238E27FC236}">
                <a16:creationId xmlns:a16="http://schemas.microsoft.com/office/drawing/2014/main" id="{D1738D28-679D-400B-8741-ED6D8AD2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797425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109A80-C9C4-41FC-B549-9550008A3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C17F2E5C-2AB2-44C2-B05E-B7E6A7252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Задачи, связанные </a:t>
            </a:r>
            <a:br>
              <a:rPr lang="ru-RU" altLang="ru-RU" sz="4000"/>
            </a:br>
            <a:r>
              <a:rPr lang="ru-RU" altLang="ru-RU" sz="4000"/>
              <a:t>с проблемой тупиков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2347521-1CC5-47A2-B78D-BE020B889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ru-RU" altLang="ru-RU"/>
              <a:t> Предотвращение тупиков (программист)</a:t>
            </a:r>
          </a:p>
          <a:p>
            <a:pPr marL="0" indent="0"/>
            <a:r>
              <a:rPr lang="ru-RU" altLang="ru-RU"/>
              <a:t> Распознавание тупиков (ОС)</a:t>
            </a:r>
          </a:p>
          <a:p>
            <a:pPr marL="0" indent="0"/>
            <a:r>
              <a:rPr lang="ru-RU" altLang="ru-RU"/>
              <a:t> Восстановление системы после тупиков (ОС)</a:t>
            </a:r>
          </a:p>
          <a:p>
            <a:pPr marL="0" indent="0"/>
            <a:endParaRPr lang="ru-RU" altLang="ru-RU"/>
          </a:p>
          <a:p>
            <a:pPr marL="0" indent="0">
              <a:buNone/>
            </a:pPr>
            <a:r>
              <a:rPr lang="ru-RU" altLang="ru-RU"/>
              <a:t>Контрольные точки - механизм ОС, обеспечивающий восстановление при тупиках. Периодически процессы сохраняют свое состояние. При обнаружении тупика ОС производит откат заблокированных процессов к сохраненному состоянию и случайный таймаут - тупик возникнет теперь нескоро.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730D66-1F17-4F81-B661-B23D2032C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55D1767-626E-4494-A32A-6F70D9FED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628775"/>
            <a:ext cx="8229600" cy="3240088"/>
          </a:xfrm>
        </p:spPr>
        <p:txBody>
          <a:bodyPr/>
          <a:lstStyle/>
          <a:p>
            <a:r>
              <a:rPr lang="ru-RU" altLang="ru-RU" b="1"/>
              <a:t>Часть1: Общие сведения </a:t>
            </a:r>
            <a:br>
              <a:rPr lang="ru-RU" altLang="ru-RU" b="1"/>
            </a:br>
            <a:r>
              <a:rPr lang="ru-RU" altLang="ru-RU" b="1"/>
              <a:t>об операционных системах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0F5936-1AA7-4C98-8AD3-8FDFF6BB6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F03D06-B316-4B5C-972E-9C8A10839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333375"/>
            <a:ext cx="8229600" cy="1143000"/>
          </a:xfrm>
        </p:spPr>
        <p:txBody>
          <a:bodyPr/>
          <a:lstStyle/>
          <a:p>
            <a:r>
              <a:rPr lang="ru-RU" altLang="ru-RU"/>
              <a:t>ЛР 2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848EE6A-8599-42AB-BED2-BEC591A5F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773239"/>
            <a:ext cx="8229600" cy="3527425"/>
          </a:xfrm>
        </p:spPr>
        <p:txBody>
          <a:bodyPr/>
          <a:lstStyle/>
          <a:p>
            <a:pPr marL="0" indent="0">
              <a:spcBef>
                <a:spcPct val="80000"/>
              </a:spcBef>
              <a:buNone/>
            </a:pPr>
            <a:r>
              <a:rPr lang="ru-RU" altLang="ru-RU" sz="2000"/>
              <a:t>Обратите внимание: задание состоит из двух частей:</a:t>
            </a:r>
          </a:p>
          <a:p>
            <a:pPr marL="0" indent="0">
              <a:spcBef>
                <a:spcPct val="80000"/>
              </a:spcBef>
              <a:buFontTx/>
              <a:buAutoNum type="arabicPeriod"/>
            </a:pPr>
            <a:r>
              <a:rPr lang="ru-RU" altLang="ru-RU" sz="2000"/>
              <a:t>Написать и отладить параллельную программу в соответствии </a:t>
            </a:r>
            <a:br>
              <a:rPr lang="ru-RU" altLang="ru-RU" sz="2000"/>
            </a:br>
            <a:r>
              <a:rPr lang="ru-RU" altLang="ru-RU" sz="2000"/>
              <a:t>с вариантом.</a:t>
            </a:r>
          </a:p>
          <a:p>
            <a:pPr marL="0" indent="0">
              <a:spcBef>
                <a:spcPct val="80000"/>
              </a:spcBef>
              <a:buFontTx/>
              <a:buAutoNum type="arabicPeriod"/>
            </a:pPr>
            <a:r>
              <a:rPr lang="ru-RU" altLang="ru-RU" sz="2000"/>
              <a:t>Смоделировать взаимную блокировку, выполняя потоки в вытесняющем режиме. Желательно, чтобы конфликтовали «рисующие» потоки, а управляющие сохраняли работоспособность.</a:t>
            </a:r>
          </a:p>
          <a:p>
            <a:pPr marL="0" indent="0">
              <a:buNone/>
            </a:pPr>
            <a:endParaRPr lang="ru-RU" altLang="ru-RU" sz="2000"/>
          </a:p>
          <a:p>
            <a:pPr marL="0" indent="0">
              <a:buNone/>
            </a:pPr>
            <a:r>
              <a:rPr lang="ru-RU" altLang="ru-RU" sz="2000"/>
              <a:t>Взаимная блокировка - случайное событие, может потребоваться </a:t>
            </a:r>
            <a:r>
              <a:rPr lang="ru-RU" altLang="ru-RU" sz="2000" b="1" u="sng"/>
              <a:t>несколько минут</a:t>
            </a:r>
            <a:r>
              <a:rPr lang="ru-RU" altLang="ru-RU" sz="2000"/>
              <a:t> работы.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0AA714E-9DE4-4114-A37F-D8A0AE243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3" y="1125538"/>
            <a:ext cx="7848600" cy="4248150"/>
          </a:xfrm>
        </p:spPr>
        <p:txBody>
          <a:bodyPr/>
          <a:lstStyle/>
          <a:p>
            <a:pPr algn="r"/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Осень 2021</a:t>
            </a:r>
          </a:p>
          <a:p>
            <a:br>
              <a:rPr lang="ru-RU" altLang="ru-RU" sz="2800" b="1" dirty="0"/>
            </a:br>
            <a:r>
              <a:rPr lang="ru-RU" alt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Операционные системы</a:t>
            </a:r>
          </a:p>
          <a:p>
            <a:endParaRPr lang="ru-RU" altLang="ru-RU" sz="2800" b="1" dirty="0"/>
          </a:p>
          <a:p>
            <a:r>
              <a:rPr lang="ru-RU" altLang="ru-RU" sz="2800" dirty="0"/>
              <a:t>Онлайн-лекции</a:t>
            </a:r>
          </a:p>
          <a:p>
            <a:endParaRPr lang="ru-RU" altLang="ru-RU" sz="2800" dirty="0"/>
          </a:p>
          <a:p>
            <a:r>
              <a:rPr lang="ru-RU" altLang="ru-RU" sz="2800" dirty="0"/>
              <a:t>Лекция №3: </a:t>
            </a:r>
            <a:r>
              <a:rPr lang="en-US" altLang="ru-RU" sz="2800" dirty="0">
                <a:solidFill>
                  <a:srgbClr val="3366CC"/>
                </a:solidFill>
              </a:rPr>
              <a:t>WINDOWS.</a:t>
            </a:r>
            <a:r>
              <a:rPr lang="ru-RU" altLang="ru-RU" sz="2800" dirty="0">
                <a:solidFill>
                  <a:srgbClr val="3366CC"/>
                </a:solidFill>
              </a:rPr>
              <a:t> История, архитектура. Механизм сообщений.</a:t>
            </a:r>
          </a:p>
          <a:p>
            <a:endParaRPr lang="ru-RU" altLang="ru-RU" sz="2800" b="1" dirty="0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CD6C24E9-6A2E-454D-BD37-5E462E1CE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5805488"/>
            <a:ext cx="621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ru-RU" altLang="ru-RU">
                <a:solidFill>
                  <a:schemeClr val="bg1"/>
                </a:solidFill>
              </a:rPr>
              <a:t>ведущий: к.т.н. Александр Геннадьевич ГОЛЬЦОВ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6E1AB5A5-1D8C-4993-96C6-F79B3EA5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5589589"/>
            <a:ext cx="439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Доцент, к.т.н. ГОЛЬЦОВ Александр Геннадьевич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845AB-8289-496A-8A13-E4D3A8E1A0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E7121EBD-C8E2-4FCA-8BA0-3CFF43D47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История развития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49A4856-866E-47EB-93C8-D85D8DF2C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96976"/>
            <a:ext cx="8229600" cy="49577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 sz="1600"/>
              <a:t>Windows 1.0 AKA Interface Manager - 1985 </a:t>
            </a:r>
            <a:r>
              <a:rPr lang="ru-RU" altLang="ru-RU" sz="1600"/>
              <a:t>год</a:t>
            </a:r>
          </a:p>
          <a:p>
            <a:pPr>
              <a:buFontTx/>
              <a:buNone/>
            </a:pPr>
            <a:r>
              <a:rPr lang="ru-RU" altLang="ru-RU" sz="1600"/>
              <a:t>Аппаратно-независимая графика (</a:t>
            </a:r>
            <a:r>
              <a:rPr lang="en-US" altLang="ru-RU" sz="1600"/>
              <a:t>GDI)</a:t>
            </a:r>
          </a:p>
          <a:p>
            <a:pPr>
              <a:buFontTx/>
              <a:buNone/>
            </a:pPr>
            <a:r>
              <a:rPr lang="ru-RU" altLang="ru-RU" sz="1600"/>
              <a:t>Идея </a:t>
            </a:r>
            <a:r>
              <a:rPr lang="en-US" altLang="ru-RU" sz="1600"/>
              <a:t>API</a:t>
            </a:r>
          </a:p>
          <a:p>
            <a:pPr>
              <a:buFontTx/>
              <a:buNone/>
            </a:pPr>
            <a:r>
              <a:rPr lang="ru-RU" altLang="ru-RU" sz="1600"/>
              <a:t>Неперекрывающиеся окна</a:t>
            </a:r>
          </a:p>
          <a:p>
            <a:pPr>
              <a:buFontTx/>
              <a:buNone/>
            </a:pPr>
            <a:r>
              <a:rPr lang="ru-RU" altLang="ru-RU" sz="1600"/>
              <a:t>Уступает решениям от </a:t>
            </a:r>
            <a:r>
              <a:rPr lang="en-US" altLang="ru-RU" sz="1600"/>
              <a:t>Apple </a:t>
            </a:r>
            <a:r>
              <a:rPr lang="ru-RU" altLang="ru-RU" sz="1600"/>
              <a:t>по всем пунктам</a:t>
            </a:r>
          </a:p>
        </p:txBody>
      </p:sp>
      <p:pic>
        <p:nvPicPr>
          <p:cNvPr id="124933" name="Picture 5">
            <a:extLst>
              <a:ext uri="{FF2B5EF4-FFF2-40B4-BE49-F238E27FC236}">
                <a16:creationId xmlns:a16="http://schemas.microsoft.com/office/drawing/2014/main" id="{EDF85AA3-1BF1-46F6-BF3F-C25C8771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59088"/>
            <a:ext cx="6408738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FF1A35-27F6-41C3-AF69-E50AFFC93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73A49F7-00CB-487E-88E9-FC8232732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692150"/>
          </a:xfrm>
        </p:spPr>
        <p:txBody>
          <a:bodyPr/>
          <a:lstStyle/>
          <a:p>
            <a:r>
              <a:rPr lang="ru-RU" altLang="ru-RU" sz="4000"/>
              <a:t>История развития </a:t>
            </a:r>
            <a:r>
              <a:rPr lang="en-US" altLang="ru-RU" sz="4000"/>
              <a:t>Windows</a:t>
            </a:r>
            <a:endParaRPr lang="ru-RU" altLang="ru-RU" sz="4000"/>
          </a:p>
        </p:txBody>
      </p:sp>
      <p:sp>
        <p:nvSpPr>
          <p:cNvPr id="125955" name="AutoShape 3">
            <a:extLst>
              <a:ext uri="{FF2B5EF4-FFF2-40B4-BE49-F238E27FC236}">
                <a16:creationId xmlns:a16="http://schemas.microsoft.com/office/drawing/2014/main" id="{8BC04793-5391-4122-AD3E-849A7408489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187575" y="981076"/>
            <a:ext cx="8229600" cy="51736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u-RU"/>
              <a:t>Windows 2.x - 1987</a:t>
            </a:r>
          </a:p>
          <a:p>
            <a:pPr>
              <a:buFontTx/>
              <a:buNone/>
            </a:pPr>
            <a:r>
              <a:rPr lang="ru-RU" altLang="ru-RU"/>
              <a:t>Перекрывающиеся окна</a:t>
            </a:r>
          </a:p>
          <a:p>
            <a:pPr>
              <a:buFontTx/>
              <a:buNone/>
            </a:pPr>
            <a:r>
              <a:rPr lang="ru-RU" altLang="ru-RU"/>
              <a:t>Выполняется приложение переднего плана</a:t>
            </a:r>
          </a:p>
        </p:txBody>
      </p:sp>
      <p:pic>
        <p:nvPicPr>
          <p:cNvPr id="125959" name="Picture 7">
            <a:extLst>
              <a:ext uri="{FF2B5EF4-FFF2-40B4-BE49-F238E27FC236}">
                <a16:creationId xmlns:a16="http://schemas.microsoft.com/office/drawing/2014/main" id="{F2738EF7-E93D-4334-A514-E6E80500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2492376"/>
            <a:ext cx="47625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3D281-4B2F-4A2F-B022-485CD71F4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14DA0E60-00EE-4381-841A-6020328B9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История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8A3822E-6022-41E2-8CDC-D818EB032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052514"/>
            <a:ext cx="8229600" cy="5102225"/>
          </a:xfrm>
        </p:spPr>
        <p:txBody>
          <a:bodyPr/>
          <a:lstStyle/>
          <a:p>
            <a:pPr marL="0" indent="0">
              <a:buNone/>
            </a:pPr>
            <a:r>
              <a:rPr lang="en-US" altLang="ru-RU"/>
              <a:t>Windows 3.1 - 1992</a:t>
            </a:r>
          </a:p>
          <a:p>
            <a:pPr marL="0" indent="0">
              <a:buNone/>
            </a:pPr>
            <a:r>
              <a:rPr lang="ru-RU" altLang="ru-RU"/>
              <a:t>Первая коммерчески успешная версия, стоящая повсеместно у пользователей </a:t>
            </a:r>
            <a:r>
              <a:rPr lang="en-US" altLang="ru-RU"/>
              <a:t>IBM PC AT</a:t>
            </a:r>
          </a:p>
          <a:p>
            <a:pPr marL="0" indent="0">
              <a:buNone/>
            </a:pPr>
            <a:r>
              <a:rPr lang="ru-RU" altLang="ru-RU"/>
              <a:t>Невытестняющая многозадачность, 16-разрядная</a:t>
            </a:r>
          </a:p>
          <a:p>
            <a:pPr marL="0" indent="0">
              <a:buNone/>
            </a:pPr>
            <a:r>
              <a:rPr lang="ru-RU" altLang="ru-RU"/>
              <a:t>Полноценная оконная </a:t>
            </a:r>
            <a:br>
              <a:rPr lang="ru-RU" altLang="ru-RU"/>
            </a:br>
            <a:r>
              <a:rPr lang="ru-RU" altLang="ru-RU"/>
              <a:t>система</a:t>
            </a:r>
          </a:p>
          <a:p>
            <a:pPr marL="0" indent="0">
              <a:buNone/>
            </a:pPr>
            <a:endParaRPr lang="ru-RU" altLang="ru-RU"/>
          </a:p>
        </p:txBody>
      </p:sp>
      <p:pic>
        <p:nvPicPr>
          <p:cNvPr id="126981" name="Picture 5">
            <a:extLst>
              <a:ext uri="{FF2B5EF4-FFF2-40B4-BE49-F238E27FC236}">
                <a16:creationId xmlns:a16="http://schemas.microsoft.com/office/drawing/2014/main" id="{91914DDD-81DA-412C-AA95-31058C743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1" y="2781301"/>
            <a:ext cx="43211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B1FD3-A537-4CB6-AA1A-A30B89554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C945A501-A5A2-4A41-9965-FF25FD8E7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История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52377C1-B360-4063-ACD1-E49C71F9D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125538"/>
            <a:ext cx="8229600" cy="5029200"/>
          </a:xfrm>
        </p:spPr>
        <p:txBody>
          <a:bodyPr/>
          <a:lstStyle/>
          <a:p>
            <a:pPr marL="0" indent="0"/>
            <a:r>
              <a:rPr lang="en-US" altLang="ru-RU" sz="1600"/>
              <a:t>Windows NT 3.1 - 1993  </a:t>
            </a:r>
          </a:p>
          <a:p>
            <a:pPr marL="0" indent="0">
              <a:buNone/>
            </a:pPr>
            <a:r>
              <a:rPr lang="en-US" altLang="ru-RU" sz="1600"/>
              <a:t>32-</a:t>
            </a:r>
            <a:r>
              <a:rPr lang="ru-RU" altLang="ru-RU" sz="1600"/>
              <a:t>разрядная, интерфейс как у 3.1, «серверно-профессиональная»</a:t>
            </a:r>
            <a:endParaRPr lang="en-US" altLang="ru-RU" sz="1600"/>
          </a:p>
          <a:p>
            <a:pPr marL="0" indent="0">
              <a:buNone/>
            </a:pPr>
            <a:endParaRPr lang="ru-RU" altLang="ru-RU" sz="1600"/>
          </a:p>
          <a:p>
            <a:pPr marL="0" indent="0"/>
            <a:r>
              <a:rPr lang="en-US" altLang="ru-RU" sz="1600"/>
              <a:t>Windows 95 - 1995</a:t>
            </a:r>
          </a:p>
          <a:p>
            <a:pPr marL="0" indent="0">
              <a:buNone/>
            </a:pPr>
            <a:r>
              <a:rPr lang="en-US" altLang="ru-RU" sz="1600"/>
              <a:t>32-</a:t>
            </a:r>
            <a:r>
              <a:rPr lang="ru-RU" altLang="ru-RU" sz="1600"/>
              <a:t>разрядная, «пользовательская»</a:t>
            </a:r>
            <a:r>
              <a:rPr lang="en-US" altLang="ru-RU" sz="1600"/>
              <a:t>, </a:t>
            </a:r>
            <a:r>
              <a:rPr lang="ru-RU" altLang="ru-RU" sz="1600"/>
              <a:t>не-</a:t>
            </a:r>
            <a:r>
              <a:rPr lang="en-US" altLang="ru-RU" sz="1600"/>
              <a:t>NT!</a:t>
            </a:r>
            <a:endParaRPr lang="ru-RU" altLang="ru-RU" sz="1600"/>
          </a:p>
          <a:p>
            <a:pPr marL="0" indent="0">
              <a:buNone/>
            </a:pPr>
            <a:endParaRPr lang="ru-RU" altLang="ru-RU" sz="1600"/>
          </a:p>
          <a:p>
            <a:pPr marL="0" indent="0">
              <a:buNone/>
            </a:pPr>
            <a:endParaRPr lang="ru-RU" altLang="ru-RU" sz="1600"/>
          </a:p>
        </p:txBody>
      </p:sp>
      <p:pic>
        <p:nvPicPr>
          <p:cNvPr id="128008" name="Picture 8">
            <a:extLst>
              <a:ext uri="{FF2B5EF4-FFF2-40B4-BE49-F238E27FC236}">
                <a16:creationId xmlns:a16="http://schemas.microsoft.com/office/drawing/2014/main" id="{E63DAA96-B684-4BE3-9D3D-83EEB8384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852738"/>
            <a:ext cx="4800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6E834B-04DA-464F-B8D5-D1712611CA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26876DB-1B19-448E-811C-7CC3489B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История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0577B65-F91B-4165-8335-D445FE0A1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424862" cy="4597400"/>
          </a:xfrm>
        </p:spPr>
        <p:txBody>
          <a:bodyPr>
            <a:normAutofit lnSpcReduction="10000"/>
          </a:bodyPr>
          <a:lstStyle/>
          <a:p>
            <a:r>
              <a:rPr lang="en-US" altLang="ru-RU"/>
              <a:t>1996 - NT 4.0, </a:t>
            </a:r>
            <a:r>
              <a:rPr lang="ru-RU" altLang="ru-RU"/>
              <a:t>«профессиональная», интерфейс как 95</a:t>
            </a:r>
            <a:endParaRPr lang="en-US" altLang="ru-RU"/>
          </a:p>
          <a:p>
            <a:r>
              <a:rPr lang="en-US" altLang="ru-RU"/>
              <a:t>1998 - 98, </a:t>
            </a:r>
            <a:r>
              <a:rPr lang="ru-RU" altLang="ru-RU"/>
              <a:t>«пользовательская»</a:t>
            </a:r>
          </a:p>
          <a:p>
            <a:r>
              <a:rPr lang="ru-RU" altLang="ru-RU"/>
              <a:t>2000 - 98</a:t>
            </a:r>
            <a:r>
              <a:rPr lang="en-US" altLang="ru-RU"/>
              <a:t>ME, </a:t>
            </a:r>
            <a:r>
              <a:rPr lang="ru-RU" altLang="ru-RU"/>
              <a:t>«пользовательская»</a:t>
            </a:r>
          </a:p>
          <a:p>
            <a:r>
              <a:rPr lang="ru-RU" altLang="ru-RU"/>
              <a:t>2000 - 2000 = </a:t>
            </a:r>
            <a:r>
              <a:rPr lang="en-US" altLang="ru-RU"/>
              <a:t>NT 5.0</a:t>
            </a:r>
          </a:p>
          <a:p>
            <a:r>
              <a:rPr lang="en-US" altLang="ru-RU"/>
              <a:t>2001 - XP = NT 5.1</a:t>
            </a:r>
          </a:p>
          <a:p>
            <a:r>
              <a:rPr lang="en-US" altLang="ru-RU"/>
              <a:t>2007 - Vista = NT 6.0</a:t>
            </a:r>
          </a:p>
          <a:p>
            <a:r>
              <a:rPr lang="en-US" altLang="ru-RU"/>
              <a:t>2009 - Windows 7 = NT 6.1</a:t>
            </a:r>
          </a:p>
          <a:p>
            <a:r>
              <a:rPr lang="en-US" altLang="ru-RU"/>
              <a:t>2012 - Windows 8 = NT 6.2</a:t>
            </a:r>
          </a:p>
          <a:p>
            <a:r>
              <a:rPr lang="en-US" altLang="ru-RU"/>
              <a:t>2015 - Windows 10 = NT 10</a:t>
            </a:r>
            <a:endParaRPr lang="ru-RU" altLang="ru-R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4D7992-5A22-4A08-9034-AEBB5C8628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pic>
        <p:nvPicPr>
          <p:cNvPr id="130054" name="Picture 6">
            <a:extLst>
              <a:ext uri="{FF2B5EF4-FFF2-40B4-BE49-F238E27FC236}">
                <a16:creationId xmlns:a16="http://schemas.microsoft.com/office/drawing/2014/main" id="{9781C703-2587-4D34-90DE-C1CE2AFB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-47625"/>
            <a:ext cx="7993062" cy="65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DEF67-34C1-4615-A2AF-01D5172CD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843BB4F-7A08-4411-ADB0-68038660D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/>
              <a:t>Структура и архитектура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818DEE3-3F59-484F-90C5-AAFBCDF4A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3240088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«Структура» - из чего состоит система, все более и более мелкое деление:</a:t>
            </a:r>
          </a:p>
          <a:p>
            <a:pPr>
              <a:buFontTx/>
              <a:buNone/>
            </a:pPr>
            <a:r>
              <a:rPr lang="ru-RU" altLang="ru-RU"/>
              <a:t>Организм - органы - ткани - клетки - молекулы белков - атомы - частицы - кварки? - ???</a:t>
            </a:r>
          </a:p>
          <a:p>
            <a:pPr>
              <a:buFontTx/>
              <a:buNone/>
            </a:pPr>
            <a:endParaRPr lang="ru-RU" altLang="ru-RU"/>
          </a:p>
          <a:p>
            <a:r>
              <a:rPr lang="ru-RU" altLang="ru-RU"/>
              <a:t>«Архитектура» - принцип взаимодействия составных частей системы. Базируется на структуре.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10B1710-C0AC-4C4C-8AC0-655A26E2F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51C71909-6D14-41FF-A38C-D29095463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Архитектура </a:t>
            </a:r>
            <a:r>
              <a:rPr lang="en-US" altLang="ru-RU" sz="4000"/>
              <a:t>Windows</a:t>
            </a:r>
            <a:endParaRPr lang="ru-RU" altLang="ru-RU" sz="4000"/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51713BB6-0DBD-4264-AE3B-92F89B1D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981075"/>
            <a:ext cx="7848600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Line 5">
            <a:extLst>
              <a:ext uri="{FF2B5EF4-FFF2-40B4-BE49-F238E27FC236}">
                <a16:creationId xmlns:a16="http://schemas.microsoft.com/office/drawing/2014/main" id="{610CEE41-963C-470D-B0E9-A203CBE2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4365625"/>
            <a:ext cx="84963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B7D3F8F9-2B7F-4FA5-A64A-DC9277BD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981076"/>
            <a:ext cx="71438" cy="3311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8D918A62-1A73-4FC6-A55C-BA4EDE64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437064"/>
            <a:ext cx="71438" cy="172878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3875F-C685-4CA5-8B80-72EDEC2F90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F76ACD4-72BD-4D03-B045-0EA547BCC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Термины и определения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CD9DFF7-C367-4EFC-AE28-51573E46F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1728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/>
              <a:t>ПО ВС – это программы, которые могут быть установлены и запущены на конкретной ВС.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Принято выделять: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CFB7320B-810A-4FEA-BC30-D382F32F7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716339"/>
            <a:ext cx="741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 sz="2000"/>
              <a:t> Системное ПО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 sz="2000"/>
              <a:t> Инструментальное ПО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altLang="ru-RU" sz="2000"/>
              <a:t> Прикладное ПО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763A69-8566-4256-BFFA-FA2BCC3805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20EC56B8-5694-480F-B7B3-70757CA8C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HAL</a:t>
            </a:r>
            <a:endParaRPr lang="ru-RU" altLang="ru-RU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E22F296-9D2E-4665-B7C5-D3027A8F9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Hardware Abstraction Layer (HAL) - </a:t>
            </a:r>
            <a:r>
              <a:rPr lang="ru-RU" altLang="ru-RU"/>
              <a:t>условно, драйвер материнской платы. Код, для которого важны конкретные адреса портов и аппаратные команды: для управления обработкой прерываний, </a:t>
            </a:r>
            <a:r>
              <a:rPr lang="en-US" altLang="ru-RU"/>
              <a:t>DMA, </a:t>
            </a:r>
            <a:r>
              <a:rPr lang="ru-RU" altLang="ru-RU"/>
              <a:t>таймерами реального времени, синхронизация многопроцессорного исполнения.</a:t>
            </a:r>
          </a:p>
          <a:p>
            <a:r>
              <a:rPr lang="en-US" altLang="ru-RU"/>
              <a:t>HAL </a:t>
            </a:r>
            <a:r>
              <a:rPr lang="ru-RU" altLang="ru-RU"/>
              <a:t>не занимается доступом к дискам, мыши, клавиатуре (периферии) - этим занимаются </a:t>
            </a:r>
            <a:r>
              <a:rPr lang="ru-RU" altLang="ru-RU" b="1"/>
              <a:t>драйверы</a:t>
            </a:r>
            <a:r>
              <a:rPr lang="ru-RU" altLang="ru-RU"/>
              <a:t>, они расположены слоем выше.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176F1B-6CC3-4603-BF55-6704A0CB4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3AC1657C-90BB-41AE-93C8-E65CF915B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en-US" altLang="ru-RU"/>
              <a:t>Windows API</a:t>
            </a:r>
            <a:endParaRPr lang="ru-RU" altLang="ru-RU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F6B6294-2520-4469-886A-460A30D12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484314"/>
            <a:ext cx="8229600" cy="4670425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«</a:t>
            </a:r>
            <a:r>
              <a:rPr lang="en-US" altLang="ru-RU"/>
              <a:t>3 </a:t>
            </a:r>
            <a:r>
              <a:rPr lang="ru-RU" altLang="ru-RU"/>
              <a:t>столпа, 3 составные части»:</a:t>
            </a:r>
          </a:p>
          <a:p>
            <a:r>
              <a:rPr lang="en-US" altLang="ru-RU"/>
              <a:t>KERNEL (</a:t>
            </a:r>
            <a:r>
              <a:rPr lang="ru-RU" altLang="ru-RU"/>
              <a:t>ядро</a:t>
            </a:r>
            <a:r>
              <a:rPr lang="en-US" altLang="ru-RU"/>
              <a:t>)</a:t>
            </a:r>
            <a:r>
              <a:rPr lang="ru-RU" altLang="ru-RU"/>
              <a:t> - управление многозадачностью, памятью,  поддержка </a:t>
            </a:r>
            <a:r>
              <a:rPr lang="en-US" altLang="ru-RU"/>
              <a:t>DLL, </a:t>
            </a:r>
            <a:r>
              <a:rPr lang="ru-RU" altLang="ru-RU"/>
              <a:t>механизма сообщений, файлового ввода-вывода</a:t>
            </a:r>
          </a:p>
          <a:p>
            <a:r>
              <a:rPr lang="en-US" altLang="ru-RU"/>
              <a:t>USER (</a:t>
            </a:r>
            <a:r>
              <a:rPr lang="ru-RU" altLang="ru-RU"/>
              <a:t>пользовательский интерфейс) - работа с окнами + строковые функции</a:t>
            </a:r>
          </a:p>
          <a:p>
            <a:r>
              <a:rPr lang="en-US" altLang="ru-RU"/>
              <a:t>GDI (</a:t>
            </a:r>
            <a:r>
              <a:rPr lang="ru-RU" altLang="ru-RU"/>
              <a:t>графический интерфейс</a:t>
            </a:r>
            <a:r>
              <a:rPr lang="en-US" altLang="ru-RU"/>
              <a:t>)</a:t>
            </a:r>
            <a:r>
              <a:rPr lang="ru-RU" altLang="ru-RU"/>
              <a:t> - рисование на экране и любом другом графическом устройстве вывода (принтер, плоттер…)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390F5B5-CFDE-47F8-B022-0DE3FCABFC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33DCFA2F-3CF2-4C89-846C-3443E44F9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8229600" cy="503237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Оконные термины</a:t>
            </a:r>
          </a:p>
        </p:txBody>
      </p:sp>
      <p:pic>
        <p:nvPicPr>
          <p:cNvPr id="135172" name="Picture 4">
            <a:extLst>
              <a:ext uri="{FF2B5EF4-FFF2-40B4-BE49-F238E27FC236}">
                <a16:creationId xmlns:a16="http://schemas.microsoft.com/office/drawing/2014/main" id="{FC0EB15A-C864-4B60-9867-24E01968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724025"/>
            <a:ext cx="65151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3" name="AutoShape 5">
            <a:extLst>
              <a:ext uri="{FF2B5EF4-FFF2-40B4-BE49-F238E27FC236}">
                <a16:creationId xmlns:a16="http://schemas.microsoft.com/office/drawing/2014/main" id="{141C5AD7-BDF1-4A22-88FC-7D3EA83A1422}"/>
              </a:ext>
            </a:extLst>
          </p:cNvPr>
          <p:cNvSpPr>
            <a:spLocks/>
          </p:cNvSpPr>
          <p:nvPr/>
        </p:nvSpPr>
        <p:spPr bwMode="auto">
          <a:xfrm>
            <a:off x="5591175" y="1268414"/>
            <a:ext cx="2376488" cy="401637"/>
          </a:xfrm>
          <a:prstGeom prst="borderCallout1">
            <a:avLst>
              <a:gd name="adj1" fmla="val 28458"/>
              <a:gd name="adj2" fmla="val -3208"/>
              <a:gd name="adj3" fmla="val 133991"/>
              <a:gd name="adj4" fmla="val -19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caption</a:t>
            </a:r>
            <a:r>
              <a:rPr lang="ru-RU" altLang="ru-RU"/>
              <a:t> - заголовок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86926013-8CF8-458B-94C1-0269EB7D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155825"/>
            <a:ext cx="6192837" cy="3384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client area - </a:t>
            </a:r>
            <a:br>
              <a:rPr lang="ru-RU" altLang="ru-RU"/>
            </a:br>
            <a:r>
              <a:rPr lang="ru-RU" altLang="ru-RU"/>
              <a:t>клиентская</a:t>
            </a:r>
            <a:r>
              <a:rPr lang="en-US" altLang="ru-RU"/>
              <a:t>/</a:t>
            </a:r>
            <a:r>
              <a:rPr lang="ru-RU" altLang="ru-RU"/>
              <a:t>рабочая </a:t>
            </a:r>
            <a:br>
              <a:rPr lang="ru-RU" altLang="ru-RU"/>
            </a:br>
            <a:r>
              <a:rPr lang="ru-RU" altLang="ru-RU"/>
              <a:t>область</a:t>
            </a:r>
          </a:p>
        </p:txBody>
      </p:sp>
      <p:sp>
        <p:nvSpPr>
          <p:cNvPr id="135175" name="AutoShape 7">
            <a:extLst>
              <a:ext uri="{FF2B5EF4-FFF2-40B4-BE49-F238E27FC236}">
                <a16:creationId xmlns:a16="http://schemas.microsoft.com/office/drawing/2014/main" id="{2414C49A-B469-49B8-9A88-DA32ED58E40C}"/>
              </a:ext>
            </a:extLst>
          </p:cNvPr>
          <p:cNvSpPr>
            <a:spLocks/>
          </p:cNvSpPr>
          <p:nvPr/>
        </p:nvSpPr>
        <p:spPr bwMode="auto">
          <a:xfrm>
            <a:off x="4943475" y="2444750"/>
            <a:ext cx="3092450" cy="401638"/>
          </a:xfrm>
          <a:prstGeom prst="borderCallout1">
            <a:avLst>
              <a:gd name="adj1" fmla="val 28458"/>
              <a:gd name="adj2" fmla="val -2463"/>
              <a:gd name="adj3" fmla="val -73519"/>
              <a:gd name="adj4" fmla="val -1042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menu bar - </a:t>
            </a:r>
            <a:r>
              <a:rPr lang="ru-RU" altLang="ru-RU"/>
              <a:t>полоса меню</a:t>
            </a:r>
          </a:p>
        </p:txBody>
      </p:sp>
      <p:sp>
        <p:nvSpPr>
          <p:cNvPr id="135176" name="AutoShape 8">
            <a:extLst>
              <a:ext uri="{FF2B5EF4-FFF2-40B4-BE49-F238E27FC236}">
                <a16:creationId xmlns:a16="http://schemas.microsoft.com/office/drawing/2014/main" id="{D1B67C19-6564-4EC6-BA0E-3570EC409ADC}"/>
              </a:ext>
            </a:extLst>
          </p:cNvPr>
          <p:cNvSpPr>
            <a:spLocks/>
          </p:cNvSpPr>
          <p:nvPr/>
        </p:nvSpPr>
        <p:spPr bwMode="auto">
          <a:xfrm>
            <a:off x="8904288" y="2084389"/>
            <a:ext cx="1223962" cy="719137"/>
          </a:xfrm>
          <a:prstGeom prst="borderCallout1">
            <a:avLst>
              <a:gd name="adj1" fmla="val 15894"/>
              <a:gd name="adj2" fmla="val -6227"/>
              <a:gd name="adj3" fmla="val 108167"/>
              <a:gd name="adj4" fmla="val -260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border - </a:t>
            </a:r>
            <a:r>
              <a:rPr lang="ru-RU" altLang="ru-RU"/>
              <a:t>рамка</a:t>
            </a:r>
          </a:p>
        </p:txBody>
      </p:sp>
      <p:sp>
        <p:nvSpPr>
          <p:cNvPr id="135177" name="AutoShape 9">
            <a:extLst>
              <a:ext uri="{FF2B5EF4-FFF2-40B4-BE49-F238E27FC236}">
                <a16:creationId xmlns:a16="http://schemas.microsoft.com/office/drawing/2014/main" id="{A4C608AA-0156-488B-B4ED-724CFA78A060}"/>
              </a:ext>
            </a:extLst>
          </p:cNvPr>
          <p:cNvSpPr>
            <a:spLocks/>
          </p:cNvSpPr>
          <p:nvPr/>
        </p:nvSpPr>
        <p:spPr bwMode="auto">
          <a:xfrm>
            <a:off x="8904289" y="3524251"/>
            <a:ext cx="1512887" cy="936625"/>
          </a:xfrm>
          <a:prstGeom prst="borderCallout1">
            <a:avLst>
              <a:gd name="adj1" fmla="val 12204"/>
              <a:gd name="adj2" fmla="val -5037"/>
              <a:gd name="adj3" fmla="val -25255"/>
              <a:gd name="adj4" fmla="val -332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scroll bar - </a:t>
            </a:r>
            <a:r>
              <a:rPr lang="ru-RU" altLang="ru-RU"/>
              <a:t>полоса прокрутки</a:t>
            </a: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0E6BD934-B9E4-4FC3-9F93-227E816B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8208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altLang="ru-RU" sz="1600"/>
              <a:t>Рамка+заголовок+меню+полосы прокрутки = </a:t>
            </a:r>
            <a:r>
              <a:rPr lang="en-US" altLang="ru-RU" sz="1600" b="1"/>
              <a:t>non-client area</a:t>
            </a:r>
            <a:r>
              <a:rPr lang="en-US" altLang="ru-RU" sz="1600"/>
              <a:t>,</a:t>
            </a:r>
            <a:r>
              <a:rPr lang="ru-RU" altLang="ru-RU" sz="1600"/>
              <a:t> неклиентская область</a:t>
            </a:r>
          </a:p>
        </p:txBody>
      </p:sp>
      <p:pic>
        <p:nvPicPr>
          <p:cNvPr id="135180" name="Picture 12">
            <a:extLst>
              <a:ext uri="{FF2B5EF4-FFF2-40B4-BE49-F238E27FC236}">
                <a16:creationId xmlns:a16="http://schemas.microsoft.com/office/drawing/2014/main" id="{C8FC7005-569A-456B-869F-CBA35A93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3379788"/>
            <a:ext cx="1571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81" name="Text Box 13">
            <a:extLst>
              <a:ext uri="{FF2B5EF4-FFF2-40B4-BE49-F238E27FC236}">
                <a16:creationId xmlns:a16="http://schemas.microsoft.com/office/drawing/2014/main" id="{44555905-231F-481C-8D61-11780339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38" y="2535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135182" name="AutoShape 14">
            <a:extLst>
              <a:ext uri="{FF2B5EF4-FFF2-40B4-BE49-F238E27FC236}">
                <a16:creationId xmlns:a16="http://schemas.microsoft.com/office/drawing/2014/main" id="{BD54FD45-097F-43C6-A9C1-E3EB8D1DAA84}"/>
              </a:ext>
            </a:extLst>
          </p:cNvPr>
          <p:cNvSpPr>
            <a:spLocks/>
          </p:cNvSpPr>
          <p:nvPr/>
        </p:nvSpPr>
        <p:spPr bwMode="auto">
          <a:xfrm>
            <a:off x="3575050" y="4748214"/>
            <a:ext cx="1936750" cy="574675"/>
          </a:xfrm>
          <a:prstGeom prst="borderCallout1">
            <a:avLst>
              <a:gd name="adj1" fmla="val 19889"/>
              <a:gd name="adj2" fmla="val 103935"/>
              <a:gd name="adj3" fmla="val -80111"/>
              <a:gd name="adj4" fmla="val 15475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popup menu - </a:t>
            </a:r>
            <a:r>
              <a:rPr lang="ru-RU" altLang="ru-RU"/>
              <a:t>всплывающее меню</a:t>
            </a:r>
          </a:p>
        </p:txBody>
      </p:sp>
      <p:pic>
        <p:nvPicPr>
          <p:cNvPr id="135183" name="Picture 15">
            <a:extLst>
              <a:ext uri="{FF2B5EF4-FFF2-40B4-BE49-F238E27FC236}">
                <a16:creationId xmlns:a16="http://schemas.microsoft.com/office/drawing/2014/main" id="{DE061FF4-9FBD-4310-8E09-3765E467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2155825"/>
            <a:ext cx="1873250" cy="124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84" name="AutoShape 16">
            <a:extLst>
              <a:ext uri="{FF2B5EF4-FFF2-40B4-BE49-F238E27FC236}">
                <a16:creationId xmlns:a16="http://schemas.microsoft.com/office/drawing/2014/main" id="{69A05683-6DB0-4245-B163-A14061035C07}"/>
              </a:ext>
            </a:extLst>
          </p:cNvPr>
          <p:cNvSpPr>
            <a:spLocks/>
          </p:cNvSpPr>
          <p:nvPr/>
        </p:nvSpPr>
        <p:spPr bwMode="auto">
          <a:xfrm>
            <a:off x="1631950" y="3956051"/>
            <a:ext cx="1936750" cy="574675"/>
          </a:xfrm>
          <a:prstGeom prst="borderCallout1">
            <a:avLst>
              <a:gd name="adj1" fmla="val 19889"/>
              <a:gd name="adj2" fmla="val 103935"/>
              <a:gd name="adj3" fmla="val -136741"/>
              <a:gd name="adj4" fmla="val 115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dropdown menu - </a:t>
            </a:r>
            <a:r>
              <a:rPr lang="ru-RU" altLang="ru-RU"/>
              <a:t>выпадающее меню</a:t>
            </a:r>
          </a:p>
        </p:txBody>
      </p:sp>
      <p:pic>
        <p:nvPicPr>
          <p:cNvPr id="135185" name="Picture 17">
            <a:extLst>
              <a:ext uri="{FF2B5EF4-FFF2-40B4-BE49-F238E27FC236}">
                <a16:creationId xmlns:a16="http://schemas.microsoft.com/office/drawing/2014/main" id="{C51B58BB-856F-4BB0-9ECB-0A3C5E30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606426"/>
            <a:ext cx="1584325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86" name="AutoShape 18">
            <a:extLst>
              <a:ext uri="{FF2B5EF4-FFF2-40B4-BE49-F238E27FC236}">
                <a16:creationId xmlns:a16="http://schemas.microsoft.com/office/drawing/2014/main" id="{BA045B91-DB31-4154-872E-E723B5299EB7}"/>
              </a:ext>
            </a:extLst>
          </p:cNvPr>
          <p:cNvSpPr>
            <a:spLocks/>
          </p:cNvSpPr>
          <p:nvPr/>
        </p:nvSpPr>
        <p:spPr bwMode="auto">
          <a:xfrm>
            <a:off x="3935414" y="836614"/>
            <a:ext cx="4537075" cy="401637"/>
          </a:xfrm>
          <a:prstGeom prst="borderCallout1">
            <a:avLst>
              <a:gd name="adj1" fmla="val 28458"/>
              <a:gd name="adj2" fmla="val -1681"/>
              <a:gd name="adj3" fmla="val 224111"/>
              <a:gd name="adj4" fmla="val -36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/>
              <a:t>system menu - </a:t>
            </a:r>
            <a:r>
              <a:rPr lang="ru-RU" altLang="ru-RU"/>
              <a:t>системное меню</a:t>
            </a:r>
          </a:p>
        </p:txBody>
      </p:sp>
      <p:sp>
        <p:nvSpPr>
          <p:cNvPr id="135188" name="Line 20">
            <a:extLst>
              <a:ext uri="{FF2B5EF4-FFF2-40B4-BE49-F238E27FC236}">
                <a16:creationId xmlns:a16="http://schemas.microsoft.com/office/drawing/2014/main" id="{4BE6CA43-7B05-4B24-BA4C-9FAD89A48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0689" y="1268413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189" name="Rectangle 21">
            <a:extLst>
              <a:ext uri="{FF2B5EF4-FFF2-40B4-BE49-F238E27FC236}">
                <a16:creationId xmlns:a16="http://schemas.microsoft.com/office/drawing/2014/main" id="{6F849331-6F26-448E-A12B-63210689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1700214"/>
            <a:ext cx="100806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5190" name="Rectangle 22">
            <a:extLst>
              <a:ext uri="{FF2B5EF4-FFF2-40B4-BE49-F238E27FC236}">
                <a16:creationId xmlns:a16="http://schemas.microsoft.com/office/drawing/2014/main" id="{771BE15B-D905-49D3-8827-F667520B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628776"/>
            <a:ext cx="431800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2A793F-EF45-475B-A4B3-BAF805DFB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4654C7D4-9EB3-41A9-9CA0-99DEA2187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8229600" cy="5761038"/>
          </a:xfrm>
        </p:spPr>
        <p:txBody>
          <a:bodyPr/>
          <a:lstStyle/>
          <a:p>
            <a:r>
              <a:rPr lang="ru-RU" altLang="ru-RU"/>
              <a:t>Программа для </a:t>
            </a:r>
            <a:r>
              <a:rPr lang="en-US" altLang="ru-RU"/>
              <a:t>Windows: </a:t>
            </a:r>
            <a:r>
              <a:rPr lang="ru-RU" altLang="ru-RU"/>
              <a:t>вводные сведения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E4AAC-CBFB-474B-8852-429A96E0F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A0886A5-167D-4918-B793-0A459AD82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 sz="4000"/>
              <a:t>Программа и однозадачная ОС</a:t>
            </a:r>
          </a:p>
        </p:txBody>
      </p:sp>
      <p:pic>
        <p:nvPicPr>
          <p:cNvPr id="136196" name="Picture 4">
            <a:extLst>
              <a:ext uri="{FF2B5EF4-FFF2-40B4-BE49-F238E27FC236}">
                <a16:creationId xmlns:a16="http://schemas.microsoft.com/office/drawing/2014/main" id="{18E4C0DC-F5B8-4066-988B-CB019A1D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670051"/>
            <a:ext cx="7532687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197" name="Text Box 5">
            <a:extLst>
              <a:ext uri="{FF2B5EF4-FFF2-40B4-BE49-F238E27FC236}">
                <a16:creationId xmlns:a16="http://schemas.microsoft.com/office/drawing/2014/main" id="{4BEE4E99-7FD5-42E5-A794-FC95BF23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62439"/>
            <a:ext cx="7632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/>
              <a:t>«Программа делает свое дело, периодически вызывая сервисные функции ОС»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15DBE9-4B69-436B-88EC-CBF71E5A5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FA10ACF-6C1F-4781-919F-C5B2E19B8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Программа и </a:t>
            </a:r>
            <a:r>
              <a:rPr lang="en-US" altLang="ru-RU"/>
              <a:t>Windows</a:t>
            </a:r>
            <a:endParaRPr lang="ru-RU" altLang="ru-RU"/>
          </a:p>
        </p:txBody>
      </p:sp>
      <p:pic>
        <p:nvPicPr>
          <p:cNvPr id="137220" name="Picture 4">
            <a:extLst>
              <a:ext uri="{FF2B5EF4-FFF2-40B4-BE49-F238E27FC236}">
                <a16:creationId xmlns:a16="http://schemas.microsoft.com/office/drawing/2014/main" id="{5E44EC74-F3E8-460D-A9BF-0E0FE4F6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196975"/>
            <a:ext cx="835183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1" name="Text Box 5">
            <a:extLst>
              <a:ext uri="{FF2B5EF4-FFF2-40B4-BE49-F238E27FC236}">
                <a16:creationId xmlns:a16="http://schemas.microsoft.com/office/drawing/2014/main" id="{BEEF3D2F-BA4D-4668-B726-CA6AA05F6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644901"/>
            <a:ext cx="7777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/>
              <a:t>«Программа вызывает сервисы ОС, ОС в свою очередь требует от программы реакции на события»</a:t>
            </a:r>
          </a:p>
        </p:txBody>
      </p:sp>
      <p:sp>
        <p:nvSpPr>
          <p:cNvPr id="137222" name="Text Box 6">
            <a:extLst>
              <a:ext uri="{FF2B5EF4-FFF2-40B4-BE49-F238E27FC236}">
                <a16:creationId xmlns:a16="http://schemas.microsoft.com/office/drawing/2014/main" id="{0A19AEC3-22F4-43F2-A84D-5BFADE5CF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797426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3366CC"/>
                </a:solidFill>
              </a:rPr>
              <a:t>Когда в системе возникает событие, возможно требующее реакции программы, программе посылается СООБЩЕНИЕ.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996BA1-590F-45D3-8C1E-03EA6E479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418C6B48-7AB8-4580-8F5E-6B413A108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Сообщения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EE7AFF0-93D6-4229-8501-C97589EAF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2781300"/>
            <a:ext cx="8229600" cy="6477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ru-RU" altLang="ru-RU"/>
              <a:t>Для подготовки к экзамену см. </a:t>
            </a:r>
            <a:br>
              <a:rPr lang="en-US" altLang="ru-RU"/>
            </a:br>
            <a:r>
              <a:rPr lang="en-US" altLang="ru-RU"/>
              <a:t>                       </a:t>
            </a:r>
            <a:r>
              <a:rPr lang="en-US" altLang="ru-RU" b="1"/>
              <a:t>Windows and Window messages</a:t>
            </a:r>
            <a:endParaRPr lang="ru-RU" altLang="ru-RU"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2D176A-0E7F-49E1-9D1F-5B9BE73AE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FECF386D-F827-4545-A8DE-4CF662B2D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Сообщения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DCB90514-FEAB-488F-A9CC-DADAAF28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5"/>
            <a:ext cx="8229600" cy="647700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Сообщение - это небольшой блок данных (28 байт).</a:t>
            </a:r>
          </a:p>
        </p:txBody>
      </p:sp>
      <p:pic>
        <p:nvPicPr>
          <p:cNvPr id="154629" name="Picture 5">
            <a:extLst>
              <a:ext uri="{FF2B5EF4-FFF2-40B4-BE49-F238E27FC236}">
                <a16:creationId xmlns:a16="http://schemas.microsoft.com/office/drawing/2014/main" id="{1E885FDE-46EF-4FA6-B8BD-85BC7714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697414"/>
            <a:ext cx="2159000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30" name="Picture 6">
            <a:extLst>
              <a:ext uri="{FF2B5EF4-FFF2-40B4-BE49-F238E27FC236}">
                <a16:creationId xmlns:a16="http://schemas.microsoft.com/office/drawing/2014/main" id="{BBD5ADC0-73C1-4E8D-A825-84A91AD2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420939"/>
            <a:ext cx="3905250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0B7EBF4-3CAE-4AA2-AFA5-B55D06442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grpSp>
        <p:nvGrpSpPr>
          <p:cNvPr id="139283" name="Group 19">
            <a:extLst>
              <a:ext uri="{FF2B5EF4-FFF2-40B4-BE49-F238E27FC236}">
                <a16:creationId xmlns:a16="http://schemas.microsoft.com/office/drawing/2014/main" id="{96C6574F-9F5B-440A-9766-774E4A943849}"/>
              </a:ext>
            </a:extLst>
          </p:cNvPr>
          <p:cNvGrpSpPr>
            <a:grpSpLocks/>
          </p:cNvGrpSpPr>
          <p:nvPr/>
        </p:nvGrpSpPr>
        <p:grpSpPr bwMode="auto">
          <a:xfrm>
            <a:off x="2711451" y="4581525"/>
            <a:ext cx="1901825" cy="1289050"/>
            <a:chOff x="748" y="2886"/>
            <a:chExt cx="1198" cy="812"/>
          </a:xfrm>
        </p:grpSpPr>
        <p:pic>
          <p:nvPicPr>
            <p:cNvPr id="139272" name="Picture 8">
              <a:extLst>
                <a:ext uri="{FF2B5EF4-FFF2-40B4-BE49-F238E27FC236}">
                  <a16:creationId xmlns:a16="http://schemas.microsoft.com/office/drawing/2014/main" id="{D279E14B-C32C-4821-85A6-938B403BC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886"/>
              <a:ext cx="1198" cy="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281" name="Text Box 17">
              <a:extLst>
                <a:ext uri="{FF2B5EF4-FFF2-40B4-BE49-F238E27FC236}">
                  <a16:creationId xmlns:a16="http://schemas.microsoft.com/office/drawing/2014/main" id="{DC56F20A-AC9B-43C7-95A2-9627A7046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33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WndProc</a:t>
              </a:r>
              <a:endParaRPr lang="ru-RU" altLang="ru-RU"/>
            </a:p>
          </p:txBody>
        </p:sp>
      </p:grp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D8313139-C34D-4601-A582-D1A9FD2F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763588"/>
          </a:xfrm>
        </p:spPr>
        <p:txBody>
          <a:bodyPr/>
          <a:lstStyle/>
          <a:p>
            <a:r>
              <a:rPr lang="ru-RU" altLang="ru-RU"/>
              <a:t>Сообщения </a:t>
            </a:r>
            <a:r>
              <a:rPr lang="en-US" altLang="ru-RU"/>
              <a:t>Windows</a:t>
            </a:r>
            <a:endParaRPr lang="ru-RU" altLang="ru-RU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1174C34-F681-4E70-AEBE-45D6596E7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4"/>
            <a:ext cx="8229600" cy="4886325"/>
          </a:xfrm>
        </p:spPr>
        <p:txBody>
          <a:bodyPr/>
          <a:lstStyle/>
          <a:p>
            <a:r>
              <a:rPr lang="ru-RU" altLang="ru-RU"/>
              <a:t>Сообщения адресованы ОКНАМ</a:t>
            </a:r>
          </a:p>
          <a:p>
            <a:r>
              <a:rPr lang="ru-RU" altLang="ru-RU"/>
              <a:t>Программа обрабатывает сообщения, адресованные ее окнам, в ОКОННЫХ ПРОЦЕДУРАХ</a:t>
            </a:r>
          </a:p>
          <a:p>
            <a:r>
              <a:rPr lang="ru-RU" altLang="ru-RU"/>
              <a:t>Оконная процедура существует  ДЛЯ КАЖДОГО ОКНА, возможно - одна на несколько окон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ED119D15-66C2-4ADF-90C1-062190A92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221164"/>
            <a:ext cx="1655762" cy="108108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39274" name="Picture 10">
            <a:extLst>
              <a:ext uri="{FF2B5EF4-FFF2-40B4-BE49-F238E27FC236}">
                <a16:creationId xmlns:a16="http://schemas.microsoft.com/office/drawing/2014/main" id="{1E161A0C-AEA7-4C26-86AA-0F8DA9C3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437063"/>
            <a:ext cx="1901825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75" name="Rectangle 11">
            <a:extLst>
              <a:ext uri="{FF2B5EF4-FFF2-40B4-BE49-F238E27FC236}">
                <a16:creationId xmlns:a16="http://schemas.microsoft.com/office/drawing/2014/main" id="{C4656C28-95DC-4A3F-A2F7-471FB63B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789364"/>
            <a:ext cx="1655763" cy="108108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9276" name="Rectangle 12">
            <a:extLst>
              <a:ext uri="{FF2B5EF4-FFF2-40B4-BE49-F238E27FC236}">
                <a16:creationId xmlns:a16="http://schemas.microsoft.com/office/drawing/2014/main" id="{B7AC4461-B5B1-414A-8AD3-8B0A7B83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3357564"/>
            <a:ext cx="1655763" cy="108108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9277" name="Rectangle 13">
            <a:extLst>
              <a:ext uri="{FF2B5EF4-FFF2-40B4-BE49-F238E27FC236}">
                <a16:creationId xmlns:a16="http://schemas.microsoft.com/office/drawing/2014/main" id="{6347DF3F-D411-4115-9FE2-799B8752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5084764"/>
            <a:ext cx="1655763" cy="108108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9278" name="Line 14">
            <a:extLst>
              <a:ext uri="{FF2B5EF4-FFF2-40B4-BE49-F238E27FC236}">
                <a16:creationId xmlns:a16="http://schemas.microsoft.com/office/drawing/2014/main" id="{6C7AA7B2-86AF-48E1-950A-89CE64D21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6" y="4581526"/>
            <a:ext cx="790575" cy="360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9279" name="Line 15">
            <a:extLst>
              <a:ext uri="{FF2B5EF4-FFF2-40B4-BE49-F238E27FC236}">
                <a16:creationId xmlns:a16="http://schemas.microsoft.com/office/drawing/2014/main" id="{1CA965B5-8367-44EC-BCD1-B35480D35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6" y="4076701"/>
            <a:ext cx="214313" cy="7921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7FFC1C51-4013-4707-A37C-F4FF1DE9C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5373688"/>
            <a:ext cx="576262" cy="2159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9282" name="Text Box 18">
            <a:extLst>
              <a:ext uri="{FF2B5EF4-FFF2-40B4-BE49-F238E27FC236}">
                <a16:creationId xmlns:a16="http://schemas.microsoft.com/office/drawing/2014/main" id="{5432B97D-58BF-4900-93F8-84BAC542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5013326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WndProc</a:t>
            </a:r>
            <a:endParaRPr lang="ru-RU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CABC4E-19BC-4E57-823A-1E6B5EA1C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23F46A73-EEB9-4D29-A80F-AB81B3F3F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Получатели сообщений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686F1E02-3F89-402A-8446-09E9315DF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hWnd </a:t>
            </a:r>
            <a:r>
              <a:rPr lang="ru-RU" altLang="ru-RU"/>
              <a:t>содержит хэндл конкретного окна </a:t>
            </a:r>
            <a:r>
              <a:rPr lang="en-US" altLang="ru-RU">
                <a:sym typeface="Wingdings" panose="05000000000000000000" pitchFamily="2" charset="2"/>
              </a:rPr>
              <a:t> </a:t>
            </a:r>
            <a:r>
              <a:rPr lang="ru-RU" altLang="ru-RU">
                <a:sym typeface="Wingdings" panose="05000000000000000000" pitchFamily="2" charset="2"/>
              </a:rPr>
              <a:t>это окно</a:t>
            </a:r>
          </a:p>
          <a:p>
            <a:endParaRPr lang="ru-RU" altLang="ru-RU">
              <a:sym typeface="Wingdings" panose="05000000000000000000" pitchFamily="2" charset="2"/>
            </a:endParaRPr>
          </a:p>
          <a:p>
            <a:r>
              <a:rPr lang="en-US" altLang="ru-RU">
                <a:sym typeface="Wingdings" panose="05000000000000000000" pitchFamily="2" charset="2"/>
              </a:rPr>
              <a:t>hWnd = 0  </a:t>
            </a:r>
            <a:r>
              <a:rPr lang="ru-RU" altLang="ru-RU">
                <a:sym typeface="Wingdings" panose="05000000000000000000" pitchFamily="2" charset="2"/>
              </a:rPr>
              <a:t>«сообщение потока», например, </a:t>
            </a:r>
            <a:r>
              <a:rPr lang="en-US" altLang="ru-RU">
                <a:sym typeface="Wingdings" panose="05000000000000000000" pitchFamily="2" charset="2"/>
              </a:rPr>
              <a:t>WM_QUIT, </a:t>
            </a:r>
            <a:r>
              <a:rPr lang="ru-RU" altLang="ru-RU">
                <a:sym typeface="Wingdings" panose="05000000000000000000" pitchFamily="2" charset="2"/>
              </a:rPr>
              <a:t>обрабатывается вне оконных процедур</a:t>
            </a:r>
          </a:p>
          <a:p>
            <a:endParaRPr lang="ru-RU" altLang="ru-RU">
              <a:sym typeface="Wingdings" panose="05000000000000000000" pitchFamily="2" charset="2"/>
            </a:endParaRPr>
          </a:p>
          <a:p>
            <a:r>
              <a:rPr lang="en-US" altLang="ru-RU">
                <a:sym typeface="Wingdings" panose="05000000000000000000" pitchFamily="2" charset="2"/>
              </a:rPr>
              <a:t>hWnd = -1 = HWND_BROADCAST  </a:t>
            </a:r>
            <a:r>
              <a:rPr lang="ru-RU" altLang="ru-RU">
                <a:sym typeface="Wingdings" panose="05000000000000000000" pitchFamily="2" charset="2"/>
              </a:rPr>
              <a:t>широковещательное сообщение, все окна переднего плана в системе</a:t>
            </a:r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5EDE30-81C6-48C4-9568-B667C6F9A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B06E1DF-51B4-4F97-AE74-4B51D1C09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Термины и определения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006F33B-ED1D-4296-A62D-CDC188278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628775"/>
            <a:ext cx="8229600" cy="30241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altLang="ru-RU" b="1"/>
              <a:t>Операционная система</a:t>
            </a:r>
            <a:r>
              <a:rPr lang="ru-RU" altLang="ru-RU"/>
              <a:t> — набор программ, скоординированно управляющих ресурсами ВС и обеспечивающая пользователю интерфейс для общения с ВС.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>
                <a:solidFill>
                  <a:srgbClr val="800000"/>
                </a:solidFill>
              </a:rPr>
              <a:t>Все понимают, что такое ОС, но строгое определение компьютерным сообществом не сформулировано.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E02AF9-9920-4CD3-90BF-F4C91A2F71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85AE88BE-DDC0-4C45-9D5D-72BA69ECD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Способы доставки сообщений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449B2E5-1C51-4904-A7A0-B96D50F6E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2349501"/>
            <a:ext cx="8229600" cy="2447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altLang="ru-RU" b="1"/>
              <a:t>Буферизованный</a:t>
            </a:r>
            <a:r>
              <a:rPr lang="ru-RU" altLang="ru-RU"/>
              <a:t> (</a:t>
            </a:r>
            <a:r>
              <a:rPr lang="en-US" altLang="ru-RU"/>
              <a:t>queued), </a:t>
            </a:r>
            <a:r>
              <a:rPr lang="ru-RU" altLang="ru-RU"/>
              <a:t>асинхронный, </a:t>
            </a:r>
            <a:r>
              <a:rPr lang="en-US" altLang="ru-RU"/>
              <a:t>POST</a:t>
            </a:r>
            <a:r>
              <a:rPr lang="ru-RU" altLang="ru-RU"/>
              <a:t>:</a:t>
            </a:r>
          </a:p>
          <a:p>
            <a:pPr marL="0" indent="0">
              <a:buNone/>
            </a:pPr>
            <a:r>
              <a:rPr lang="ru-RU" altLang="ru-RU"/>
              <a:t>сообщения помещаются в очередь, обработка «потом»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 b="1"/>
              <a:t>Небуферизованный</a:t>
            </a:r>
            <a:r>
              <a:rPr lang="ru-RU" altLang="ru-RU"/>
              <a:t> (</a:t>
            </a:r>
            <a:r>
              <a:rPr lang="en-US" altLang="ru-RU"/>
              <a:t>non-queued), </a:t>
            </a:r>
            <a:r>
              <a:rPr lang="ru-RU" altLang="ru-RU"/>
              <a:t>синхронный</a:t>
            </a:r>
            <a:r>
              <a:rPr lang="en-US" altLang="ru-RU"/>
              <a:t>, SEND</a:t>
            </a:r>
            <a:r>
              <a:rPr lang="ru-RU" altLang="ru-RU"/>
              <a:t>:</a:t>
            </a:r>
          </a:p>
          <a:p>
            <a:pPr marL="0" indent="0">
              <a:buNone/>
            </a:pPr>
            <a:r>
              <a:rPr lang="ru-RU" altLang="ru-RU"/>
              <a:t>сообщения обрабатываются немедленно в момент отправки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C4F5BF0-03DB-4E36-9017-7054B5E09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CD0CCA8-6987-4D49-A479-E926874DA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Буферизованные сообщения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048F63F-09B0-4F34-B014-F3EB4E214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628776"/>
            <a:ext cx="8497887" cy="4525963"/>
          </a:xfrm>
        </p:spPr>
        <p:txBody>
          <a:bodyPr/>
          <a:lstStyle/>
          <a:p>
            <a:r>
              <a:rPr lang="ru-RU" altLang="ru-RU"/>
              <a:t>Помещаются в очередь</a:t>
            </a:r>
            <a:r>
              <a:rPr lang="en-US" altLang="ru-RU"/>
              <a:t> FIFO </a:t>
            </a:r>
            <a:r>
              <a:rPr lang="ru-RU" altLang="ru-RU"/>
              <a:t>те самые блоки 28 байт</a:t>
            </a:r>
          </a:p>
          <a:p>
            <a:r>
              <a:rPr lang="ru-RU" altLang="ru-RU"/>
              <a:t>Программа должна их ЯВНО извлечь из очереди и отправить себе же на обработку</a:t>
            </a:r>
          </a:p>
          <a:p>
            <a:r>
              <a:rPr lang="ru-RU" altLang="ru-RU"/>
              <a:t>Очередь - для каждого ПОТОКА</a:t>
            </a:r>
            <a:r>
              <a:rPr lang="en-US" altLang="ru-RU"/>
              <a:t> (thread)</a:t>
            </a:r>
            <a:endParaRPr lang="ru-RU" altLang="ru-RU"/>
          </a:p>
          <a:p>
            <a:r>
              <a:rPr lang="ru-RU" altLang="ru-RU"/>
              <a:t>В очередь того потока, в котором создано окно</a:t>
            </a:r>
          </a:p>
          <a:p>
            <a:r>
              <a:rPr lang="ru-RU" altLang="ru-RU"/>
              <a:t>Некоторые сообщения </a:t>
            </a:r>
            <a:r>
              <a:rPr lang="ru-RU" altLang="ru-RU" i="1"/>
              <a:t>извлекаются</a:t>
            </a:r>
            <a:r>
              <a:rPr lang="ru-RU" altLang="ru-RU"/>
              <a:t> из очереди с нарушением дисциплины </a:t>
            </a:r>
            <a:r>
              <a:rPr lang="en-US" altLang="ru-RU"/>
              <a:t>FIFO, </a:t>
            </a:r>
            <a:r>
              <a:rPr lang="ru-RU" altLang="ru-RU"/>
              <a:t>с низким приоритетом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20941298-B1A8-426A-9F10-C935BA37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5C39FB9A-5A6A-47EE-A86E-455305C6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B2CE112F-A11F-4333-A8F0-621CE7F5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9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80DC43FF-73F9-441A-B297-28DE3B32D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4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954F1336-999A-4F01-B4D5-8AA10B17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9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21" name="Rectangle 9">
            <a:extLst>
              <a:ext uri="{FF2B5EF4-FFF2-40B4-BE49-F238E27FC236}">
                <a16:creationId xmlns:a16="http://schemas.microsoft.com/office/drawing/2014/main" id="{74D93661-AB1D-423A-B792-9263CE6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4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22" name="Rectangle 10">
            <a:extLst>
              <a:ext uri="{FF2B5EF4-FFF2-40B4-BE49-F238E27FC236}">
                <a16:creationId xmlns:a16="http://schemas.microsoft.com/office/drawing/2014/main" id="{9DF27FB2-0889-4514-9932-55CA2B4A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9" y="5157789"/>
            <a:ext cx="2889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23" name="Rectangle 11">
            <a:extLst>
              <a:ext uri="{FF2B5EF4-FFF2-40B4-BE49-F238E27FC236}">
                <a16:creationId xmlns:a16="http://schemas.microsoft.com/office/drawing/2014/main" id="{9DD32232-81C1-4B88-BBFE-DA10CFBC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941888"/>
            <a:ext cx="360362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24" name="AutoShape 12">
            <a:extLst>
              <a:ext uri="{FF2B5EF4-FFF2-40B4-BE49-F238E27FC236}">
                <a16:creationId xmlns:a16="http://schemas.microsoft.com/office/drawing/2014/main" id="{2E9FADAC-F156-46DF-B531-4C0D6B6FC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5229226"/>
            <a:ext cx="504825" cy="144463"/>
          </a:xfrm>
          <a:prstGeom prst="rightArrow">
            <a:avLst>
              <a:gd name="adj1" fmla="val 50000"/>
              <a:gd name="adj2" fmla="val 87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25" name="Oval 13">
            <a:extLst>
              <a:ext uri="{FF2B5EF4-FFF2-40B4-BE49-F238E27FC236}">
                <a16:creationId xmlns:a16="http://schemas.microsoft.com/office/drawing/2014/main" id="{38D98538-6A4A-4C1D-AC12-B48EEE39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941888"/>
            <a:ext cx="865188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600"/>
              <a:t>выборка</a:t>
            </a:r>
          </a:p>
        </p:txBody>
      </p:sp>
      <p:sp>
        <p:nvSpPr>
          <p:cNvPr id="141326" name="Text Box 14">
            <a:extLst>
              <a:ext uri="{FF2B5EF4-FFF2-40B4-BE49-F238E27FC236}">
                <a16:creationId xmlns:a16="http://schemas.microsoft.com/office/drawing/2014/main" id="{BD4EA591-4414-4F86-8317-C95319D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4868863"/>
            <a:ext cx="2305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очередь сообщений</a:t>
            </a:r>
          </a:p>
        </p:txBody>
      </p:sp>
      <p:pic>
        <p:nvPicPr>
          <p:cNvPr id="141331" name="Picture 19">
            <a:extLst>
              <a:ext uri="{FF2B5EF4-FFF2-40B4-BE49-F238E27FC236}">
                <a16:creationId xmlns:a16="http://schemas.microsoft.com/office/drawing/2014/main" id="{270E2332-5B9A-4B42-B43A-AC4DD79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5157788"/>
            <a:ext cx="1604962" cy="10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32" name="Text Box 20">
            <a:extLst>
              <a:ext uri="{FF2B5EF4-FFF2-40B4-BE49-F238E27FC236}">
                <a16:creationId xmlns:a16="http://schemas.microsoft.com/office/drawing/2014/main" id="{6E324658-20B3-4D0C-8420-5CF946ABE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5661025"/>
            <a:ext cx="973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200"/>
              <a:t>WndProc</a:t>
            </a:r>
            <a:endParaRPr lang="ru-RU" altLang="ru-RU" sz="1200"/>
          </a:p>
        </p:txBody>
      </p:sp>
      <p:sp>
        <p:nvSpPr>
          <p:cNvPr id="141333" name="AutoShape 21">
            <a:extLst>
              <a:ext uri="{FF2B5EF4-FFF2-40B4-BE49-F238E27FC236}">
                <a16:creationId xmlns:a16="http://schemas.microsoft.com/office/drawing/2014/main" id="{14A32391-3F70-4FC5-8C43-0C2551A468FB}"/>
              </a:ext>
            </a:extLst>
          </p:cNvPr>
          <p:cNvSpPr>
            <a:spLocks noChangeArrowheads="1"/>
          </p:cNvSpPr>
          <p:nvPr/>
        </p:nvSpPr>
        <p:spPr bwMode="auto">
          <a:xfrm rot="519153">
            <a:off x="6311901" y="5373688"/>
            <a:ext cx="504825" cy="144462"/>
          </a:xfrm>
          <a:prstGeom prst="rightArrow">
            <a:avLst>
              <a:gd name="adj1" fmla="val 50000"/>
              <a:gd name="adj2" fmla="val 8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1334" name="Text Box 22">
            <a:extLst>
              <a:ext uri="{FF2B5EF4-FFF2-40B4-BE49-F238E27FC236}">
                <a16:creationId xmlns:a16="http://schemas.microsoft.com/office/drawing/2014/main" id="{460F79BB-41F5-4DD9-B993-2ECB121ED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5013325"/>
            <a:ext cx="1150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hWnd ?</a:t>
            </a:r>
            <a:endParaRPr lang="ru-RU" altLang="ru-RU"/>
          </a:p>
        </p:txBody>
      </p:sp>
      <p:sp>
        <p:nvSpPr>
          <p:cNvPr id="141335" name="Rectangle 23">
            <a:extLst>
              <a:ext uri="{FF2B5EF4-FFF2-40B4-BE49-F238E27FC236}">
                <a16:creationId xmlns:a16="http://schemas.microsoft.com/office/drawing/2014/main" id="{E6CFE39F-F68A-43E1-A591-A4E74F4A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300663"/>
            <a:ext cx="720725" cy="647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/>
              <a:t>hWnd</a:t>
            </a:r>
            <a:endParaRPr lang="ru-RU" altLang="ru-RU"/>
          </a:p>
        </p:txBody>
      </p:sp>
      <p:sp>
        <p:nvSpPr>
          <p:cNvPr id="141336" name="Text Box 24">
            <a:extLst>
              <a:ext uri="{FF2B5EF4-FFF2-40B4-BE49-F238E27FC236}">
                <a16:creationId xmlns:a16="http://schemas.microsoft.com/office/drawing/2014/main" id="{5641E491-8E98-469F-9D61-D23DE70AF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4941888"/>
            <a:ext cx="935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MSG</a:t>
            </a:r>
            <a:endParaRPr lang="ru-RU" altLang="ru-R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0B7F9-E191-415B-BB9A-7BBFEB94F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89F80713-08F8-43BA-AA82-5EE6FFF6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619125"/>
          </a:xfrm>
        </p:spPr>
        <p:txBody>
          <a:bodyPr>
            <a:normAutofit fontScale="90000"/>
          </a:bodyPr>
          <a:lstStyle/>
          <a:p>
            <a:r>
              <a:rPr lang="ru-RU" altLang="ru-RU" sz="4000"/>
              <a:t>Небуферизованные сообщения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BFCA870-6ADF-4BC2-91DD-09A555D90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844676"/>
            <a:ext cx="8229600" cy="4176713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Отправка окну своего потока = немедленный вызов оконной процедуры</a:t>
            </a:r>
          </a:p>
          <a:p>
            <a:endParaRPr lang="ru-RU" altLang="ru-RU"/>
          </a:p>
          <a:p>
            <a:r>
              <a:rPr lang="ru-RU" altLang="ru-RU"/>
              <a:t>Отправка окну другого потока = помещение в особую высокоприоритетную очередь и обработка не сразу. </a:t>
            </a:r>
            <a:br>
              <a:rPr lang="ru-RU" altLang="ru-RU"/>
            </a:br>
            <a:br>
              <a:rPr lang="ru-RU" altLang="ru-RU"/>
            </a:br>
            <a:r>
              <a:rPr lang="ru-RU" altLang="ru-RU"/>
              <a:t>Небуферизованные сообщения от внешних потоков обрабатываются ВСЕ в момент любого обращения потока к своей обычной очереди за буферизованным сообщением.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83BF18-ECF9-4D69-9FEC-8434320E31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9A5C19B7-8238-4E6E-A997-3F89B2A35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Отправка сообщений программно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EC2A84D-F3BE-456F-8909-98F0972A4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844676"/>
            <a:ext cx="8518525" cy="43100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altLang="ru-RU"/>
              <a:t>Буферизованного: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 sz="1800" b="1"/>
              <a:t>function </a:t>
            </a:r>
            <a:r>
              <a:rPr lang="ru-RU" altLang="ru-RU" sz="1800"/>
              <a:t>PostMessage(hWnd: </a:t>
            </a:r>
            <a:r>
              <a:rPr lang="en-US" altLang="ru-RU" sz="1800"/>
              <a:t>THandle</a:t>
            </a:r>
            <a:r>
              <a:rPr lang="ru-RU" altLang="ru-RU" sz="1800"/>
              <a:t>; Msg: </a:t>
            </a:r>
            <a:r>
              <a:rPr lang="en-US" altLang="ru-RU" sz="1800"/>
              <a:t>dword</a:t>
            </a:r>
            <a:r>
              <a:rPr lang="ru-RU" altLang="ru-RU" sz="1800"/>
              <a:t>;</a:t>
            </a:r>
          </a:p>
          <a:p>
            <a:pPr marL="0" indent="0">
              <a:buNone/>
            </a:pPr>
            <a:r>
              <a:rPr lang="ru-RU" altLang="ru-RU" sz="1800"/>
              <a:t>    </a:t>
            </a:r>
            <a:r>
              <a:rPr lang="en-US" altLang="ru-RU" sz="1800"/>
              <a:t>                                 </a:t>
            </a:r>
            <a:r>
              <a:rPr lang="ru-RU" altLang="ru-RU" sz="1800"/>
              <a:t>wParam: </a:t>
            </a:r>
            <a:r>
              <a:rPr lang="en-US" altLang="ru-RU" sz="1800"/>
              <a:t>integer</a:t>
            </a:r>
            <a:r>
              <a:rPr lang="ru-RU" altLang="ru-RU" sz="1800"/>
              <a:t>; lParam: </a:t>
            </a:r>
            <a:r>
              <a:rPr lang="en-US" altLang="ru-RU" sz="1800"/>
              <a:t>integer</a:t>
            </a:r>
            <a:r>
              <a:rPr lang="ru-RU" altLang="ru-RU" sz="1800"/>
              <a:t>): </a:t>
            </a:r>
            <a:r>
              <a:rPr lang="en-US" altLang="ru-RU" sz="1800"/>
              <a:t>boolean</a:t>
            </a:r>
            <a:r>
              <a:rPr lang="ru-RU" altLang="ru-RU" sz="1800"/>
              <a:t>;</a:t>
            </a:r>
          </a:p>
          <a:p>
            <a:pPr marL="0" indent="0">
              <a:buNone/>
            </a:pPr>
            <a:endParaRPr lang="en-US" altLang="ru-RU" sz="1800">
              <a:latin typeface="Courier New" panose="02070309020205020404" pitchFamily="49" charset="0"/>
            </a:endParaRPr>
          </a:p>
          <a:p>
            <a:pPr marL="0" indent="0"/>
            <a:r>
              <a:rPr lang="ru-RU" altLang="ru-RU" sz="1800">
                <a:latin typeface="Courier New" panose="02070309020205020404" pitchFamily="49" charset="0"/>
              </a:rPr>
              <a:t> функция завершается сразу, нет ожидания</a:t>
            </a:r>
          </a:p>
          <a:p>
            <a:pPr marL="0" indent="0"/>
            <a:r>
              <a:rPr lang="ru-RU" altLang="ru-RU" sz="1800">
                <a:latin typeface="Courier New" panose="02070309020205020404" pitchFamily="49" charset="0"/>
              </a:rPr>
              <a:t> результат функции - логический: удалось ли поместить в очередь</a:t>
            </a:r>
          </a:p>
          <a:p>
            <a:pPr marL="0" indent="0"/>
            <a:r>
              <a:rPr lang="ru-RU" altLang="ru-RU" sz="1800">
                <a:latin typeface="Courier New" panose="02070309020205020404" pitchFamily="49" charset="0"/>
              </a:rPr>
              <a:t> сообщение будет обработано (желаемое действие выполнится)</a:t>
            </a:r>
            <a:br>
              <a:rPr lang="ru-RU" altLang="ru-RU" sz="1800">
                <a:latin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</a:rPr>
              <a:t>  ПОТОМ</a:t>
            </a:r>
          </a:p>
          <a:p>
            <a:pPr marL="0" indent="0"/>
            <a:endParaRPr lang="ru-RU" altLang="ru-RU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sz="1800">
                <a:latin typeface="Courier New" panose="02070309020205020404" pitchFamily="49" charset="0"/>
              </a:rPr>
              <a:t>Причина отрицательного результата - неверный хэндл окна (обычно) или очередь переполнена (маловероятно).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6AA169-D1B9-4441-93B9-CFAFF175A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3148ADDB-3478-4581-BA3E-82D708A94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6"/>
            <a:ext cx="8229600" cy="836613"/>
          </a:xfrm>
        </p:spPr>
        <p:txBody>
          <a:bodyPr/>
          <a:lstStyle/>
          <a:p>
            <a:r>
              <a:rPr lang="ru-RU" altLang="ru-RU" sz="4000"/>
              <a:t>Отправка сообщений программно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CA2FA78-707C-41ED-9BE7-DA6A75EAB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844676"/>
            <a:ext cx="8229600" cy="431006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Небуферизованного:</a:t>
            </a:r>
            <a:endParaRPr lang="en-US" altLang="ru-RU"/>
          </a:p>
          <a:p>
            <a:pPr>
              <a:buFontTx/>
              <a:buNone/>
            </a:pPr>
            <a:endParaRPr lang="en-US" altLang="ru-RU"/>
          </a:p>
          <a:p>
            <a:pPr>
              <a:buFontTx/>
              <a:buNone/>
            </a:pPr>
            <a:r>
              <a:rPr lang="ru-RU" altLang="ru-RU" sz="1800" b="1"/>
              <a:t>function </a:t>
            </a:r>
            <a:r>
              <a:rPr lang="en-US" altLang="ru-RU" sz="1800"/>
              <a:t>Send</a:t>
            </a:r>
            <a:r>
              <a:rPr lang="ru-RU" altLang="ru-RU" sz="1800"/>
              <a:t>Message(hWnd: </a:t>
            </a:r>
            <a:r>
              <a:rPr lang="en-US" altLang="ru-RU" sz="1800"/>
              <a:t>THandle</a:t>
            </a:r>
            <a:r>
              <a:rPr lang="ru-RU" altLang="ru-RU" sz="1800"/>
              <a:t>; Msg: </a:t>
            </a:r>
            <a:r>
              <a:rPr lang="en-US" altLang="ru-RU" sz="1800"/>
              <a:t>dword</a:t>
            </a:r>
            <a:r>
              <a:rPr lang="ru-RU" altLang="ru-RU" sz="1800"/>
              <a:t>;</a:t>
            </a:r>
          </a:p>
          <a:p>
            <a:pPr>
              <a:buFontTx/>
              <a:buNone/>
            </a:pPr>
            <a:r>
              <a:rPr lang="ru-RU" altLang="ru-RU" sz="1800"/>
              <a:t>    </a:t>
            </a:r>
            <a:r>
              <a:rPr lang="en-US" altLang="ru-RU" sz="1800"/>
              <a:t>                                   </a:t>
            </a:r>
            <a:r>
              <a:rPr lang="ru-RU" altLang="ru-RU" sz="1800"/>
              <a:t>wParam: </a:t>
            </a:r>
            <a:r>
              <a:rPr lang="en-US" altLang="ru-RU" sz="1800"/>
              <a:t>integer</a:t>
            </a:r>
            <a:r>
              <a:rPr lang="ru-RU" altLang="ru-RU" sz="1800"/>
              <a:t>; lParam: </a:t>
            </a:r>
            <a:r>
              <a:rPr lang="en-US" altLang="ru-RU" sz="1800"/>
              <a:t>integer</a:t>
            </a:r>
            <a:r>
              <a:rPr lang="ru-RU" altLang="ru-RU" sz="1800"/>
              <a:t>): </a:t>
            </a:r>
            <a:r>
              <a:rPr lang="en-US" altLang="ru-RU" sz="1800"/>
              <a:t>integer</a:t>
            </a:r>
            <a:r>
              <a:rPr lang="ru-RU" altLang="ru-RU" sz="1800"/>
              <a:t>;</a:t>
            </a:r>
          </a:p>
          <a:p>
            <a:pPr>
              <a:buFontTx/>
              <a:buNone/>
            </a:pPr>
            <a:endParaRPr lang="en-US" altLang="ru-RU" sz="1800">
              <a:latin typeface="Courier New" panose="02070309020205020404" pitchFamily="49" charset="0"/>
            </a:endParaRPr>
          </a:p>
          <a:p>
            <a:r>
              <a:rPr lang="ru-RU" altLang="ru-RU" sz="1800">
                <a:latin typeface="Courier New" panose="02070309020205020404" pitchFamily="49" charset="0"/>
              </a:rPr>
              <a:t>завершается после окончания обработки, возможно длительной!</a:t>
            </a:r>
          </a:p>
          <a:p>
            <a:r>
              <a:rPr lang="ru-RU" altLang="ru-RU" sz="1800">
                <a:latin typeface="Courier New" panose="02070309020205020404" pitchFamily="49" charset="0"/>
              </a:rPr>
              <a:t>возвращаемый результат - сформирован обработчиком</a:t>
            </a:r>
          </a:p>
          <a:p>
            <a:r>
              <a:rPr lang="ru-RU" altLang="ru-RU" sz="1800">
                <a:latin typeface="Courier New" panose="02070309020205020404" pitchFamily="49" charset="0"/>
              </a:rPr>
              <a:t>после вызова функции сообщение УЖЕ обработано, действие уже выполнено, и известен результат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7C073B-CB02-4BC1-877A-8C97F0C27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7C8780A3-DDF1-4A6D-BC0E-0F37BA9B8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Коды сообщений (поле </a:t>
            </a:r>
            <a:r>
              <a:rPr lang="en-US" altLang="ru-RU"/>
              <a:t>Msg</a:t>
            </a:r>
            <a:r>
              <a:rPr lang="ru-RU" altLang="ru-RU"/>
              <a:t>)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06C5F3F6-611E-46B8-9D20-659133099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Для кодов сообщений в заголовочных файлах описаны константы (см. </a:t>
            </a:r>
            <a:r>
              <a:rPr lang="en-US" altLang="ru-RU" b="1"/>
              <a:t>messages.pas</a:t>
            </a:r>
            <a:r>
              <a:rPr lang="ru-RU" altLang="ru-RU"/>
              <a:t>).</a:t>
            </a:r>
            <a:endParaRPr lang="en-US" altLang="ru-RU"/>
          </a:p>
          <a:p>
            <a:pPr marL="0" indent="0">
              <a:buNone/>
            </a:pPr>
            <a:r>
              <a:rPr lang="ru-RU" altLang="ru-RU"/>
              <a:t>«Сообщений для окон общего назначения» - около</a:t>
            </a:r>
            <a:r>
              <a:rPr lang="en-US" altLang="ru-RU"/>
              <a:t> 250 </a:t>
            </a:r>
            <a:r>
              <a:rPr lang="ru-RU" altLang="ru-RU"/>
              <a:t>штук, имена констант начинаются с </a:t>
            </a:r>
            <a:r>
              <a:rPr lang="en-US" altLang="ru-RU" b="1"/>
              <a:t>WM_</a:t>
            </a:r>
            <a:r>
              <a:rPr lang="en-US" altLang="ru-RU"/>
              <a:t>, </a:t>
            </a:r>
            <a:r>
              <a:rPr lang="ru-RU" altLang="ru-RU"/>
              <a:t>например </a:t>
            </a:r>
            <a:r>
              <a:rPr lang="en-US" altLang="ru-RU"/>
              <a:t>WM_PAINT, WM_CLOSE</a:t>
            </a:r>
            <a:r>
              <a:rPr lang="ru-RU" altLang="ru-RU"/>
              <a:t>, коды до 1024</a:t>
            </a:r>
            <a:r>
              <a:rPr lang="en-US" altLang="ru-RU"/>
              <a:t>.</a:t>
            </a:r>
          </a:p>
          <a:p>
            <a:pPr marL="0" indent="0">
              <a:buNone/>
            </a:pPr>
            <a:r>
              <a:rPr lang="ru-RU" altLang="ru-RU"/>
              <a:t>Есть сообщения специфические, например </a:t>
            </a:r>
            <a:r>
              <a:rPr lang="en-US" altLang="ru-RU"/>
              <a:t>LB_DELETESTRING</a:t>
            </a:r>
            <a:r>
              <a:rPr lang="ru-RU" altLang="ru-RU"/>
              <a:t>, их тоже весьма много</a:t>
            </a:r>
            <a:r>
              <a:rPr lang="en-US" altLang="ru-RU"/>
              <a:t>.</a:t>
            </a:r>
          </a:p>
          <a:p>
            <a:pPr marL="0" indent="0">
              <a:buNone/>
            </a:pPr>
            <a:r>
              <a:rPr lang="ru-RU" altLang="ru-RU"/>
              <a:t>Программист имеет право придумывать «свои» сообщения, которые только он знает, как обрабатывать.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43211-0390-45EB-8F72-D806C0BFEE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D7178393-CB20-47E2-B119-D2A943118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Структура программы для </a:t>
            </a:r>
            <a:r>
              <a:rPr lang="en-US" altLang="ru-RU" sz="4000"/>
              <a:t>Windows</a:t>
            </a:r>
            <a:endParaRPr lang="ru-RU" altLang="ru-RU" sz="4000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FDB79F8-F987-41E1-A081-7C481CEC2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773239"/>
            <a:ext cx="8229600" cy="1728787"/>
          </a:xfrm>
        </p:spPr>
        <p:txBody>
          <a:bodyPr/>
          <a:lstStyle/>
          <a:p>
            <a:r>
              <a:rPr lang="ru-RU" altLang="ru-RU"/>
              <a:t>Начальная настройка, создание главного окна</a:t>
            </a:r>
          </a:p>
          <a:p>
            <a:r>
              <a:rPr lang="ru-RU" altLang="ru-RU"/>
              <a:t>Цикл выборки и обработки сообщений</a:t>
            </a:r>
          </a:p>
          <a:p>
            <a:r>
              <a:rPr lang="ru-RU" altLang="ru-RU"/>
              <a:t>Оконные процедуры и все, что из них вызывается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D5215AB9-644F-4699-8BE2-4846642F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789364"/>
            <a:ext cx="8208962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400"/>
              <a:t>Вся «полезная логика» программы для </a:t>
            </a:r>
            <a:r>
              <a:rPr lang="en-US" altLang="ru-RU" sz="2400"/>
              <a:t>Windows</a:t>
            </a:r>
            <a:r>
              <a:rPr lang="ru-RU" altLang="ru-RU" sz="2400"/>
              <a:t>, </a:t>
            </a:r>
            <a:br>
              <a:rPr lang="ru-RU" altLang="ru-RU" sz="2400"/>
            </a:br>
            <a:r>
              <a:rPr lang="ru-RU" altLang="ru-RU" sz="2400"/>
              <a:t>имеющей оконный интерфейс, </a:t>
            </a:r>
            <a:br>
              <a:rPr lang="ru-RU" altLang="ru-RU" sz="2400"/>
            </a:br>
            <a:r>
              <a:rPr lang="ru-RU" altLang="ru-RU" sz="2400"/>
              <a:t>как правило, реализуется как обработка </a:t>
            </a:r>
            <a:br>
              <a:rPr lang="ru-RU" altLang="ru-RU" sz="2400"/>
            </a:br>
            <a:r>
              <a:rPr lang="ru-RU" altLang="ru-RU" sz="2400"/>
              <a:t>тех или иных сообщений.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E2D8DC-79B9-41D3-837B-DC47A46B69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A008C62C-05AA-45FD-89B3-CB50555CE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288925"/>
            <a:ext cx="8229600" cy="908050"/>
          </a:xfrm>
        </p:spPr>
        <p:txBody>
          <a:bodyPr/>
          <a:lstStyle/>
          <a:p>
            <a:r>
              <a:rPr lang="ru-RU" altLang="ru-RU"/>
              <a:t>Оконная процедура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C81C5067-A907-4504-80E6-BFDC512ED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1341438"/>
            <a:ext cx="8229600" cy="4813300"/>
          </a:xfrm>
        </p:spPr>
        <p:txBody>
          <a:bodyPr>
            <a:normAutofit lnSpcReduction="10000"/>
          </a:bodyPr>
          <a:lstStyle/>
          <a:p>
            <a:r>
              <a:rPr lang="ru-RU" altLang="ru-RU"/>
              <a:t>Описывает поведение окна, т.е. его реакцию на сообщения</a:t>
            </a:r>
          </a:p>
          <a:p>
            <a:r>
              <a:rPr lang="ru-RU" altLang="ru-RU">
                <a:solidFill>
                  <a:schemeClr val="hlink"/>
                </a:solidFill>
              </a:rPr>
              <a:t>ВСЕ сообщения</a:t>
            </a:r>
            <a:r>
              <a:rPr lang="ru-RU" altLang="ru-RU"/>
              <a:t>, адресованные окну, проходят через его оконную процедуру</a:t>
            </a:r>
          </a:p>
          <a:p>
            <a:r>
              <a:rPr lang="ru-RU" altLang="ru-RU"/>
              <a:t>Оконная процедура пишется программистом, но вызывается - операционной системой</a:t>
            </a:r>
          </a:p>
          <a:p>
            <a:r>
              <a:rPr lang="ru-RU" altLang="ru-RU"/>
              <a:t>Это так называемая «процедура обратного вызова» (</a:t>
            </a:r>
            <a:r>
              <a:rPr lang="en-US" altLang="ru-RU"/>
              <a:t>callback procedure</a:t>
            </a:r>
            <a:r>
              <a:rPr lang="ru-RU" altLang="ru-RU"/>
              <a:t>)</a:t>
            </a:r>
          </a:p>
          <a:p>
            <a:r>
              <a:rPr lang="ru-RU" altLang="ru-RU"/>
              <a:t>Должна строго соответствовать шаблону вызова</a:t>
            </a:r>
            <a:endParaRPr lang="en-US" altLang="ru-RU"/>
          </a:p>
          <a:p>
            <a:r>
              <a:rPr lang="ru-RU" altLang="ru-RU"/>
              <a:t>Вообще-то это функция, так как возвращает результат - результат обработки сообщения</a:t>
            </a:r>
          </a:p>
          <a:p>
            <a:pPr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0CE60C-96D5-4D40-AEEE-F092D0775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6CA6E7D9-6A95-4E8D-9F6B-BC7FD2F4C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Шаблон оконной процедуры</a:t>
            </a:r>
          </a:p>
        </p:txBody>
      </p:sp>
      <p:grpSp>
        <p:nvGrpSpPr>
          <p:cNvPr id="148488" name="Group 8">
            <a:extLst>
              <a:ext uri="{FF2B5EF4-FFF2-40B4-BE49-F238E27FC236}">
                <a16:creationId xmlns:a16="http://schemas.microsoft.com/office/drawing/2014/main" id="{6EBB2BDC-04C2-4A93-88D2-0A10192BB7A2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1412875"/>
            <a:ext cx="7812087" cy="3181350"/>
            <a:chOff x="521" y="890"/>
            <a:chExt cx="4921" cy="2004"/>
          </a:xfrm>
        </p:grpSpPr>
        <p:pic>
          <p:nvPicPr>
            <p:cNvPr id="148484" name="Picture 4">
              <a:extLst>
                <a:ext uri="{FF2B5EF4-FFF2-40B4-BE49-F238E27FC236}">
                  <a16:creationId xmlns:a16="http://schemas.microsoft.com/office/drawing/2014/main" id="{498211C3-5E52-4BF4-B557-1DA727F7C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890"/>
              <a:ext cx="4921" cy="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485" name="Rectangle 5">
              <a:extLst>
                <a:ext uri="{FF2B5EF4-FFF2-40B4-BE49-F238E27FC236}">
                  <a16:creationId xmlns:a16="http://schemas.microsoft.com/office/drawing/2014/main" id="{D25AD45C-15AF-4F7F-8682-8E87D893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434"/>
              <a:ext cx="726" cy="18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48486" name="Text Box 6">
            <a:extLst>
              <a:ext uri="{FF2B5EF4-FFF2-40B4-BE49-F238E27FC236}">
                <a16:creationId xmlns:a16="http://schemas.microsoft.com/office/drawing/2014/main" id="{BEAE366C-1C3C-4BA6-9525-82F38979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4437064"/>
            <a:ext cx="302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/>
              <a:t>longint = integer</a:t>
            </a:r>
            <a:endParaRPr lang="ru-RU" altLang="ru-RU" sz="2000"/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4D82469D-ADE0-4AFD-A79F-9D9B10E5B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013326"/>
            <a:ext cx="72739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/>
              <a:t>Внутри можно узнать время отправки и положение курсора: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ru-RU"/>
              <a:t> GetMessageTime(…)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ru-RU"/>
              <a:t> GetMessagePos(…)</a:t>
            </a:r>
            <a:endParaRPr lang="ru-RU" alt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18BA05-E317-49B9-8AB6-BCFA8EF1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altLang="ru-RU"/>
              <a:t>доц. Гольцов А.Г.  «Операционные системы», 4 курс</a:t>
            </a: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D42510BE-0D9D-4DA4-953D-D9B4DFF01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Цикл выборки и обработки сообщений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04C693DE-00F1-4100-9028-30BE48DF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511425"/>
            <a:ext cx="8351838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32244</Words>
  <Application>Microsoft Office PowerPoint</Application>
  <PresentationFormat>Широкоэкранный</PresentationFormat>
  <Paragraphs>3881</Paragraphs>
  <Slides>425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425</vt:i4>
      </vt:variant>
    </vt:vector>
  </HeadingPairs>
  <TitlesOfParts>
    <vt:vector size="431" baseType="lpstr">
      <vt:lpstr>Arial</vt:lpstr>
      <vt:lpstr>Calibri</vt:lpstr>
      <vt:lpstr>Calibri Light</vt:lpstr>
      <vt:lpstr>Courier New</vt:lpstr>
      <vt:lpstr>Wingdings</vt:lpstr>
      <vt:lpstr>Тема Office</vt:lpstr>
      <vt:lpstr>Презентация PowerPoint</vt:lpstr>
      <vt:lpstr>Что нам предстоит:</vt:lpstr>
      <vt:lpstr>Темы курса:</vt:lpstr>
      <vt:lpstr>Лабораторки</vt:lpstr>
      <vt:lpstr>Литература</vt:lpstr>
      <vt:lpstr>Будет разослано:</vt:lpstr>
      <vt:lpstr>Часть1: Общие сведения  об операционных системах</vt:lpstr>
      <vt:lpstr>Термины и определения</vt:lpstr>
      <vt:lpstr>Термины и определения</vt:lpstr>
      <vt:lpstr>Термины и определения</vt:lpstr>
      <vt:lpstr>Операции ОС с ресурсами</vt:lpstr>
      <vt:lpstr>Еще термины</vt:lpstr>
      <vt:lpstr>Задачи ОС (Предназначение: Зачем она? Чего ради?)</vt:lpstr>
      <vt:lpstr>Функции ОС (Что она обычно умеет?)</vt:lpstr>
      <vt:lpstr>ОС как многоуровневая машина</vt:lpstr>
      <vt:lpstr>Многоуровневая машина</vt:lpstr>
      <vt:lpstr>Это – просто УГО Кота, если человек на схеме не нравится</vt:lpstr>
      <vt:lpstr>Этапы развития ОС</vt:lpstr>
      <vt:lpstr>Классификация ОС</vt:lpstr>
      <vt:lpstr>Классификация ОС</vt:lpstr>
      <vt:lpstr>Классификация ОС</vt:lpstr>
      <vt:lpstr>Классификация ОС</vt:lpstr>
      <vt:lpstr>Кластер и его ОС </vt:lpstr>
      <vt:lpstr>Классификация ОС</vt:lpstr>
      <vt:lpstr>Классификация ОС</vt:lpstr>
      <vt:lpstr>Системы пакетной обработки</vt:lpstr>
      <vt:lpstr>Системы разделения времени</vt:lpstr>
      <vt:lpstr>Системы реального времени</vt:lpstr>
      <vt:lpstr>Классификация ОС</vt:lpstr>
      <vt:lpstr>Монолитное и микроядро</vt:lpstr>
      <vt:lpstr>Презентация PowerPoint</vt:lpstr>
      <vt:lpstr>Подсистема управления процессами</vt:lpstr>
      <vt:lpstr>Жизненный цикл процесса</vt:lpstr>
      <vt:lpstr>Однозадачная ОС</vt:lpstr>
      <vt:lpstr>Многозадачная ОС</vt:lpstr>
      <vt:lpstr>Стрелка  «выполнение-готовность»</vt:lpstr>
      <vt:lpstr>Созданние и завершение</vt:lpstr>
      <vt:lpstr>Контекст процесса</vt:lpstr>
      <vt:lpstr>Дескриптор процесса</vt:lpstr>
      <vt:lpstr>Очереди процессов</vt:lpstr>
      <vt:lpstr>Потоки (threads)</vt:lpstr>
      <vt:lpstr>АЛГОРИТМЫ  ПЛАНИРОВАНИЯ</vt:lpstr>
      <vt:lpstr>Задачи планирования</vt:lpstr>
      <vt:lpstr>Приоритеты</vt:lpstr>
      <vt:lpstr>Квантование</vt:lpstr>
      <vt:lpstr>Вытесняющее и невытесняющее планирование</vt:lpstr>
      <vt:lpstr>Невытесняющие алгоритмы</vt:lpstr>
      <vt:lpstr>Вытесняющие алгоритмы</vt:lpstr>
      <vt:lpstr>Взаимодействие процессов</vt:lpstr>
      <vt:lpstr>Проблема синхронизации</vt:lpstr>
      <vt:lpstr>Задача и средства синхронизации</vt:lpstr>
      <vt:lpstr>Пример: проблема синхронизации</vt:lpstr>
      <vt:lpstr>Сценарии развития событий</vt:lpstr>
      <vt:lpstr>Презентация PowerPoint</vt:lpstr>
      <vt:lpstr>Критическая секция</vt:lpstr>
      <vt:lpstr>Критические скобки</vt:lpstr>
      <vt:lpstr>Варианты критических скобок</vt:lpstr>
      <vt:lpstr>Запрет прерываний</vt:lpstr>
      <vt:lpstr>Блокирующая переменная</vt:lpstr>
      <vt:lpstr>Использование события</vt:lpstr>
      <vt:lpstr>Использование мьютекса</vt:lpstr>
      <vt:lpstr>Использование семафора</vt:lpstr>
      <vt:lpstr>Синхронизация доступа к делимым ресурсам</vt:lpstr>
      <vt:lpstr>Reader и Writer</vt:lpstr>
      <vt:lpstr>Опасность тупиков</vt:lpstr>
      <vt:lpstr>Взаимная блокировка</vt:lpstr>
      <vt:lpstr>Более простой тупик</vt:lpstr>
      <vt:lpstr>Варианты развития ситуации</vt:lpstr>
      <vt:lpstr>Задачи, связанные  с проблемой тупиков</vt:lpstr>
      <vt:lpstr>ЛР 2</vt:lpstr>
      <vt:lpstr>Презентация PowerPoint</vt:lpstr>
      <vt:lpstr>История развития Windows</vt:lpstr>
      <vt:lpstr>История развития Windows</vt:lpstr>
      <vt:lpstr>История Windows</vt:lpstr>
      <vt:lpstr>История Windows</vt:lpstr>
      <vt:lpstr>История Windows</vt:lpstr>
      <vt:lpstr>Презентация PowerPoint</vt:lpstr>
      <vt:lpstr>Структура и архитектура</vt:lpstr>
      <vt:lpstr>Архитектура Windows</vt:lpstr>
      <vt:lpstr>HAL</vt:lpstr>
      <vt:lpstr>Windows API</vt:lpstr>
      <vt:lpstr>Оконные термины</vt:lpstr>
      <vt:lpstr>Программа для Windows: вводные сведения</vt:lpstr>
      <vt:lpstr>Программа и однозадачная ОС</vt:lpstr>
      <vt:lpstr>Программа и Windows</vt:lpstr>
      <vt:lpstr>Сообщения Windows</vt:lpstr>
      <vt:lpstr>Сообщения Windows</vt:lpstr>
      <vt:lpstr>Сообщения Windows</vt:lpstr>
      <vt:lpstr>Получатели сообщений</vt:lpstr>
      <vt:lpstr>Способы доставки сообщений</vt:lpstr>
      <vt:lpstr>Буферизованные сообщения</vt:lpstr>
      <vt:lpstr>Небуферизованные сообщения</vt:lpstr>
      <vt:lpstr>Отправка сообщений программно</vt:lpstr>
      <vt:lpstr>Отправка сообщений программно</vt:lpstr>
      <vt:lpstr>Коды сообщений (поле Msg)</vt:lpstr>
      <vt:lpstr>Структура программы для Windows</vt:lpstr>
      <vt:lpstr>Оконная процедура</vt:lpstr>
      <vt:lpstr>Шаблон оконной процедуры</vt:lpstr>
      <vt:lpstr>Цикл выборки и обработки сообщений</vt:lpstr>
      <vt:lpstr>Функция GetMessage</vt:lpstr>
      <vt:lpstr>Обработка сообщений и  долгие операции</vt:lpstr>
      <vt:lpstr>Создание окон</vt:lpstr>
      <vt:lpstr>Оконный класс</vt:lpstr>
      <vt:lpstr>Порождение окон</vt:lpstr>
      <vt:lpstr>Строка, атом и символ</vt:lpstr>
      <vt:lpstr>Презентация PowerPoint</vt:lpstr>
      <vt:lpstr>Давайте посмотрим в Delphi пример к ЛР3</vt:lpstr>
      <vt:lpstr>Строка, атом и символ</vt:lpstr>
      <vt:lpstr>Общие замечания о сообщениях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Некоторые важные сообщения</vt:lpstr>
      <vt:lpstr>Диапазоны кодов сообщений</vt:lpstr>
      <vt:lpstr>Параметры процесса</vt:lpstr>
      <vt:lpstr>GDI - Graphics Device Interface</vt:lpstr>
      <vt:lpstr>Презентация PowerPoint</vt:lpstr>
      <vt:lpstr>Отрисовка окон</vt:lpstr>
      <vt:lpstr>Использование буфера</vt:lpstr>
      <vt:lpstr>Использование буфера</vt:lpstr>
      <vt:lpstr>А как без буфера ?</vt:lpstr>
      <vt:lpstr>Принцип отрисовки без буфера</vt:lpstr>
      <vt:lpstr>Регионы</vt:lpstr>
      <vt:lpstr>Видимый, недействительный, регион отсечения</vt:lpstr>
      <vt:lpstr>Контекст устройства</vt:lpstr>
      <vt:lpstr>Презентация PowerPoint</vt:lpstr>
      <vt:lpstr>Сообщение WM_PAINT</vt:lpstr>
      <vt:lpstr>На самом деле…</vt:lpstr>
      <vt:lpstr>Стандартный обработчик WM_PAINT</vt:lpstr>
      <vt:lpstr>rcPaint</vt:lpstr>
      <vt:lpstr>Что делает BeginPaint ?</vt:lpstr>
      <vt:lpstr>А если послать WM_PAINT ?</vt:lpstr>
      <vt:lpstr>Способы получения контекста</vt:lpstr>
      <vt:lpstr>Виды контекстов устройств</vt:lpstr>
      <vt:lpstr>Виды контекстов устройств</vt:lpstr>
      <vt:lpstr>Примитивы и объекты GDI</vt:lpstr>
      <vt:lpstr>Группы функций GDI</vt:lpstr>
      <vt:lpstr>Принципы рисования в GDI</vt:lpstr>
      <vt:lpstr>Принципы рисования в GDI</vt:lpstr>
      <vt:lpstr>Цвет в GDI</vt:lpstr>
      <vt:lpstr>Работа с объектами GDI</vt:lpstr>
      <vt:lpstr>Создание, выбор, удаление</vt:lpstr>
      <vt:lpstr>Чтобы рисовать толстые зеленые линии</vt:lpstr>
      <vt:lpstr>Чтобы заливать синим цветом</vt:lpstr>
      <vt:lpstr>Создание перьев</vt:lpstr>
      <vt:lpstr>Создание кистей</vt:lpstr>
      <vt:lpstr>Создание шрифта</vt:lpstr>
      <vt:lpstr>Презентация PowerPoint</vt:lpstr>
      <vt:lpstr>Высота шрифта</vt:lpstr>
      <vt:lpstr>Выравнивание текста</vt:lpstr>
      <vt:lpstr>Управление атрибутами текста</vt:lpstr>
      <vt:lpstr>Прочитать свойства объекта</vt:lpstr>
      <vt:lpstr>Растровые операции</vt:lpstr>
      <vt:lpstr>Битовые образы</vt:lpstr>
      <vt:lpstr>Вывод картинки</vt:lpstr>
      <vt:lpstr>Рисование в буфере</vt:lpstr>
      <vt:lpstr>Создание кисти</vt:lpstr>
      <vt:lpstr>Презентация PowerPoint</vt:lpstr>
      <vt:lpstr>Системы координат устройства</vt:lpstr>
      <vt:lpstr>"Абсолютная" система координат</vt:lpstr>
      <vt:lpstr>Логическая система координат</vt:lpstr>
      <vt:lpstr>Относительная физическая система координат</vt:lpstr>
      <vt:lpstr>Управление системой координат</vt:lpstr>
      <vt:lpstr>Пример координатной сетки</vt:lpstr>
      <vt:lpstr>Функции преобразования координат</vt:lpstr>
      <vt:lpstr>Функции управления СК</vt:lpstr>
      <vt:lpstr>Режимы отображения</vt:lpstr>
      <vt:lpstr>MM_TEXT</vt:lpstr>
      <vt:lpstr>Метрические режимы</vt:lpstr>
      <vt:lpstr>MM_ANISOTOPIC</vt:lpstr>
      <vt:lpstr>MM_ISOTOPIC</vt:lpstr>
      <vt:lpstr>Пример использования изотропного режима</vt:lpstr>
      <vt:lpstr>Пример использования анизотропного режима</vt:lpstr>
      <vt:lpstr>Метафайлы</vt:lpstr>
      <vt:lpstr>Строки в Delphi</vt:lpstr>
      <vt:lpstr>Пример: две локальные  переменные - строки</vt:lpstr>
      <vt:lpstr>Тип PChar</vt:lpstr>
      <vt:lpstr>Строки и Windows</vt:lpstr>
      <vt:lpstr>Средства Win API для работы с устройствами ввода</vt:lpstr>
      <vt:lpstr>Устройства ввода</vt:lpstr>
      <vt:lpstr>Клавиатурный ввод</vt:lpstr>
      <vt:lpstr>Прохождение сообщений  от клавиатуры</vt:lpstr>
      <vt:lpstr>Аппаратные сообщения</vt:lpstr>
      <vt:lpstr>Виртуальные коды</vt:lpstr>
      <vt:lpstr>Символьные сообщения</vt:lpstr>
      <vt:lpstr>"Мертвые символы"</vt:lpstr>
      <vt:lpstr>Опрос состояния клавиш</vt:lpstr>
      <vt:lpstr>Важная тонкость</vt:lpstr>
      <vt:lpstr>Презентация PowerPoint</vt:lpstr>
      <vt:lpstr>Опрос состояния клавиш</vt:lpstr>
      <vt:lpstr>Важная тонкость</vt:lpstr>
      <vt:lpstr>Состояние всей клавиатуры</vt:lpstr>
      <vt:lpstr>Асинхронный опрос клавиш</vt:lpstr>
      <vt:lpstr>MapVirtualKey</vt:lpstr>
      <vt:lpstr>МЫШЬ</vt:lpstr>
      <vt:lpstr>Мышь</vt:lpstr>
      <vt:lpstr>Сообщения мыши</vt:lpstr>
      <vt:lpstr>Сообщения мыши</vt:lpstr>
      <vt:lpstr>Сообщения рабочей области</vt:lpstr>
      <vt:lpstr>Сообщения нерабочей области</vt:lpstr>
      <vt:lpstr>Захват мыши</vt:lpstr>
      <vt:lpstr>WM_NCHITTEST</vt:lpstr>
      <vt:lpstr>Таскать окно  за клиентскую область</vt:lpstr>
      <vt:lpstr>Колесико</vt:lpstr>
      <vt:lpstr>Обработка колесика</vt:lpstr>
      <vt:lpstr>ЛОГИЧЕСКИЙ ТАЙМЕР</vt:lpstr>
      <vt:lpstr>Логический таймер</vt:lpstr>
      <vt:lpstr>Сообщение WM_TIMER</vt:lpstr>
      <vt:lpstr>А на самом деле...</vt:lpstr>
      <vt:lpstr>Таймерная процедура</vt:lpstr>
      <vt:lpstr>Функции управления таймером</vt:lpstr>
      <vt:lpstr>Таймер с привязкой к окну</vt:lpstr>
      <vt:lpstr>Таймер без привязки к окну</vt:lpstr>
      <vt:lpstr>Высокоточный таймер</vt:lpstr>
      <vt:lpstr>Способы отслеживания времени</vt:lpstr>
      <vt:lpstr>И еще способ, если очень надо</vt:lpstr>
      <vt:lpstr>Презентация PowerPoint</vt:lpstr>
      <vt:lpstr>Вдогонку про временные интервалы</vt:lpstr>
      <vt:lpstr>Оконные органы управления</vt:lpstr>
      <vt:lpstr>Создание контролов</vt:lpstr>
      <vt:lpstr>Создание кнопки</vt:lpstr>
      <vt:lpstr>Сообщения и контролы</vt:lpstr>
      <vt:lpstr>Сообщение WM_COMMAND</vt:lpstr>
      <vt:lpstr>Чтобы работала клавиша TAB</vt:lpstr>
      <vt:lpstr>Что делает IsDialogMessage</vt:lpstr>
      <vt:lpstr>WM_GETDLGCODE</vt:lpstr>
      <vt:lpstr>Об использовании идентификаторов</vt:lpstr>
      <vt:lpstr>Класс "button" - кнопки и др.</vt:lpstr>
      <vt:lpstr>Еще про типы кнопок</vt:lpstr>
      <vt:lpstr>Группировка радио-кнопок</vt:lpstr>
      <vt:lpstr>Пример окна с кнопками</vt:lpstr>
      <vt:lpstr>WM_COMMAND от кнопок</vt:lpstr>
      <vt:lpstr>Управление кнопками</vt:lpstr>
      <vt:lpstr>Класс "static"</vt:lpstr>
      <vt:lpstr>Полосы прокрутки (scrollbar)</vt:lpstr>
      <vt:lpstr>Сообщение WM_xSCROLL</vt:lpstr>
      <vt:lpstr>Особенности полос прокрутки</vt:lpstr>
      <vt:lpstr>Еще про полосы прокрутки</vt:lpstr>
      <vt:lpstr>Окна редактирования</vt:lpstr>
      <vt:lpstr>Если в лабе попались  полосы проктрутки</vt:lpstr>
      <vt:lpstr>Уведомления редактора</vt:lpstr>
      <vt:lpstr>Сообщения редактора</vt:lpstr>
      <vt:lpstr>Каретка</vt:lpstr>
      <vt:lpstr>Списки строк listbox</vt:lpstr>
      <vt:lpstr>Уведомления листбоксов</vt:lpstr>
      <vt:lpstr>Сообщения для управления листбоксами</vt:lpstr>
      <vt:lpstr>Сообщения для управления листбоксами</vt:lpstr>
      <vt:lpstr>Презентация PowerPoint</vt:lpstr>
      <vt:lpstr>Создание собственных органов управления</vt:lpstr>
      <vt:lpstr>Информация окна и класса</vt:lpstr>
      <vt:lpstr>Доступ к памяти окна</vt:lpstr>
      <vt:lpstr>Доступ к памяти класса</vt:lpstr>
      <vt:lpstr>Как вызвать старую оконную процедуру?</vt:lpstr>
      <vt:lpstr>Subclassing</vt:lpstr>
      <vt:lpstr>Superclassing</vt:lpstr>
      <vt:lpstr>Пример</vt:lpstr>
      <vt:lpstr>РЕСУРСЫ WINDOWS</vt:lpstr>
      <vt:lpstr>Ресурсы</vt:lpstr>
      <vt:lpstr>Стандартные виды ресурсов</vt:lpstr>
      <vt:lpstr>Вообще-то...</vt:lpstr>
      <vt:lpstr>Загрузка исполнимого файла</vt:lpstr>
      <vt:lpstr>Файлы описания ресурсов</vt:lpstr>
      <vt:lpstr>Компиляция программы</vt:lpstr>
      <vt:lpstr>Как подключить ресурсы?</vt:lpstr>
      <vt:lpstr>Утилиты подготовки ресурсов</vt:lpstr>
      <vt:lpstr>Доступ к ресурсам</vt:lpstr>
      <vt:lpstr>Язык Resource Script</vt:lpstr>
      <vt:lpstr>Описание пассивных ресурсов</vt:lpstr>
      <vt:lpstr>Битовые образы</vt:lpstr>
      <vt:lpstr>Использование битовых образов</vt:lpstr>
      <vt:lpstr>Значки (иконки)</vt:lpstr>
      <vt:lpstr>Использование значков</vt:lpstr>
      <vt:lpstr>Курсоры мыши</vt:lpstr>
      <vt:lpstr>Использование курсоров</vt:lpstr>
      <vt:lpstr>Ресурсы пользователя</vt:lpstr>
      <vt:lpstr>Использование ресурсов пользователя</vt:lpstr>
      <vt:lpstr>Таблицы строк</vt:lpstr>
      <vt:lpstr>Описание таблиц строк</vt:lpstr>
      <vt:lpstr>Загрузка строк</vt:lpstr>
      <vt:lpstr>Директива resourcestring</vt:lpstr>
      <vt:lpstr>Resourcestring - пример</vt:lpstr>
      <vt:lpstr>Пример без спецсинтаксиса</vt:lpstr>
      <vt:lpstr>Акселераторы</vt:lpstr>
      <vt:lpstr>Описание акселераторов</vt:lpstr>
      <vt:lpstr>Сообщения WM_COMMAND  от акселераторов</vt:lpstr>
      <vt:lpstr>Цикл обработки сообщений  для акселераторов</vt:lpstr>
      <vt:lpstr>Презентация PowerPoint</vt:lpstr>
      <vt:lpstr>Странности типизации Дельфи</vt:lpstr>
      <vt:lpstr>Меню в WinAPI</vt:lpstr>
      <vt:lpstr>Создание меню</vt:lpstr>
      <vt:lpstr>Функции работы с меню</vt:lpstr>
      <vt:lpstr>Описание меню в ресурсе</vt:lpstr>
      <vt:lpstr>Пример меню</vt:lpstr>
      <vt:lpstr>Использование меню</vt:lpstr>
      <vt:lpstr>WM_COMMAND от меню</vt:lpstr>
      <vt:lpstr>WM_SYSCOMMAND</vt:lpstr>
      <vt:lpstr>WM_MENUSELECT</vt:lpstr>
      <vt:lpstr>WM_INITMENUPOPUP</vt:lpstr>
      <vt:lpstr>Простейшее управление меню</vt:lpstr>
      <vt:lpstr>Диалоги</vt:lpstr>
      <vt:lpstr>Описание диалога</vt:lpstr>
      <vt:lpstr>Особенности описаний диалога</vt:lpstr>
      <vt:lpstr>Оконная и диалоговая процедура для модального диалога</vt:lpstr>
      <vt:lpstr>Диалоговая процедура</vt:lpstr>
      <vt:lpstr>Что обрабатывается в диалоговой процедуре</vt:lpstr>
      <vt:lpstr>Вызов модального диалога</vt:lpstr>
      <vt:lpstr>Немодальные диалоги</vt:lpstr>
      <vt:lpstr>DLL</vt:lpstr>
      <vt:lpstr>Библиотеки DLL</vt:lpstr>
      <vt:lpstr>DLL - основа Windows</vt:lpstr>
      <vt:lpstr>Способы подключения к DLL</vt:lpstr>
      <vt:lpstr>Модели вызова и DLL</vt:lpstr>
      <vt:lpstr>Модели вызова в Windows</vt:lpstr>
      <vt:lpstr>Как выглядит код?</vt:lpstr>
      <vt:lpstr>Модель pascal</vt:lpstr>
      <vt:lpstr>Модель cdecl</vt:lpstr>
      <vt:lpstr>Модель stdcall</vt:lpstr>
      <vt:lpstr>Модель register</vt:lpstr>
      <vt:lpstr>Несовпадение моделей</vt:lpstr>
      <vt:lpstr>Презентация PowerPoint</vt:lpstr>
      <vt:lpstr>Исходный текст DLL</vt:lpstr>
      <vt:lpstr>Особенности исходного текста</vt:lpstr>
      <vt:lpstr>DLL и многозадачность</vt:lpstr>
      <vt:lpstr>Данные DLL</vt:lpstr>
      <vt:lpstr>Поиск DLL при загрузке</vt:lpstr>
      <vt:lpstr>Подключение DLL  на этапе загрузки</vt:lpstr>
      <vt:lpstr>Подключение DLL на этапе исполнения</vt:lpstr>
      <vt:lpstr>Процедурные переменные</vt:lpstr>
      <vt:lpstr>Когда использовать динамическое подключение?</vt:lpstr>
      <vt:lpstr>Использование ресурсов из DLL</vt:lpstr>
      <vt:lpstr>Точки входа в DLL</vt:lpstr>
      <vt:lpstr>DllMain и Дельфи</vt:lpstr>
      <vt:lpstr>Обработка подключений к DLL</vt:lpstr>
      <vt:lpstr>Память в Windows</vt:lpstr>
      <vt:lpstr>Организация памяти в Windows</vt:lpstr>
      <vt:lpstr>Сегментированная модель</vt:lpstr>
      <vt:lpstr>Недостатки сегментированной модели</vt:lpstr>
      <vt:lpstr>Плоская модель</vt:lpstr>
      <vt:lpstr>Особенности страничного механизма</vt:lpstr>
      <vt:lpstr>Виртуальная и физическая память</vt:lpstr>
      <vt:lpstr>Проблема фрагментации памяти</vt:lpstr>
      <vt:lpstr>Фрагментация - иллюстрация</vt:lpstr>
      <vt:lpstr>Проблема дефрагментации</vt:lpstr>
      <vt:lpstr>Хэндлы памяти</vt:lpstr>
      <vt:lpstr>Презентация PowerPoint</vt:lpstr>
      <vt:lpstr>Виртуальная память</vt:lpstr>
      <vt:lpstr>Принцип работы ВП</vt:lpstr>
      <vt:lpstr>Прерывания и исключения</vt:lpstr>
      <vt:lpstr>Страничная организация ВП</vt:lpstr>
      <vt:lpstr>Таблицы и каталоги страниц</vt:lpstr>
      <vt:lpstr>Декодирование линейного адреса</vt:lpstr>
      <vt:lpstr>Декодирование адреса</vt:lpstr>
      <vt:lpstr>Дескриптор таблицы</vt:lpstr>
      <vt:lpstr>Особенности работы страничной виртуальной памяти</vt:lpstr>
      <vt:lpstr>Карта виртуального адресного пространства</vt:lpstr>
      <vt:lpstr>Многозадачность в Windows</vt:lpstr>
      <vt:lpstr>Проблема обмена</vt:lpstr>
      <vt:lpstr>Обмен сообщениями  между процессами</vt:lpstr>
      <vt:lpstr>Проблема кодов сообщений</vt:lpstr>
      <vt:lpstr>Протокол установления связи</vt:lpstr>
      <vt:lpstr>Установление связи</vt:lpstr>
      <vt:lpstr>Send или Post ?</vt:lpstr>
      <vt:lpstr>Передача атомов в сообщении</vt:lpstr>
      <vt:lpstr>Пример обмена атомами</vt:lpstr>
      <vt:lpstr>Сообщение WM_COPYDATA</vt:lpstr>
      <vt:lpstr>WM_COPYDATA</vt:lpstr>
      <vt:lpstr>WM_COPYDATA пример</vt:lpstr>
      <vt:lpstr>Отображение файлов на память</vt:lpstr>
      <vt:lpstr>Отображение файлов на память</vt:lpstr>
      <vt:lpstr>Варианты использования</vt:lpstr>
      <vt:lpstr>Отображаемый файл</vt:lpstr>
      <vt:lpstr>Отображающий объект</vt:lpstr>
      <vt:lpstr>Образ файла</vt:lpstr>
      <vt:lpstr>Буфер обмена (clipboard)</vt:lpstr>
      <vt:lpstr>Функции для работы  с буфером обмена</vt:lpstr>
      <vt:lpstr>Презентация PowerPoint</vt:lpstr>
      <vt:lpstr>Буфер обмена (clipboard)</vt:lpstr>
      <vt:lpstr>Функции для работы  с буфером обмена</vt:lpstr>
      <vt:lpstr>Потоки (threads)</vt:lpstr>
      <vt:lpstr>Когда потоки нужны?</vt:lpstr>
      <vt:lpstr>Потоки и сообщения</vt:lpstr>
      <vt:lpstr>Функция потока</vt:lpstr>
      <vt:lpstr>Завершение потока</vt:lpstr>
      <vt:lpstr>Запуск потока</vt:lpstr>
      <vt:lpstr>Уничтожение потока</vt:lpstr>
      <vt:lpstr>Управление потоками</vt:lpstr>
      <vt:lpstr>Процессы</vt:lpstr>
      <vt:lpstr>Хэндл процесса</vt:lpstr>
      <vt:lpstr>CreateProcess</vt:lpstr>
      <vt:lpstr>Длинные имена и кавычки</vt:lpstr>
      <vt:lpstr>Ожидание</vt:lpstr>
      <vt:lpstr>Функции ожидания</vt:lpstr>
      <vt:lpstr>Опасность бесконечного таймаута</vt:lpstr>
      <vt:lpstr>Средства синхронизации</vt:lpstr>
      <vt:lpstr>Критические секции</vt:lpstr>
      <vt:lpstr>Семафор Windows</vt:lpstr>
      <vt:lpstr>Критическая секция на семафоре</vt:lpstr>
      <vt:lpstr>Событие (Event)</vt:lpstr>
      <vt:lpstr>Критическая секция на событии</vt:lpstr>
      <vt:lpstr>Мьютекс (Mutex)</vt:lpstr>
      <vt:lpstr>Критическая секция на мьютексе</vt:lpstr>
      <vt:lpstr>Особенности работы планировщика</vt:lpstr>
      <vt:lpstr>Приоритеты</vt:lpstr>
      <vt:lpstr>Презентация PowerPoint</vt:lpstr>
      <vt:lpstr>Очереди потоков</vt:lpstr>
      <vt:lpstr>Тайминги</vt:lpstr>
      <vt:lpstr>Динамический приоритет</vt:lpstr>
      <vt:lpstr>Презентация PowerPoint</vt:lpstr>
      <vt:lpstr>Особенности работы планировщика Windows</vt:lpstr>
      <vt:lpstr>Приоритеты</vt:lpstr>
      <vt:lpstr>Презентация PowerPoint</vt:lpstr>
      <vt:lpstr>Очереди потоков</vt:lpstr>
      <vt:lpstr>Тайминги</vt:lpstr>
      <vt:lpstr>Динамический приоритет</vt:lpstr>
      <vt:lpstr>ПРИМЕР ПРОГРАММЫ Прием данных с порта COM</vt:lpstr>
      <vt:lpstr>Используемые механизмы</vt:lpstr>
      <vt:lpstr>Решаемая задача</vt:lpstr>
      <vt:lpstr>Используемые механизмы</vt:lpstr>
      <vt:lpstr>Логика обработки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vladislove</dc:creator>
  <cp:lastModifiedBy>vladislove</cp:lastModifiedBy>
  <cp:revision>1</cp:revision>
  <dcterms:created xsi:type="dcterms:W3CDTF">2022-01-06T15:24:42Z</dcterms:created>
  <dcterms:modified xsi:type="dcterms:W3CDTF">2022-01-06T15:30:44Z</dcterms:modified>
</cp:coreProperties>
</file>