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8" r:id="rId2"/>
    <p:sldId id="319" r:id="rId3"/>
    <p:sldId id="389" r:id="rId4"/>
    <p:sldId id="390" r:id="rId5"/>
    <p:sldId id="391" r:id="rId6"/>
    <p:sldId id="392" r:id="rId7"/>
    <p:sldId id="393" r:id="rId8"/>
    <p:sldId id="342" r:id="rId9"/>
    <p:sldId id="385" r:id="rId10"/>
    <p:sldId id="386" r:id="rId11"/>
    <p:sldId id="387" r:id="rId12"/>
    <p:sldId id="388" r:id="rId13"/>
    <p:sldId id="394" r:id="rId14"/>
    <p:sldId id="395" r:id="rId15"/>
    <p:sldId id="396" r:id="rId16"/>
    <p:sldId id="397" r:id="rId17"/>
    <p:sldId id="398" r:id="rId18"/>
    <p:sldId id="400" r:id="rId19"/>
    <p:sldId id="39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3594" autoAdjust="0"/>
  </p:normalViewPr>
  <p:slideViewPr>
    <p:cSldViewPr>
      <p:cViewPr>
        <p:scale>
          <a:sx n="96" d="100"/>
          <a:sy n="96" d="100"/>
        </p:scale>
        <p:origin x="-2070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1C55-56D9-4B01-A8B8-2F4DFB38D0A2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EE28B-6391-40E7-9DB3-5169A3BE1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C3412-8E2C-4F8D-9F05-DFA65E521F4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847260" indent="-325869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303477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824868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346259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09F29-DBE4-49CF-93EC-F5AB3289EB13}" type="slidenum">
              <a:rPr lang="en-US" sz="1400"/>
              <a:pPr eaLnBrk="1" hangingPunct="1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2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988B7-E636-427D-BB9A-55A04CF6A2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6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847260" indent="-325869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303477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824868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346259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09F29-DBE4-49CF-93EC-F5AB3289EB13}" type="slidenum">
              <a:rPr lang="en-US" sz="1400"/>
              <a:pPr eaLnBrk="1" hangingPunct="1"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2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847260" indent="-325869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303477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824868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346259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09F29-DBE4-49CF-93EC-F5AB3289EB13}" type="slidenum">
              <a:rPr lang="en-US" sz="1400"/>
              <a:pPr eaLnBrk="1" hangingPunct="1"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2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847260" indent="-325869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303477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824868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346259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09F29-DBE4-49CF-93EC-F5AB3289EB13}" type="slidenum">
              <a:rPr lang="en-US" sz="1400"/>
              <a:pPr eaLnBrk="1" hangingPunct="1"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2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847260" indent="-325869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303477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824868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346259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09F29-DBE4-49CF-93EC-F5AB3289EB13}" type="slidenum">
              <a:rPr lang="en-US" sz="1400"/>
              <a:pPr eaLnBrk="1" hangingPunct="1"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2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847260" indent="-325869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303477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824868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346259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09F29-DBE4-49CF-93EC-F5AB3289EB13}" type="slidenum">
              <a:rPr lang="en-US" sz="1400"/>
              <a:pPr eaLnBrk="1" hangingPunct="1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2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847260" indent="-325869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303477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824868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346259" indent="-260695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09F29-DBE4-49CF-93EC-F5AB3289EB13}" type="slidenum">
              <a:rPr lang="en-US" sz="1400"/>
              <a:pPr eaLnBrk="1" hangingPunct="1"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2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11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1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6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86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79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FDDE-3B29-4E8A-8D57-2FDB6E7CD3E4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F0FD-2D6B-4D22-9C7F-68260D098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2071678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cap="all" dirty="0" smtClean="0">
                <a:solidFill>
                  <a:schemeClr val="bg1"/>
                </a:solidFill>
              </a:rPr>
              <a:t>Лекция </a:t>
            </a:r>
          </a:p>
          <a:p>
            <a:pPr algn="ctr"/>
            <a:r>
              <a:rPr lang="ru-RU" b="1" cap="all" dirty="0" smtClean="0">
                <a:solidFill>
                  <a:schemeClr val="bg1"/>
                </a:solidFill>
              </a:rPr>
              <a:t>На тему:</a:t>
            </a:r>
          </a:p>
          <a:p>
            <a:pPr algn="ctr"/>
            <a:r>
              <a:rPr lang="ru-RU" b="1" cap="all" dirty="0" smtClean="0">
                <a:solidFill>
                  <a:schemeClr val="bg1"/>
                </a:solidFill>
              </a:rPr>
              <a:t>«ОРАКУЛЫ»</a:t>
            </a:r>
            <a:r>
              <a:rPr lang="ru-RU" b="1" cap="all" dirty="0" smtClean="0">
                <a:solidFill>
                  <a:schemeClr val="bg1"/>
                </a:solidFill>
              </a:rPr>
              <a:t/>
            </a:r>
            <a:br>
              <a:rPr lang="ru-RU" b="1" cap="all" dirty="0" smtClean="0">
                <a:solidFill>
                  <a:schemeClr val="bg1"/>
                </a:solidFill>
              </a:rPr>
            </a:br>
            <a:endParaRPr lang="ru-RU" b="1" cap="all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3240" y="6072206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Москва, 20</a:t>
            </a:r>
            <a:r>
              <a:rPr lang="en-US" sz="1400" dirty="0" smtClean="0">
                <a:solidFill>
                  <a:schemeClr val="bg1"/>
                </a:solidFill>
              </a:rPr>
              <a:t>2</a:t>
            </a:r>
            <a:r>
              <a:rPr lang="ru-RU" sz="1400" dirty="0" smtClean="0">
                <a:solidFill>
                  <a:schemeClr val="bg1"/>
                </a:solidFill>
              </a:rPr>
              <a:t>4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6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924129" cy="736909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394" dirty="0" smtClean="0">
                <a:solidFill>
                  <a:schemeClr val="bg1"/>
                </a:solidFill>
              </a:rPr>
              <a:t>Оракулы «издатель-подписчик»</a:t>
            </a:r>
            <a:endParaRPr lang="en-US" sz="2394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8478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Шаблон трансляции подходит для ситуации когда оракулу не нужно знать какие именно контракты на него подписаны Например Оракул может публиковать сообщение в канал выделенный </a:t>
            </a:r>
            <a:r>
              <a:rPr lang="ru-RU" dirty="0" err="1">
                <a:solidFill>
                  <a:schemeClr val="bg1"/>
                </a:solidFill>
              </a:rPr>
              <a:t>криптовалютной</a:t>
            </a:r>
            <a:r>
              <a:rPr lang="ru-RU" dirty="0">
                <a:solidFill>
                  <a:schemeClr val="bg1"/>
                </a:solidFill>
              </a:rPr>
              <a:t> бирже для курса валют подписаны на него смарт-контракт может запросить полное содержимое или в разрезе времени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0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924129" cy="736909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394" dirty="0" smtClean="0">
                <a:solidFill>
                  <a:schemeClr val="bg1"/>
                </a:solidFill>
              </a:rPr>
              <a:t>Подлинность данных</a:t>
            </a:r>
            <a:endParaRPr lang="en-US" sz="2394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84784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- Доказательство </a:t>
            </a:r>
            <a:r>
              <a:rPr lang="ru-RU" dirty="0">
                <a:solidFill>
                  <a:schemeClr val="bg1"/>
                </a:solidFill>
              </a:rPr>
              <a:t>подлинности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- Доверенная </a:t>
            </a:r>
            <a:r>
              <a:rPr lang="ru-RU" dirty="0">
                <a:solidFill>
                  <a:schemeClr val="bg1"/>
                </a:solidFill>
              </a:rPr>
              <a:t>среда выполнения (TEE)</a:t>
            </a:r>
          </a:p>
          <a:p>
            <a:r>
              <a:rPr lang="ru-RU" dirty="0">
                <a:solidFill>
                  <a:schemeClr val="bg1"/>
                </a:solidFill>
              </a:rPr>
              <a:t>Один из примеров использующих доказательства подлинности является проект </a:t>
            </a:r>
            <a:r>
              <a:rPr lang="ru-RU" dirty="0" err="1" smtClean="0">
                <a:solidFill>
                  <a:schemeClr val="bg1"/>
                </a:solidFill>
              </a:rPr>
              <a:t>oracl</a:t>
            </a:r>
            <a:r>
              <a:rPr lang="en-US" dirty="0" err="1" smtClean="0">
                <a:solidFill>
                  <a:schemeClr val="bg1"/>
                </a:solidFill>
              </a:rPr>
              <a:t>ize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Они </a:t>
            </a:r>
            <a:r>
              <a:rPr lang="ru-RU" dirty="0">
                <a:solidFill>
                  <a:schemeClr val="bg1"/>
                </a:solidFill>
              </a:rPr>
              <a:t>основаны на разнообразных методиках подтверждения таких как </a:t>
            </a:r>
            <a:r>
              <a:rPr lang="ru-RU" dirty="0" smtClean="0">
                <a:solidFill>
                  <a:schemeClr val="bg1"/>
                </a:solidFill>
              </a:rPr>
              <a:t>доказательство цифровой подписью.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из них называется </a:t>
            </a:r>
            <a:r>
              <a:rPr lang="en-US" dirty="0" err="1" smtClean="0">
                <a:solidFill>
                  <a:schemeClr val="bg1"/>
                </a:solidFill>
              </a:rPr>
              <a:t>TLSNotary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позволяет предоставить </a:t>
            </a:r>
            <a:r>
              <a:rPr lang="ru-RU" dirty="0" smtClean="0">
                <a:solidFill>
                  <a:schemeClr val="bg1"/>
                </a:solidFill>
              </a:rPr>
              <a:t>третьей </a:t>
            </a:r>
            <a:r>
              <a:rPr lang="ru-RU" dirty="0">
                <a:solidFill>
                  <a:schemeClr val="bg1"/>
                </a:solidFill>
              </a:rPr>
              <a:t>стороне свидетельства о том что между клиентами сервером был передан веб-трафик по </a:t>
            </a:r>
            <a:r>
              <a:rPr lang="ru-RU" dirty="0" err="1" smtClean="0">
                <a:solidFill>
                  <a:schemeClr val="bg1"/>
                </a:solidFill>
              </a:rPr>
              <a:t>https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ru-RU" dirty="0" err="1" smtClean="0">
                <a:solidFill>
                  <a:schemeClr val="bg1"/>
                </a:solidFill>
              </a:rPr>
              <a:t>ttps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ru-RU" dirty="0" smtClean="0">
                <a:solidFill>
                  <a:schemeClr val="bg1"/>
                </a:solidFill>
              </a:rPr>
              <a:t>безопасным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но не умеет подписывать данные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town-crier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это система оракулов проверенных на подлинных данных основана на подходе и в этом случае Для обеспечения гарантии целостных данных используется аппаратные </a:t>
            </a:r>
            <a:r>
              <a:rPr lang="ru-RU" dirty="0" smtClean="0">
                <a:solidFill>
                  <a:schemeClr val="bg1"/>
                </a:solidFill>
              </a:rPr>
              <a:t>возможности </a:t>
            </a:r>
            <a:r>
              <a:rPr lang="en-US" dirty="0" smtClean="0">
                <a:solidFill>
                  <a:schemeClr val="bg1"/>
                </a:solidFill>
              </a:rPr>
              <a:t>SGX CPU </a:t>
            </a:r>
            <a:r>
              <a:rPr lang="ru-RU" dirty="0" smtClean="0">
                <a:solidFill>
                  <a:schemeClr val="bg1"/>
                </a:solidFill>
              </a:rPr>
              <a:t>чтобы </a:t>
            </a:r>
            <a:r>
              <a:rPr lang="ru-RU" dirty="0">
                <a:solidFill>
                  <a:schemeClr val="bg1"/>
                </a:solidFill>
              </a:rPr>
              <a:t>убедиться в подлинности ответов 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://www.town-crier.org/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47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924129" cy="736909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394" dirty="0" smtClean="0">
                <a:solidFill>
                  <a:schemeClr val="bg1"/>
                </a:solidFill>
              </a:rPr>
              <a:t>Подлинность данных</a:t>
            </a:r>
            <a:endParaRPr lang="en-US" sz="2394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84784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- Доказательство </a:t>
            </a:r>
            <a:r>
              <a:rPr lang="ru-RU" dirty="0">
                <a:solidFill>
                  <a:schemeClr val="bg1"/>
                </a:solidFill>
              </a:rPr>
              <a:t>подлинности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- Доверенная </a:t>
            </a:r>
            <a:r>
              <a:rPr lang="ru-RU" dirty="0">
                <a:solidFill>
                  <a:schemeClr val="bg1"/>
                </a:solidFill>
              </a:rPr>
              <a:t>среда выполнения (TEE)</a:t>
            </a:r>
          </a:p>
          <a:p>
            <a:r>
              <a:rPr lang="ru-RU" dirty="0">
                <a:solidFill>
                  <a:schemeClr val="bg1"/>
                </a:solidFill>
              </a:rPr>
              <a:t>Один из примеров использующих доказательства подлинности является проект </a:t>
            </a:r>
            <a:r>
              <a:rPr lang="ru-RU" dirty="0" err="1" smtClean="0">
                <a:solidFill>
                  <a:schemeClr val="bg1"/>
                </a:solidFill>
              </a:rPr>
              <a:t>oracl</a:t>
            </a:r>
            <a:r>
              <a:rPr lang="en-US" dirty="0" err="1" smtClean="0">
                <a:solidFill>
                  <a:schemeClr val="bg1"/>
                </a:solidFill>
              </a:rPr>
              <a:t>ize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Они </a:t>
            </a:r>
            <a:r>
              <a:rPr lang="ru-RU" dirty="0">
                <a:solidFill>
                  <a:schemeClr val="bg1"/>
                </a:solidFill>
              </a:rPr>
              <a:t>основаны на разнообразных методиках подтверждения таких как </a:t>
            </a:r>
            <a:r>
              <a:rPr lang="ru-RU" dirty="0" smtClean="0">
                <a:solidFill>
                  <a:schemeClr val="bg1"/>
                </a:solidFill>
              </a:rPr>
              <a:t>доказательство цифровой подписью.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из них называется </a:t>
            </a:r>
            <a:r>
              <a:rPr lang="en-US" dirty="0" err="1" smtClean="0">
                <a:solidFill>
                  <a:schemeClr val="bg1"/>
                </a:solidFill>
              </a:rPr>
              <a:t>TLSNotary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позволяет предоставить </a:t>
            </a:r>
            <a:r>
              <a:rPr lang="ru-RU" dirty="0" smtClean="0">
                <a:solidFill>
                  <a:schemeClr val="bg1"/>
                </a:solidFill>
              </a:rPr>
              <a:t>третьей </a:t>
            </a:r>
            <a:r>
              <a:rPr lang="ru-RU" dirty="0">
                <a:solidFill>
                  <a:schemeClr val="bg1"/>
                </a:solidFill>
              </a:rPr>
              <a:t>стороне свидетельства о том что между клиентами сервером был передан веб-трафик по </a:t>
            </a:r>
            <a:r>
              <a:rPr lang="ru-RU" dirty="0" err="1" smtClean="0">
                <a:solidFill>
                  <a:schemeClr val="bg1"/>
                </a:solidFill>
              </a:rPr>
              <a:t>https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ru-RU" dirty="0" err="1" smtClean="0">
                <a:solidFill>
                  <a:schemeClr val="bg1"/>
                </a:solidFill>
              </a:rPr>
              <a:t>ttps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ru-RU" dirty="0" smtClean="0">
                <a:solidFill>
                  <a:schemeClr val="bg1"/>
                </a:solidFill>
              </a:rPr>
              <a:t>безопасным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но не умеет подписывать данные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town-crier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это система оракулов проверенных на подлинных данных основана на подходе и в этом случае Для обеспечения гарантии целостных данных используется аппаратные </a:t>
            </a:r>
            <a:r>
              <a:rPr lang="ru-RU" dirty="0" smtClean="0">
                <a:solidFill>
                  <a:schemeClr val="bg1"/>
                </a:solidFill>
              </a:rPr>
              <a:t>возможности </a:t>
            </a:r>
            <a:r>
              <a:rPr lang="en-US" dirty="0" smtClean="0">
                <a:solidFill>
                  <a:schemeClr val="bg1"/>
                </a:solidFill>
              </a:rPr>
              <a:t>SGX CPU </a:t>
            </a:r>
            <a:r>
              <a:rPr lang="ru-RU" dirty="0" smtClean="0">
                <a:solidFill>
                  <a:schemeClr val="bg1"/>
                </a:solidFill>
              </a:rPr>
              <a:t>чтобы </a:t>
            </a:r>
            <a:r>
              <a:rPr lang="ru-RU" dirty="0">
                <a:solidFill>
                  <a:schemeClr val="bg1"/>
                </a:solidFill>
              </a:rPr>
              <a:t>убедиться в подлинности ответов 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://www.town-crier.org/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6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924129" cy="736909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394" dirty="0" smtClean="0">
                <a:solidFill>
                  <a:schemeClr val="bg1"/>
                </a:solidFill>
              </a:rPr>
              <a:t>Вычислительные оракулы</a:t>
            </a:r>
            <a:endParaRPr lang="en-US" sz="2394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84784"/>
            <a:ext cx="72008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 Эти </a:t>
            </a:r>
            <a:r>
              <a:rPr lang="ru-RU" dirty="0">
                <a:solidFill>
                  <a:schemeClr val="bg1"/>
                </a:solidFill>
              </a:rPr>
              <a:t>оракулы можно использовать для выполнения произвольных вычислений что особенно полезно для платформы </a:t>
            </a:r>
            <a:r>
              <a:rPr lang="ru-RU" dirty="0" err="1">
                <a:solidFill>
                  <a:schemeClr val="bg1"/>
                </a:solidFill>
              </a:rPr>
              <a:t>эфириум</a:t>
            </a:r>
            <a:r>
              <a:rPr lang="ru-RU" dirty="0">
                <a:solidFill>
                  <a:schemeClr val="bg1"/>
                </a:solidFill>
              </a:rPr>
              <a:t> с её лимитом на газ для каждого блока относительно высокой ценой вычислений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Такие </a:t>
            </a:r>
            <a:r>
              <a:rPr lang="ru-RU" dirty="0">
                <a:solidFill>
                  <a:schemeClr val="bg1"/>
                </a:solidFill>
              </a:rPr>
              <a:t>оракулы могут возвращать результат который нецелесообразно рассчитывать внутри </a:t>
            </a:r>
            <a:r>
              <a:rPr lang="ru-RU" dirty="0" err="1" smtClean="0">
                <a:solidFill>
                  <a:schemeClr val="bg1"/>
                </a:solidFill>
              </a:rPr>
              <a:t>блокчейн</a:t>
            </a:r>
            <a:r>
              <a:rPr lang="ru-RU" dirty="0" smtClean="0">
                <a:solidFill>
                  <a:schemeClr val="bg1"/>
                </a:solidFill>
              </a:rPr>
              <a:t>, например, </a:t>
            </a:r>
            <a:r>
              <a:rPr lang="ru-RU" dirty="0">
                <a:solidFill>
                  <a:schemeClr val="bg1"/>
                </a:solidFill>
              </a:rPr>
              <a:t>Оракул для расчёта сложный регрессии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Можно </a:t>
            </a:r>
            <a:r>
              <a:rPr lang="ru-RU" dirty="0">
                <a:solidFill>
                  <a:schemeClr val="bg1"/>
                </a:solidFill>
              </a:rPr>
              <a:t>воспользоваться системой оракулов </a:t>
            </a:r>
            <a:r>
              <a:rPr lang="ru-RU" dirty="0" err="1" smtClean="0">
                <a:solidFill>
                  <a:schemeClr val="bg1"/>
                </a:solidFill>
              </a:rPr>
              <a:t>oracl</a:t>
            </a:r>
            <a:r>
              <a:rPr lang="en-US" dirty="0" err="1" smtClean="0">
                <a:solidFill>
                  <a:schemeClr val="bg1"/>
                </a:solidFill>
              </a:rPr>
              <a:t>ize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она </a:t>
            </a:r>
            <a:r>
              <a:rPr lang="ru-RU" dirty="0" smtClean="0">
                <a:solidFill>
                  <a:schemeClr val="bg1"/>
                </a:solidFill>
              </a:rPr>
              <a:t>позволяет </a:t>
            </a:r>
            <a:r>
              <a:rPr lang="ru-RU" dirty="0">
                <a:solidFill>
                  <a:schemeClr val="bg1"/>
                </a:solidFill>
              </a:rPr>
              <a:t>смарт-контрактом запрашивать результаты вычислений выполненных на изолированной виртуальной машине </a:t>
            </a:r>
            <a:r>
              <a:rPr lang="ru-RU" dirty="0" err="1">
                <a:solidFill>
                  <a:schemeClr val="bg1"/>
                </a:solidFill>
              </a:rPr>
              <a:t>Amazon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 виртуальная машина использует файловую систему IPFS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31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Создание смарт-контракта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«Курс </a:t>
            </a:r>
            <a:r>
              <a:rPr lang="ru-RU" dirty="0" err="1" smtClean="0">
                <a:solidFill>
                  <a:schemeClr val="bg1"/>
                </a:solidFill>
              </a:rPr>
              <a:t>биткоина</a:t>
            </a:r>
            <a:r>
              <a:rPr lang="ru-RU" dirty="0" smtClean="0">
                <a:solidFill>
                  <a:schemeClr val="bg1"/>
                </a:solidFill>
              </a:rPr>
              <a:t> в долларах США»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Получаем адрес оракула;</a:t>
            </a:r>
          </a:p>
          <a:p>
            <a:r>
              <a:rPr lang="ru-RU" dirty="0">
                <a:solidFill>
                  <a:schemeClr val="bg1"/>
                </a:solidFill>
              </a:rPr>
              <a:t>Пишем функцию для </a:t>
            </a:r>
            <a:r>
              <a:rPr lang="ru-RU" dirty="0" smtClean="0">
                <a:solidFill>
                  <a:schemeClr val="bg1"/>
                </a:solidFill>
              </a:rPr>
              <a:t>получения данных;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Компилируем и разворачиваем контракт;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Пополняем </a:t>
            </a:r>
            <a:r>
              <a:rPr lang="ru-RU" dirty="0">
                <a:solidFill>
                  <a:schemeClr val="bg1"/>
                </a:solidFill>
              </a:rPr>
              <a:t>развернутый контракт на 0.1 </a:t>
            </a:r>
            <a:r>
              <a:rPr lang="en-US" dirty="0" smtClean="0">
                <a:solidFill>
                  <a:schemeClr val="bg1"/>
                </a:solidFill>
              </a:rPr>
              <a:t>link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>
                <a:solidFill>
                  <a:schemeClr val="bg1"/>
                </a:solidFill>
              </a:rPr>
              <a:t>Сравниваем полученный результат с реальным </a:t>
            </a:r>
            <a:r>
              <a:rPr lang="ru-RU" dirty="0" smtClean="0">
                <a:solidFill>
                  <a:schemeClr val="bg1"/>
                </a:solidFill>
              </a:rPr>
              <a:t>курсом.</a:t>
            </a:r>
          </a:p>
          <a:p>
            <a:endParaRPr lang="ru-RU" dirty="0"/>
          </a:p>
        </p:txBody>
      </p:sp>
      <p:pic>
        <p:nvPicPr>
          <p:cNvPr id="6" name="Рисунок 5" descr="https://sun9-34.userapi.com/impg/cLSSZyoJIix92s7efiG3Zkcol_ZroFQzSHK2Ag/UcoaoMOeyoQ.jpg?size=354x197&amp;quality=96&amp;sign=4cc2bc3e113d5960dbe50d8555ea40f3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464496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sun9-78.userapi.com/impg/3xKIbtfvD2qTwkWlZSWdGtv8qcMyXy6kr4qqrA/Wt0xlbCNmF4.jpg?size=314x144&amp;quality=96&amp;sign=c07d6d55909223452a6b7ff9332de078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4464496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4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Dapp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Dapp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IPFS (</a:t>
            </a:r>
            <a:r>
              <a:rPr lang="ru-RU" dirty="0" err="1">
                <a:solidFill>
                  <a:schemeClr val="bg1"/>
                </a:solidFill>
              </a:rPr>
              <a:t>InterPlanetary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System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r>
              <a:rPr lang="ru-RU" dirty="0">
                <a:solidFill>
                  <a:schemeClr val="bg1"/>
                </a:solidFill>
              </a:rPr>
              <a:t>IPFS — это децентрализованная файловая система, предназначенная для создания устойчивой и постоянной платформы для хранения и передачи данных. IPFS использует принцип P2P (</a:t>
            </a:r>
            <a:r>
              <a:rPr lang="ru-RU" dirty="0" err="1">
                <a:solidFill>
                  <a:schemeClr val="bg1"/>
                </a:solidFill>
              </a:rPr>
              <a:t>peer-to-peer</a:t>
            </a:r>
            <a:r>
              <a:rPr lang="ru-RU" dirty="0">
                <a:solidFill>
                  <a:schemeClr val="bg1"/>
                </a:solidFill>
              </a:rPr>
              <a:t>) для распределения содержимого между узлами сети. Основной целью IPFS является замена традиционного протокола HTTP для доставки веб-контента, повышая эффективность, скорость и безопасность доступа к данным. В IPFS каждый файл и все блоки данных имеют уникальный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-идентификатор, что позволяет пользователям </a:t>
            </a:r>
            <a:r>
              <a:rPr lang="ru-RU" dirty="0" err="1">
                <a:solidFill>
                  <a:schemeClr val="bg1"/>
                </a:solidFill>
              </a:rPr>
              <a:t>доступать</a:t>
            </a:r>
            <a:r>
              <a:rPr lang="ru-RU" dirty="0">
                <a:solidFill>
                  <a:schemeClr val="bg1"/>
                </a:solidFill>
              </a:rPr>
              <a:t> и извлекать данные по </a:t>
            </a:r>
            <a:r>
              <a:rPr lang="ru-RU" dirty="0" err="1">
                <a:solidFill>
                  <a:schemeClr val="bg1"/>
                </a:solidFill>
              </a:rPr>
              <a:t>хэшу</a:t>
            </a:r>
            <a:r>
              <a:rPr lang="ru-RU" dirty="0">
                <a:solidFill>
                  <a:schemeClr val="bg1"/>
                </a:solidFill>
              </a:rPr>
              <a:t>. Данные на IPFS не хранятся централизованно, а распределены по различным узлам, что повышает устойчивость системы к отказам и цензуре.</a:t>
            </a:r>
          </a:p>
        </p:txBody>
      </p:sp>
    </p:spTree>
    <p:extLst>
      <p:ext uri="{BB962C8B-B14F-4D97-AF65-F5344CB8AC3E}">
        <p14:creationId xmlns:p14="http://schemas.microsoft.com/office/powerpoint/2010/main" val="8462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Dapp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Swarm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Swarm</a:t>
            </a:r>
            <a:r>
              <a:rPr lang="ru-RU" dirty="0">
                <a:solidFill>
                  <a:schemeClr val="bg1"/>
                </a:solidFill>
              </a:rPr>
              <a:t> — это еще одна децентрализованная система хранения данных, разработанная </a:t>
            </a:r>
            <a:r>
              <a:rPr lang="ru-RU" dirty="0" err="1">
                <a:solidFill>
                  <a:schemeClr val="bg1"/>
                </a:solidFill>
              </a:rPr>
              <a:t>Ethereum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Foundation</a:t>
            </a:r>
            <a:r>
              <a:rPr lang="ru-RU" dirty="0">
                <a:solidFill>
                  <a:schemeClr val="bg1"/>
                </a:solidFill>
              </a:rPr>
              <a:t>. Как и IPFS, </a:t>
            </a:r>
            <a:r>
              <a:rPr lang="ru-RU" dirty="0" err="1">
                <a:solidFill>
                  <a:schemeClr val="bg1"/>
                </a:solidFill>
              </a:rPr>
              <a:t>Swarm</a:t>
            </a:r>
            <a:r>
              <a:rPr lang="ru-RU" dirty="0">
                <a:solidFill>
                  <a:schemeClr val="bg1"/>
                </a:solidFill>
              </a:rPr>
              <a:t> использует P2P-технологии для распределения данных. Однако </a:t>
            </a:r>
            <a:r>
              <a:rPr lang="ru-RU" dirty="0" err="1">
                <a:solidFill>
                  <a:schemeClr val="bg1"/>
                </a:solidFill>
              </a:rPr>
              <a:t>Swarm</a:t>
            </a:r>
            <a:r>
              <a:rPr lang="ru-RU" dirty="0">
                <a:solidFill>
                  <a:schemeClr val="bg1"/>
                </a:solidFill>
              </a:rPr>
              <a:t> интегрирована с </a:t>
            </a:r>
            <a:r>
              <a:rPr lang="ru-RU" dirty="0" err="1">
                <a:solidFill>
                  <a:schemeClr val="bg1"/>
                </a:solidFill>
              </a:rPr>
              <a:t>блокчейном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Ethereum</a:t>
            </a:r>
            <a:r>
              <a:rPr lang="ru-RU" dirty="0">
                <a:solidFill>
                  <a:schemeClr val="bg1"/>
                </a:solidFill>
              </a:rPr>
              <a:t> и предназначена для более тесной работы с децентрализованными приложениями на его базе. </a:t>
            </a:r>
            <a:r>
              <a:rPr lang="ru-RU" dirty="0" err="1">
                <a:solidFill>
                  <a:schemeClr val="bg1"/>
                </a:solidFill>
              </a:rPr>
              <a:t>Swarm</a:t>
            </a:r>
            <a:r>
              <a:rPr lang="ru-RU" dirty="0">
                <a:solidFill>
                  <a:schemeClr val="bg1"/>
                </a:solidFill>
              </a:rPr>
              <a:t> обеспечивает не только хранение данных, но и их передачу между узлами без необходимости обращения к централизованному серверу. Это делает </a:t>
            </a:r>
            <a:r>
              <a:rPr lang="ru-RU" dirty="0" err="1">
                <a:solidFill>
                  <a:schemeClr val="bg1"/>
                </a:solidFill>
              </a:rPr>
              <a:t>Swarm</a:t>
            </a:r>
            <a:r>
              <a:rPr lang="ru-RU" dirty="0">
                <a:solidFill>
                  <a:schemeClr val="bg1"/>
                </a:solidFill>
              </a:rPr>
              <a:t> особенно подходящей для использования в экосистеме </a:t>
            </a:r>
            <a:r>
              <a:rPr lang="ru-RU" dirty="0" err="1">
                <a:solidFill>
                  <a:schemeClr val="bg1"/>
                </a:solidFill>
              </a:rPr>
              <a:t>Ethereum</a:t>
            </a:r>
            <a:r>
              <a:rPr lang="ru-RU" dirty="0">
                <a:solidFill>
                  <a:schemeClr val="bg1"/>
                </a:solidFill>
              </a:rPr>
              <a:t>, поддерживая устойчивую и безопасную среду для децентрализованных приложений.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Обе системы — IPFS и </a:t>
            </a:r>
            <a:r>
              <a:rPr lang="ru-RU" dirty="0" err="1">
                <a:solidFill>
                  <a:schemeClr val="bg1"/>
                </a:solidFill>
              </a:rPr>
              <a:t>Swarm</a:t>
            </a:r>
            <a:r>
              <a:rPr lang="ru-RU" dirty="0">
                <a:solidFill>
                  <a:schemeClr val="bg1"/>
                </a:solidFill>
              </a:rPr>
              <a:t> — направлены на улучшение способов хранения и передачи данных в интернете, устраняя зависимость от централизованных серверов и повышая устойчивость сети к внешним атакам и политическому давлению.</a:t>
            </a:r>
          </a:p>
        </p:txBody>
      </p:sp>
    </p:spTree>
    <p:extLst>
      <p:ext uri="{BB962C8B-B14F-4D97-AF65-F5344CB8AC3E}">
        <p14:creationId xmlns:p14="http://schemas.microsoft.com/office/powerpoint/2010/main" val="35996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858" y="260648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Метавселеная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091" y="836712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Метавселенная</a:t>
            </a:r>
            <a:r>
              <a:rPr lang="ru-RU" dirty="0">
                <a:solidFill>
                  <a:schemeClr val="bg1"/>
                </a:solidFill>
              </a:rPr>
              <a:t> (или </a:t>
            </a:r>
            <a:r>
              <a:rPr lang="ru-RU" dirty="0" err="1">
                <a:solidFill>
                  <a:schemeClr val="bg1"/>
                </a:solidFill>
              </a:rPr>
              <a:t>метавселенные</a:t>
            </a:r>
            <a:r>
              <a:rPr lang="ru-RU" dirty="0">
                <a:solidFill>
                  <a:schemeClr val="bg1"/>
                </a:solidFill>
              </a:rPr>
              <a:t>) — это термин, используемый для описания совокупности виртуальных миров, которые могут взаимодействовать друг с другом и с реальным миром. Это концепция расширенной реальности, где пользователи могут взаимодействовать, играть, работать и социализироваться в виртуальных пространствах. </a:t>
            </a:r>
            <a:r>
              <a:rPr lang="ru-RU" dirty="0" err="1">
                <a:solidFill>
                  <a:schemeClr val="bg1"/>
                </a:solidFill>
              </a:rPr>
              <a:t>Метавселенные</a:t>
            </a:r>
            <a:r>
              <a:rPr lang="ru-RU" dirty="0">
                <a:solidFill>
                  <a:schemeClr val="bg1"/>
                </a:solidFill>
              </a:rPr>
              <a:t> создаются с использованием технологий виртуальной реальности (VR), дополненной реальности (AR), </a:t>
            </a:r>
            <a:r>
              <a:rPr lang="ru-RU" dirty="0" err="1">
                <a:solidFill>
                  <a:schemeClr val="bg1"/>
                </a:solidFill>
              </a:rPr>
              <a:t>блокчейн</a:t>
            </a:r>
            <a:r>
              <a:rPr lang="ru-RU" dirty="0">
                <a:solidFill>
                  <a:schemeClr val="bg1"/>
                </a:solidFill>
              </a:rPr>
              <a:t>, искусственного интеллекта и других цифровых технологий.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Вот несколько ключевых характеристик </a:t>
            </a:r>
            <a:r>
              <a:rPr lang="ru-RU" dirty="0" err="1">
                <a:solidFill>
                  <a:schemeClr val="bg1"/>
                </a:solidFill>
              </a:rPr>
              <a:t>метавселенных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Иммерсивность</a:t>
            </a:r>
            <a:r>
              <a:rPr lang="ru-RU" dirty="0">
                <a:solidFill>
                  <a:schemeClr val="bg1"/>
                </a:solidFill>
              </a:rPr>
              <a:t>: Погружение в виртуальное пространство, где пользователи могут испытывать ощущение присутствия через виртуальные </a:t>
            </a:r>
            <a:r>
              <a:rPr lang="ru-RU" dirty="0" err="1">
                <a:solidFill>
                  <a:schemeClr val="bg1"/>
                </a:solidFill>
              </a:rPr>
              <a:t>аватары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rgbClr val="FFFF00"/>
                </a:solidFill>
              </a:rPr>
              <a:t>Социализация</a:t>
            </a:r>
            <a:r>
              <a:rPr lang="ru-RU" dirty="0">
                <a:solidFill>
                  <a:schemeClr val="bg1"/>
                </a:solidFill>
              </a:rPr>
              <a:t>: Возможность взаимодействия с другими пользователями в реальном времени, участие в социальных мероприятиях и создание общин.</a:t>
            </a:r>
          </a:p>
          <a:p>
            <a:r>
              <a:rPr lang="ru-RU" dirty="0">
                <a:solidFill>
                  <a:srgbClr val="FFFF00"/>
                </a:solidFill>
              </a:rPr>
              <a:t>Экономика</a:t>
            </a:r>
            <a:r>
              <a:rPr lang="ru-RU" dirty="0">
                <a:solidFill>
                  <a:schemeClr val="bg1"/>
                </a:solidFill>
              </a:rPr>
              <a:t>: Внутренние экономические системы, где пользователи могут покупать, продавать или обменивать товары и услуги, часто используя виртуальную валюту или </a:t>
            </a:r>
            <a:r>
              <a:rPr lang="ru-RU" dirty="0" err="1">
                <a:solidFill>
                  <a:schemeClr val="bg1"/>
                </a:solidFill>
              </a:rPr>
              <a:t>криптовалюты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 err="1">
                <a:solidFill>
                  <a:srgbClr val="FFFF00"/>
                </a:solidFill>
              </a:rPr>
              <a:t>Интероперабельность</a:t>
            </a:r>
            <a:r>
              <a:rPr lang="ru-RU" dirty="0">
                <a:solidFill>
                  <a:schemeClr val="bg1"/>
                </a:solidFill>
              </a:rPr>
              <a:t>: Способность переносить объекты, данные и даже социальные связи из одного виртуального мира в другой.</a:t>
            </a:r>
          </a:p>
          <a:p>
            <a:r>
              <a:rPr lang="ru-RU" dirty="0">
                <a:solidFill>
                  <a:srgbClr val="FFFF00"/>
                </a:solidFill>
              </a:rPr>
              <a:t>Создание контента: </a:t>
            </a:r>
            <a:r>
              <a:rPr lang="ru-RU" dirty="0">
                <a:solidFill>
                  <a:schemeClr val="bg1"/>
                </a:solidFill>
              </a:rPr>
              <a:t>Возможности для пользователей создавать и управлять собственным контентом, расширяя и персонализируя свой виртуальный опыт.</a:t>
            </a:r>
          </a:p>
        </p:txBody>
      </p:sp>
    </p:spTree>
    <p:extLst>
      <p:ext uri="{BB962C8B-B14F-4D97-AF65-F5344CB8AC3E}">
        <p14:creationId xmlns:p14="http://schemas.microsoft.com/office/powerpoint/2010/main" val="186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Dapp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20471" cy="46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924129" cy="736909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394" dirty="0" smtClean="0">
                <a:solidFill>
                  <a:schemeClr val="bg1"/>
                </a:solidFill>
              </a:rPr>
              <a:t>Грязная крипта</a:t>
            </a:r>
            <a:endParaRPr lang="en-US" sz="2394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1924" y="1340768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Криптовалюты</a:t>
            </a:r>
            <a:r>
              <a:rPr lang="ru-RU" dirty="0">
                <a:solidFill>
                  <a:schemeClr val="bg1"/>
                </a:solidFill>
              </a:rPr>
              <a:t>, полученные через мошенничество: Это может включать </a:t>
            </a:r>
            <a:r>
              <a:rPr lang="ru-RU" dirty="0" err="1">
                <a:solidFill>
                  <a:schemeClr val="bg1"/>
                </a:solidFill>
              </a:rPr>
              <a:t>фишинг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скам</a:t>
            </a:r>
            <a:r>
              <a:rPr lang="ru-RU" dirty="0">
                <a:solidFill>
                  <a:schemeClr val="bg1"/>
                </a:solidFill>
              </a:rPr>
              <a:t>-схемы, </a:t>
            </a:r>
            <a:r>
              <a:rPr lang="ru-RU" dirty="0" err="1">
                <a:solidFill>
                  <a:schemeClr val="bg1"/>
                </a:solidFill>
              </a:rPr>
              <a:t>хакинг</a:t>
            </a:r>
            <a:r>
              <a:rPr lang="ru-RU" dirty="0">
                <a:solidFill>
                  <a:schemeClr val="bg1"/>
                </a:solidFill>
              </a:rPr>
              <a:t> и другие виды </a:t>
            </a:r>
            <a:r>
              <a:rPr lang="ru-RU" dirty="0" err="1">
                <a:solidFill>
                  <a:schemeClr val="bg1"/>
                </a:solidFill>
              </a:rPr>
              <a:t>киберпреступлений</a:t>
            </a:r>
            <a:r>
              <a:rPr lang="ru-RU" dirty="0">
                <a:solidFill>
                  <a:schemeClr val="bg1"/>
                </a:solidFill>
              </a:rPr>
              <a:t>, при которых средства украдены у легитимных пользователей.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Отмывание денег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ru-RU" dirty="0" err="1">
                <a:solidFill>
                  <a:schemeClr val="bg1"/>
                </a:solidFill>
              </a:rPr>
              <a:t>Криптовалюты</a:t>
            </a:r>
            <a:r>
              <a:rPr lang="ru-RU" dirty="0">
                <a:solidFill>
                  <a:schemeClr val="bg1"/>
                </a:solidFill>
              </a:rPr>
              <a:t>, использованные для скрытия происхождения денег, полученных незаконным путем. Отмывание часто включает серию сложных транзакций через различные </a:t>
            </a:r>
            <a:r>
              <a:rPr lang="ru-RU" dirty="0" err="1">
                <a:solidFill>
                  <a:schemeClr val="bg1"/>
                </a:solidFill>
              </a:rPr>
              <a:t>криптовалютные</a:t>
            </a:r>
            <a:r>
              <a:rPr lang="ru-RU" dirty="0">
                <a:solidFill>
                  <a:schemeClr val="bg1"/>
                </a:solidFill>
              </a:rPr>
              <a:t> счета для затушевывания источника средств.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Финансирование терроризма</a:t>
            </a:r>
            <a:r>
              <a:rPr lang="ru-RU" dirty="0">
                <a:solidFill>
                  <a:schemeClr val="bg1"/>
                </a:solidFill>
              </a:rPr>
              <a:t>: Использование </a:t>
            </a:r>
            <a:r>
              <a:rPr lang="ru-RU" dirty="0" err="1">
                <a:solidFill>
                  <a:schemeClr val="bg1"/>
                </a:solidFill>
              </a:rPr>
              <a:t>криптовалюты</a:t>
            </a:r>
            <a:r>
              <a:rPr lang="ru-RU" dirty="0">
                <a:solidFill>
                  <a:schemeClr val="bg1"/>
                </a:solidFill>
              </a:rPr>
              <a:t> для обеспечения финансовой поддержки террористическим группировкам.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Торговля наркотиками и другие нелегальные транзакции</a:t>
            </a:r>
            <a:r>
              <a:rPr lang="ru-RU" dirty="0">
                <a:solidFill>
                  <a:schemeClr val="bg1"/>
                </a:solidFill>
              </a:rPr>
              <a:t>: Использование </a:t>
            </a:r>
            <a:r>
              <a:rPr lang="ru-RU" dirty="0" err="1">
                <a:solidFill>
                  <a:schemeClr val="bg1"/>
                </a:solidFill>
              </a:rPr>
              <a:t>криптовалют</a:t>
            </a:r>
            <a:r>
              <a:rPr lang="ru-RU" dirty="0">
                <a:solidFill>
                  <a:schemeClr val="bg1"/>
                </a:solidFill>
              </a:rPr>
              <a:t> для оплаты нелегальных товаров и услуг, таких как наркотики, оружие и прочие запрещенные товары.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542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3889" y="522780"/>
            <a:ext cx="4856870" cy="60182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Оракул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340768"/>
            <a:ext cx="5122912" cy="51125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— это объекты, которые получают и защищают внешние данные для </a:t>
            </a:r>
            <a:r>
              <a:rPr lang="ru-RU" dirty="0" err="1">
                <a:solidFill>
                  <a:schemeClr val="bg1"/>
                </a:solidFill>
              </a:rPr>
              <a:t>блокчейнов</a:t>
            </a:r>
            <a:r>
              <a:rPr lang="ru-RU" dirty="0">
                <a:solidFill>
                  <a:schemeClr val="bg1"/>
                </a:solidFill>
              </a:rPr>
              <a:t>, позволяя смарт-контрактам взаимодействовать с внешними системами.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261"/>
            <a:ext cx="3419872" cy="691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5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Принцип работы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ракулы </a:t>
            </a:r>
            <a:r>
              <a:rPr lang="ru-RU" sz="2400" dirty="0">
                <a:solidFill>
                  <a:schemeClr val="bg1"/>
                </a:solidFill>
              </a:rPr>
              <a:t>— это объекты, которые служат мостами от </a:t>
            </a:r>
            <a:r>
              <a:rPr lang="ru-RU" sz="2400" dirty="0" err="1">
                <a:solidFill>
                  <a:schemeClr val="bg1"/>
                </a:solidFill>
              </a:rPr>
              <a:t>блокчейн</a:t>
            </a:r>
            <a:r>
              <a:rPr lang="ru-RU" sz="2400" dirty="0">
                <a:solidFill>
                  <a:schemeClr val="bg1"/>
                </a:solidFill>
              </a:rPr>
              <a:t>-экосистем к внешним источникам данных. Оракулы обращаются к веб-API или другим внешним источникам для получения свежих данных, поскольку смарт-контракты изначально не выполняют эти функции.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6850013" cy="294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7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Виды оракулов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sheby\Downloads\Диаграмма без названия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0" y="1268760"/>
            <a:ext cx="823432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Применение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sheby\Downloads\Daco_388247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1" r="19195"/>
          <a:stretch/>
        </p:blipFill>
        <p:spPr bwMode="auto">
          <a:xfrm>
            <a:off x="5317320" y="3668559"/>
            <a:ext cx="3699800" cy="28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heby\Downloads\Daco_193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24744"/>
            <a:ext cx="1963490" cy="26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heby\Downloads\Daco_46197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8" y="1268760"/>
            <a:ext cx="3197780" cy="23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heby\Downloads\Daco_1814732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59122"/>
            <a:ext cx="4018894" cy="26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>
            <a:stCxn id="2" idx="2"/>
          </p:cNvCxnSpPr>
          <p:nvPr/>
        </p:nvCxnSpPr>
        <p:spPr>
          <a:xfrm flipH="1">
            <a:off x="3205013" y="1124607"/>
            <a:ext cx="1272396" cy="432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</p:cNvCxnSpPr>
          <p:nvPr/>
        </p:nvCxnSpPr>
        <p:spPr>
          <a:xfrm flipH="1">
            <a:off x="3059832" y="1124607"/>
            <a:ext cx="1417577" cy="2880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2"/>
            <a:endCxn id="5" idx="1"/>
          </p:cNvCxnSpPr>
          <p:nvPr/>
        </p:nvCxnSpPr>
        <p:spPr>
          <a:xfrm>
            <a:off x="4477409" y="1124607"/>
            <a:ext cx="1966799" cy="1333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2"/>
          </p:cNvCxnSpPr>
          <p:nvPr/>
        </p:nvCxnSpPr>
        <p:spPr>
          <a:xfrm>
            <a:off x="4477409" y="1124607"/>
            <a:ext cx="1246719" cy="27345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Chainlink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Band </a:t>
            </a:r>
            <a:r>
              <a:rPr lang="en-US" dirty="0">
                <a:solidFill>
                  <a:schemeClr val="bg1"/>
                </a:solidFill>
              </a:rPr>
              <a:t>Protocol </a:t>
            </a: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Протокол </a:t>
            </a:r>
            <a:r>
              <a:rPr lang="en-US" dirty="0">
                <a:solidFill>
                  <a:schemeClr val="bg1"/>
                </a:solidFill>
              </a:rPr>
              <a:t>Reality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eth</a:t>
            </a:r>
            <a:r>
              <a:rPr lang="ru-RU" dirty="0">
                <a:solidFill>
                  <a:schemeClr val="bg1"/>
                </a:solidFill>
              </a:rPr>
              <a:t> (ранее </a:t>
            </a:r>
            <a:r>
              <a:rPr lang="en-US" dirty="0" err="1">
                <a:solidFill>
                  <a:schemeClr val="bg1"/>
                </a:solidFill>
              </a:rPr>
              <a:t>RealityKeys</a:t>
            </a:r>
            <a:r>
              <a:rPr lang="ru-RU" dirty="0">
                <a:solidFill>
                  <a:schemeClr val="bg1"/>
                </a:solidFill>
              </a:rPr>
              <a:t>) </a:t>
            </a: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Hivemind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(ранее </a:t>
            </a:r>
            <a:r>
              <a:rPr lang="en-US" dirty="0" err="1">
                <a:solidFill>
                  <a:schemeClr val="bg1"/>
                </a:solidFill>
              </a:rPr>
              <a:t>Truthcoin</a:t>
            </a:r>
            <a:r>
              <a:rPr lang="ru-RU" dirty="0">
                <a:solidFill>
                  <a:schemeClr val="bg1"/>
                </a:solidFill>
              </a:rPr>
              <a:t>) </a:t>
            </a: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Kylin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Network 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Berry </a:t>
            </a:r>
            <a:r>
              <a:rPr lang="en-US" dirty="0">
                <a:solidFill>
                  <a:schemeClr val="bg1"/>
                </a:solidFill>
              </a:rPr>
              <a:t>Data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DIA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Decentralised</a:t>
            </a:r>
            <a:r>
              <a:rPr lang="en-US" dirty="0">
                <a:solidFill>
                  <a:schemeClr val="bg1"/>
                </a:solidFill>
              </a:rPr>
              <a:t> Information Asset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924129" cy="736909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394" dirty="0" smtClean="0">
                <a:solidFill>
                  <a:schemeClr val="bg1"/>
                </a:solidFill>
              </a:rPr>
              <a:t>Оракулы</a:t>
            </a:r>
            <a:endParaRPr lang="en-US" sz="2394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84784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 принципу работы: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Немедленный вопрос – чтение результатов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Запрос – ответ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Издатель – подписчик (котировки цен, метеорологические данные, </a:t>
            </a:r>
            <a:r>
              <a:rPr lang="ru-RU" dirty="0" err="1" smtClean="0">
                <a:solidFill>
                  <a:schemeClr val="bg1"/>
                </a:solidFill>
              </a:rPr>
              <a:t>и.т.д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Запрос- ответ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Асинхронный запрос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Вызывается функция в смарт-контракте оракула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Которая инициализирует </a:t>
            </a:r>
            <a:r>
              <a:rPr lang="ru-RU" dirty="0" err="1" smtClean="0">
                <a:solidFill>
                  <a:schemeClr val="bg1"/>
                </a:solidFill>
              </a:rPr>
              <a:t>запрс</a:t>
            </a:r>
            <a:r>
              <a:rPr lang="ru-RU" dirty="0" smtClean="0">
                <a:solidFill>
                  <a:schemeClr val="bg1"/>
                </a:solidFill>
              </a:rPr>
              <a:t> к оракулу вместе с </a:t>
            </a:r>
            <a:r>
              <a:rPr lang="ru-RU" dirty="0" err="1" smtClean="0">
                <a:solidFill>
                  <a:schemeClr val="bg1"/>
                </a:solidFill>
              </a:rPr>
              <a:t>аргкментами</a:t>
            </a:r>
            <a:r>
              <a:rPr lang="ru-RU" dirty="0" smtClean="0">
                <a:solidFill>
                  <a:schemeClr val="bg1"/>
                </a:solidFill>
              </a:rPr>
              <a:t> и функцией обратного вызова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0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548680"/>
            <a:ext cx="4924129" cy="736909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394" dirty="0" smtClean="0">
                <a:solidFill>
                  <a:schemeClr val="bg1"/>
                </a:solidFill>
              </a:rPr>
              <a:t>Оракулы «запрос-ответ»</a:t>
            </a:r>
            <a:endParaRPr lang="en-US" sz="2394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84784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Получаем </a:t>
            </a:r>
            <a:r>
              <a:rPr lang="ru-RU" dirty="0">
                <a:solidFill>
                  <a:schemeClr val="bg1"/>
                </a:solidFill>
              </a:rPr>
              <a:t>запрос от децентрализованного приложения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Делаем </a:t>
            </a:r>
            <a:r>
              <a:rPr lang="ru-RU" dirty="0" err="1">
                <a:solidFill>
                  <a:schemeClr val="bg1"/>
                </a:solidFill>
              </a:rPr>
              <a:t>парсинг</a:t>
            </a:r>
            <a:r>
              <a:rPr lang="ru-RU" dirty="0">
                <a:solidFill>
                  <a:schemeClr val="bg1"/>
                </a:solidFill>
              </a:rPr>
              <a:t> запроса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Проверяем </a:t>
            </a:r>
            <a:r>
              <a:rPr lang="ru-RU" dirty="0">
                <a:solidFill>
                  <a:schemeClr val="bg1"/>
                </a:solidFill>
              </a:rPr>
              <a:t>наличие платежа и предоставления прав доступа к данным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Извлекаем </a:t>
            </a:r>
            <a:r>
              <a:rPr lang="ru-RU" dirty="0">
                <a:solidFill>
                  <a:schemeClr val="bg1"/>
                </a:solidFill>
              </a:rPr>
              <a:t>подходящие данные из внешнего источника и шифруем их при необходимости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Подписываем </a:t>
            </a:r>
            <a:r>
              <a:rPr lang="ru-RU" dirty="0">
                <a:solidFill>
                  <a:schemeClr val="bg1"/>
                </a:solidFill>
              </a:rPr>
              <a:t>транзакцию с включёнными в неё данными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Передаём </a:t>
            </a:r>
            <a:r>
              <a:rPr lang="ru-RU" dirty="0">
                <a:solidFill>
                  <a:schemeClr val="bg1"/>
                </a:solidFill>
              </a:rPr>
              <a:t>транзакцию в сеть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Помещаем </a:t>
            </a:r>
            <a:r>
              <a:rPr lang="ru-RU" dirty="0">
                <a:solidFill>
                  <a:schemeClr val="bg1"/>
                </a:solidFill>
              </a:rPr>
              <a:t>в расписание любым любые необходимые в дальнейшем транзакции такие как уведомления и так далее 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93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12866</TotalTime>
  <Words>1075</Words>
  <Application>Microsoft Office PowerPoint</Application>
  <PresentationFormat>Экран (4:3)</PresentationFormat>
  <Paragraphs>108</Paragraphs>
  <Slides>19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1_Тема Office</vt:lpstr>
      <vt:lpstr>Презентация PowerPoint</vt:lpstr>
      <vt:lpstr>Грязная крипта</vt:lpstr>
      <vt:lpstr>Оракул</vt:lpstr>
      <vt:lpstr>Принцип работы</vt:lpstr>
      <vt:lpstr>Виды оракулов</vt:lpstr>
      <vt:lpstr>Применение</vt:lpstr>
      <vt:lpstr>Проекты</vt:lpstr>
      <vt:lpstr>Оракулы</vt:lpstr>
      <vt:lpstr>Оракулы «запрос-ответ»</vt:lpstr>
      <vt:lpstr>Оракулы «издатель-подписчик»</vt:lpstr>
      <vt:lpstr>Подлинность данных</vt:lpstr>
      <vt:lpstr>Подлинность данных</vt:lpstr>
      <vt:lpstr>Вычислительные оракулы</vt:lpstr>
      <vt:lpstr>Создание смарт-контракта  «Курс биткоина в долларах США»</vt:lpstr>
      <vt:lpstr>Dapp</vt:lpstr>
      <vt:lpstr>Dapp</vt:lpstr>
      <vt:lpstr>Dapp</vt:lpstr>
      <vt:lpstr>Метавселеная</vt:lpstr>
      <vt:lpstr>Dapp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Core i7</dc:creator>
  <cp:lastModifiedBy>PC</cp:lastModifiedBy>
  <cp:revision>209</cp:revision>
  <dcterms:created xsi:type="dcterms:W3CDTF">2020-03-18T08:19:38Z</dcterms:created>
  <dcterms:modified xsi:type="dcterms:W3CDTF">2024-05-13T13:47:37Z</dcterms:modified>
</cp:coreProperties>
</file>