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3" r:id="rId2"/>
    <p:sldId id="276" r:id="rId3"/>
    <p:sldId id="284" r:id="rId4"/>
    <p:sldId id="285" r:id="rId5"/>
    <p:sldId id="286" r:id="rId6"/>
    <p:sldId id="287" r:id="rId7"/>
    <p:sldId id="296" r:id="rId8"/>
    <p:sldId id="297" r:id="rId9"/>
    <p:sldId id="294" r:id="rId10"/>
    <p:sldId id="295" r:id="rId11"/>
    <p:sldId id="289" r:id="rId12"/>
    <p:sldId id="290" r:id="rId13"/>
    <p:sldId id="291" r:id="rId14"/>
    <p:sldId id="292" r:id="rId15"/>
    <p:sldId id="299" r:id="rId16"/>
    <p:sldId id="300" r:id="rId17"/>
    <p:sldId id="298" r:id="rId18"/>
    <p:sldId id="301" r:id="rId19"/>
    <p:sldId id="302" r:id="rId20"/>
    <p:sldId id="303" r:id="rId21"/>
    <p:sldId id="304" r:id="rId2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4C8C-A16A-4C27-AD58-E3C6C231BF76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E02C-65CA-4348-9A28-3293406EC6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217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6C9EF-94DF-4EB8-B177-4EFF06481138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1CDA-7F5C-46F8-A699-D26E2E1B5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18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1CDA-7F5C-46F8-A699-D26E2E1B5D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33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emix-ide/solidity-unit-testing-using-remix-tests-part-1-bc10ab1be864" TargetMode="External"/><Relationship Id="rId2" Type="http://schemas.openxmlformats.org/officeDocument/2006/relationships/hyperlink" Target="https://remix-ide.readthedocs.io/en/latest/unittest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lum.bandara.lk/solidity-unit-testing-with-remix-ide-a-few-missing-pieces/" TargetMode="External"/><Relationship Id="rId4" Type="http://schemas.openxmlformats.org/officeDocument/2006/relationships/hyperlink" Target="https://medium.com/remix-ide/solidity-unit-testing-using-remix-tests-part-2-50a9f486ab5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435100" y="1758950"/>
            <a:ext cx="6696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Лекция 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№</a:t>
            </a:r>
            <a:r>
              <a:rPr lang="en-US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по курсу </a:t>
            </a:r>
            <a:b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«Введение в </a:t>
            </a:r>
            <a:r>
              <a:rPr lang="ru-RU" altLang="ru-RU" sz="2400" dirty="0" err="1" smtClean="0">
                <a:solidFill>
                  <a:srgbClr val="FF0000"/>
                </a:solidFill>
                <a:latin typeface="Times New Roman" pitchFamily="18" charset="0"/>
              </a:rPr>
              <a:t>блокчейн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»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4227513" y="6008688"/>
            <a:ext cx="1655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600" dirty="0">
                <a:solidFill>
                  <a:srgbClr val="0070C0"/>
                </a:solidFill>
                <a:latin typeface="Arial" charset="0"/>
              </a:rPr>
              <a:t>Москва, </a:t>
            </a:r>
            <a:r>
              <a:rPr lang="ru-RU" altLang="ru-RU" sz="1600" dirty="0" smtClean="0">
                <a:solidFill>
                  <a:srgbClr val="0070C0"/>
                </a:solidFill>
                <a:latin typeface="Arial" charset="0"/>
              </a:rPr>
              <a:t>2022</a:t>
            </a:r>
            <a:endParaRPr lang="ru-RU" altLang="ru-RU" sz="16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052" name="TextBox 2"/>
          <p:cNvSpPr txBox="1">
            <a:spLocks noChangeArrowheads="1"/>
          </p:cNvSpPr>
          <p:nvPr/>
        </p:nvSpPr>
        <p:spPr bwMode="auto">
          <a:xfrm>
            <a:off x="1692275" y="3789363"/>
            <a:ext cx="70246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sz="1400">
                <a:latin typeface="Arial" charset="0"/>
              </a:rPr>
              <a:t>Лектор: д.т.н., Оцоков Шамиль Алиевич,</a:t>
            </a:r>
          </a:p>
          <a:p>
            <a:pPr algn="r">
              <a:lnSpc>
                <a:spcPct val="150000"/>
              </a:lnSpc>
            </a:pPr>
            <a:r>
              <a:rPr lang="en-US" altLang="ru-RU" sz="1400">
                <a:latin typeface="Arial" charset="0"/>
              </a:rPr>
              <a:t>e</a:t>
            </a:r>
            <a:r>
              <a:rPr lang="ru-RU" altLang="ru-RU" sz="1400">
                <a:latin typeface="Arial" charset="0"/>
              </a:rPr>
              <a:t>mail:  otsokovShA@mpei.ru</a:t>
            </a:r>
          </a:p>
          <a:p>
            <a:endParaRPr lang="ru-RU" altLang="ru-RU" sz="1400">
              <a:latin typeface="Arial" charset="0"/>
            </a:endParaRPr>
          </a:p>
        </p:txBody>
      </p:sp>
      <p:pic>
        <p:nvPicPr>
          <p:cNvPr id="2053" name="Picture 6" descr="Официальная символи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8913"/>
            <a:ext cx="1252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Ключевое слово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92696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можно рассматривать как большой массив с виртуальной структурой… структуру, которую вы не можете изменить во время выполнения — она определяется переменными состояния в вашем </a:t>
            </a:r>
            <a:r>
              <a:rPr lang="ru-RU" dirty="0" smtClean="0"/>
              <a:t>контракте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Без ключевого слова </a:t>
            </a:r>
            <a:r>
              <a:rPr lang="ru-RU" i="1" dirty="0" err="1"/>
              <a:t>memory</a:t>
            </a:r>
            <a:r>
              <a:rPr lang="ru-RU" dirty="0"/>
              <a:t> </a:t>
            </a:r>
            <a:r>
              <a:rPr lang="ru-RU" dirty="0" err="1"/>
              <a:t>Solidity</a:t>
            </a:r>
            <a:r>
              <a:rPr lang="ru-RU" dirty="0"/>
              <a:t> пытается объявить переменные в </a:t>
            </a:r>
            <a:r>
              <a:rPr lang="ru-RU" i="1" dirty="0" err="1" smtClean="0"/>
              <a:t>storage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То есть структура хранилища устанавливается во время создания контракта на основе ваших объявлений переменных на уровне контракта и не может быть изменена будущими вызовами методов. НО - содержимое этого хранилища можно изменить с помощью вызовов </a:t>
            </a:r>
            <a:r>
              <a:rPr lang="ru-RU" dirty="0" err="1"/>
              <a:t>sendTransaction</a:t>
            </a:r>
            <a:r>
              <a:rPr lang="ru-RU" dirty="0"/>
              <a:t>. Такие вызовы изменяют «состояние», поэтому переменные уровня контракта называются «переменными состояния».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11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Типы памяти в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Виртуальная машина </a:t>
            </a:r>
            <a:r>
              <a:rPr lang="ru-RU" dirty="0" err="1"/>
              <a:t>Ethereum</a:t>
            </a:r>
            <a:r>
              <a:rPr lang="ru-RU" dirty="0"/>
              <a:t> имеет три области, где она может хранить </a:t>
            </a:r>
            <a:r>
              <a:rPr lang="ru-RU" dirty="0" smtClean="0"/>
              <a:t>переменные.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Первый - это «хранилище», где находятся все переменные состояния контракта. У каждого контракта есть собственное хранилище, оно сохраняется между вызовами функций и довольно дорогое в использовании.</a:t>
            </a:r>
          </a:p>
          <a:p>
            <a:endParaRPr lang="ru-RU" dirty="0"/>
          </a:p>
          <a:p>
            <a:r>
              <a:rPr lang="ru-RU" dirty="0"/>
              <a:t>Второй - «память», она используется для хранения временных значений. Он стирается между (внешними) вызовами функций и дешевле в использовании.</a:t>
            </a:r>
          </a:p>
          <a:p>
            <a:endParaRPr lang="ru-RU" dirty="0"/>
          </a:p>
          <a:p>
            <a:r>
              <a:rPr lang="ru-RU" dirty="0"/>
              <a:t>Третий - стек, который используется для хранения небольших локальных переменных. Его можно использовать практически бесплатно, но он может содержать только ограниченное количество значений.</a:t>
            </a:r>
          </a:p>
          <a:p>
            <a:endParaRPr lang="ru-RU" dirty="0"/>
          </a:p>
          <a:p>
            <a:r>
              <a:rPr lang="ru-RU" dirty="0"/>
              <a:t>Почти для всех типов вы не можете указать, где они должны храниться, потому что они копируются каждый раз, когда используются.</a:t>
            </a:r>
          </a:p>
          <a:p>
            <a:endParaRPr lang="ru-RU" dirty="0"/>
          </a:p>
          <a:p>
            <a:r>
              <a:rPr lang="ru-RU" dirty="0"/>
              <a:t>Типы, в которых важно так называемое место хранения, - это структуры и массивы.</a:t>
            </a:r>
          </a:p>
        </p:txBody>
      </p:sp>
    </p:spTree>
    <p:extLst>
      <p:ext uri="{BB962C8B-B14F-4D97-AF65-F5344CB8AC3E}">
        <p14:creationId xmlns:p14="http://schemas.microsoft.com/office/powerpoint/2010/main" xmlns="" val="38851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Типы памяти в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01597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умолчанию переменные состояния хранятся в </a:t>
            </a:r>
            <a:r>
              <a:rPr lang="en-US" dirty="0" smtClean="0"/>
              <a:t>storage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Аргументы функции всегда в </a:t>
            </a:r>
            <a:r>
              <a:rPr lang="en-US" dirty="0" smtClean="0"/>
              <a:t>memory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Локальные аргументы, например, структуры, массивы, </a:t>
            </a:r>
            <a:r>
              <a:rPr lang="en-US" dirty="0" smtClean="0"/>
              <a:t>mapping </a:t>
            </a:r>
            <a:r>
              <a:rPr lang="ru-RU" dirty="0" smtClean="0"/>
              <a:t>по умолчанию в хранилище</a:t>
            </a:r>
          </a:p>
          <a:p>
            <a:endParaRPr lang="ru-RU" dirty="0" smtClean="0"/>
          </a:p>
          <a:p>
            <a:r>
              <a:rPr lang="ru-RU" dirty="0" smtClean="0"/>
              <a:t>Локальные переменные типа значений (не массивы структуры </a:t>
            </a:r>
            <a:r>
              <a:rPr lang="en-US" dirty="0" smtClean="0"/>
              <a:t>mapping</a:t>
            </a:r>
            <a:r>
              <a:rPr lang="ru-RU" dirty="0" smtClean="0"/>
              <a:t>) сохраняются в стеке.</a:t>
            </a:r>
          </a:p>
          <a:p>
            <a:endParaRPr lang="ru-RU" dirty="0"/>
          </a:p>
          <a:p>
            <a:r>
              <a:rPr lang="en-US" dirty="0" smtClean="0"/>
              <a:t>String </a:t>
            </a:r>
            <a:r>
              <a:rPr lang="ru-RU" dirty="0" smtClean="0"/>
              <a:t>по умолчанию хранятся как динамические массивы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Ethereum</a:t>
            </a:r>
            <a:r>
              <a:rPr lang="ru-RU" dirty="0"/>
              <a:t> и </a:t>
            </a:r>
            <a:r>
              <a:rPr lang="ru-RU" dirty="0" err="1"/>
              <a:t>Solidity</a:t>
            </a:r>
            <a:r>
              <a:rPr lang="ru-RU" dirty="0"/>
              <a:t> адрес имеет размер в 20 байт (160 бит или 40 шестнадцатеричных символов). Он соответствует последним 20 байтам </a:t>
            </a:r>
            <a:r>
              <a:rPr lang="ru-RU" dirty="0" err="1"/>
              <a:t>хэша</a:t>
            </a:r>
            <a:r>
              <a:rPr lang="ru-RU" dirty="0"/>
              <a:t> (keccak-256) открытого ключа.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160 </a:t>
            </a:r>
            <a:r>
              <a:rPr lang="ru-RU" dirty="0" smtClean="0"/>
              <a:t>млн адресов</a:t>
            </a:r>
          </a:p>
          <a:p>
            <a:r>
              <a:rPr lang="en-US" dirty="0"/>
              <a:t>address owner = 0xc0ffee254729296a45a3885639AC7E10F9d54979;</a:t>
            </a:r>
            <a:endParaRPr lang="ru-RU" dirty="0" smtClean="0"/>
          </a:p>
          <a:p>
            <a:endParaRPr lang="ru-RU" dirty="0"/>
          </a:p>
          <a:p>
            <a:r>
              <a:rPr lang="ru-RU" dirty="0" err="1"/>
              <a:t>now</a:t>
            </a:r>
            <a:r>
              <a:rPr lang="ru-RU" dirty="0"/>
              <a:t>, это просто псевдоним, </a:t>
            </a:r>
            <a:r>
              <a:rPr lang="ru-RU" dirty="0" err="1" smtClean="0"/>
              <a:t>block.timestamp</a:t>
            </a:r>
            <a:r>
              <a:rPr lang="ru-RU" dirty="0" smtClean="0"/>
              <a:t> и </a:t>
            </a:r>
            <a:r>
              <a:rPr lang="ru-RU" dirty="0"/>
              <a:t>это количество </a:t>
            </a:r>
            <a:r>
              <a:rPr lang="ru-RU" dirty="0" smtClean="0"/>
              <a:t>секунд</a:t>
            </a:r>
          </a:p>
          <a:p>
            <a:r>
              <a:rPr lang="ru-RU" dirty="0" smtClean="0"/>
              <a:t>временная </a:t>
            </a:r>
            <a:r>
              <a:rPr lang="ru-RU" dirty="0"/>
              <a:t>метка текущего блока</a:t>
            </a:r>
          </a:p>
        </p:txBody>
      </p:sp>
    </p:spTree>
    <p:extLst>
      <p:ext uri="{BB962C8B-B14F-4D97-AF65-F5344CB8AC3E}">
        <p14:creationId xmlns:p14="http://schemas.microsoft.com/office/powerpoint/2010/main" xmlns="" val="24317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Определение случайного победителя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414" y="548680"/>
            <a:ext cx="6737444" cy="20162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964" y="2852936"/>
            <a:ext cx="6737088" cy="29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21051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7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Абстрактные контракты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764704"/>
            <a:ext cx="81369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Solidity</a:t>
            </a:r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объектно-ориентированный язык программирования и поддерживает, например,  абстрактные контракты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Они 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содержат только определения функций, без реализации (или хотя бы одной). </a:t>
            </a:r>
            <a:endParaRPr lang="en-US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Затем 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другие контракты могут наследовать их и выполнять их функции.</a:t>
            </a:r>
          </a:p>
          <a:p>
            <a:endParaRPr lang="en-US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Это даёт:</a:t>
            </a:r>
            <a:endParaRPr lang="ru-RU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Лучшая расширяемость и </a:t>
            </a:r>
            <a:r>
              <a:rPr lang="ru-RU" sz="16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самодокументирование</a:t>
            </a:r>
            <a:endParaRPr lang="ru-RU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Облегчайте шаблоны, такие как метод шаблона .</a:t>
            </a:r>
          </a:p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Удалить дублирование </a:t>
            </a:r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кода</a:t>
            </a:r>
          </a:p>
          <a:p>
            <a:endParaRPr lang="ru-RU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pragma solidity</a:t>
            </a:r>
            <a:r>
              <a:rPr lang="en-US" sz="1600" dirty="0">
                <a:solidFill>
                  <a:schemeClr val="accent1"/>
                </a:solidFill>
              </a:rPr>
              <a:t> &gt;=0.4.0 &lt;0.7.0</a:t>
            </a:r>
            <a:r>
              <a:rPr lang="en-US" sz="1600" dirty="0" smtClean="0">
                <a:solidFill>
                  <a:schemeClr val="accent1"/>
                </a:solidFill>
              </a:rPr>
              <a:t>;</a:t>
            </a:r>
            <a:endParaRPr lang="ru-RU" sz="1600" dirty="0" smtClean="0">
              <a:solidFill>
                <a:schemeClr val="accent1"/>
              </a:solidFill>
            </a:endParaRPr>
          </a:p>
          <a:p>
            <a:endParaRPr lang="ru-RU" sz="1600" b="1" dirty="0">
              <a:solidFill>
                <a:schemeClr val="accent1"/>
              </a:solidFill>
            </a:endParaRPr>
          </a:p>
          <a:p>
            <a:r>
              <a:rPr lang="en-US" sz="1600" b="1" dirty="0" smtClean="0">
                <a:solidFill>
                  <a:schemeClr val="accent1"/>
                </a:solidFill>
              </a:rPr>
              <a:t>abstract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contract</a:t>
            </a:r>
            <a:r>
              <a:rPr lang="en-US" sz="1600" dirty="0">
                <a:solidFill>
                  <a:schemeClr val="accent1"/>
                </a:solidFill>
              </a:rPr>
              <a:t> Feline {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function</a:t>
            </a:r>
            <a:r>
              <a:rPr lang="en-US" sz="1600" dirty="0">
                <a:solidFill>
                  <a:schemeClr val="accent1"/>
                </a:solidFill>
              </a:rPr>
              <a:t> utterance() </a:t>
            </a:r>
            <a:r>
              <a:rPr lang="en-US" sz="1600" b="1" dirty="0">
                <a:solidFill>
                  <a:schemeClr val="accent1"/>
                </a:solidFill>
              </a:rPr>
              <a:t>public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virtual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returns</a:t>
            </a:r>
            <a:r>
              <a:rPr lang="en-US" sz="1600" dirty="0">
                <a:solidFill>
                  <a:schemeClr val="accent1"/>
                </a:solidFill>
              </a:rPr>
              <a:t> (bytes32);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 smtClean="0">
                <a:solidFill>
                  <a:schemeClr val="accent1"/>
                </a:solidFill>
              </a:rPr>
              <a:t>}</a:t>
            </a:r>
            <a:endParaRPr lang="ru-RU" sz="1600" dirty="0" smtClean="0">
              <a:solidFill>
                <a:schemeClr val="accent1"/>
              </a:solidFill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Наследование контрактов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764704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Наследование контрактов</a:t>
            </a:r>
          </a:p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16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Solidity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контракты ведут себя как классы в объектно-ориентированном программировании: они могут наследоваться и быть унаследованными. </a:t>
            </a:r>
            <a:endParaRPr lang="ru-RU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Чтобы 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использовать наследование, просто используйте ключевое слово </a:t>
            </a:r>
            <a:r>
              <a:rPr lang="ru-RU" sz="16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укажите контракт, из которого оно получено</a:t>
            </a:r>
            <a:r>
              <a:rPr lang="ru-RU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contract A {}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contract B {}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contract C is A, B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{}</a:t>
            </a:r>
            <a:endParaRPr lang="ru-RU" sz="1600" dirty="0" smtClean="0">
              <a:solidFill>
                <a:schemeClr val="accent1"/>
              </a:solidFill>
            </a:endParaRPr>
          </a:p>
          <a:p>
            <a:endParaRPr lang="ru-RU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Когда контракт наследуется от других контрактов, в </a:t>
            </a:r>
            <a:r>
              <a:rPr lang="ru-RU" sz="16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блокчейне</a:t>
            </a:r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создается только один контракт. Код из всех базовых контрактов компилируется в созданный контракт.</a:t>
            </a:r>
          </a:p>
          <a:p>
            <a:r>
              <a:rPr lang="ru-RU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Это означает, что все внутренние вызовы функций базовых контрактов будут использовать внутренние вызовы функций.</a:t>
            </a:r>
          </a:p>
        </p:txBody>
      </p:sp>
    </p:spTree>
    <p:extLst>
      <p:ext uri="{BB962C8B-B14F-4D97-AF65-F5344CB8AC3E}">
        <p14:creationId xmlns:p14="http://schemas.microsoft.com/office/powerpoint/2010/main" xmlns="" val="28081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Тестирование смарт-контракт </a:t>
            </a:r>
            <a:r>
              <a:rPr lang="ru-RU" dirty="0">
                <a:solidFill>
                  <a:srgbClr val="FF0000"/>
                </a:solidFill>
              </a:rPr>
              <a:t>«Лотерейный билет»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82809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remix-ide.readthedocs.io/en/latest/unittesting.html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medium.com/remix-ide/solidity-unit-testing-using-remix-tests-part-1-bc10ab1be864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medium.com/remix-ide/solidity-unit-testing-using-remix-tests-part-2-50a9f486ab5d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5"/>
              </a:rPr>
              <a:t>https://dilum.bandara.lk/solidity-unit-testing-with-remix-ide-a-few-missing-pieces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1600" dirty="0" err="1"/>
              <a:t>beforeEach</a:t>
            </a:r>
            <a:r>
              <a:rPr lang="ru-RU" sz="1600" dirty="0"/>
              <a:t>()- Запускается перед каждым тестом</a:t>
            </a:r>
          </a:p>
          <a:p>
            <a:pPr>
              <a:lnSpc>
                <a:spcPct val="150000"/>
              </a:lnSpc>
            </a:pPr>
            <a:r>
              <a:rPr lang="ru-RU" sz="1600" dirty="0" err="1"/>
              <a:t>beforeAll</a:t>
            </a:r>
            <a:r>
              <a:rPr lang="ru-RU" sz="1600" dirty="0"/>
              <a:t>()- Запускается перед всеми тестами</a:t>
            </a:r>
          </a:p>
          <a:p>
            <a:pPr>
              <a:lnSpc>
                <a:spcPct val="150000"/>
              </a:lnSpc>
            </a:pPr>
            <a:r>
              <a:rPr lang="ru-RU" sz="1600" dirty="0" err="1"/>
              <a:t>afterEach</a:t>
            </a:r>
            <a:r>
              <a:rPr lang="ru-RU" sz="1600" dirty="0"/>
              <a:t>()- Запускается после каждого теста</a:t>
            </a:r>
          </a:p>
          <a:p>
            <a:pPr>
              <a:lnSpc>
                <a:spcPct val="150000"/>
              </a:lnSpc>
            </a:pPr>
            <a:r>
              <a:rPr lang="ru-RU" sz="1600" dirty="0" err="1"/>
              <a:t>afterAll</a:t>
            </a:r>
            <a:r>
              <a:rPr lang="ru-RU" sz="1600" dirty="0"/>
              <a:t>()- Запускается после всех тестов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28390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Тестирование смарт-контракт </a:t>
            </a:r>
            <a:r>
              <a:rPr lang="ru-RU" dirty="0">
                <a:solidFill>
                  <a:srgbClr val="FF0000"/>
                </a:solidFill>
              </a:rPr>
              <a:t>«Лотерейный билет»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099" y="548680"/>
            <a:ext cx="82809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pragma solidity &gt;=0.5.13 &lt;0.9.0;</a:t>
            </a:r>
          </a:p>
          <a:p>
            <a:endParaRPr lang="en-US" sz="1400" dirty="0"/>
          </a:p>
          <a:p>
            <a:r>
              <a:rPr lang="en-US" sz="1400" dirty="0"/>
              <a:t>// This import is automatically injected by Remix</a:t>
            </a:r>
          </a:p>
          <a:p>
            <a:r>
              <a:rPr lang="en-US" sz="1400" dirty="0"/>
              <a:t>import "</a:t>
            </a:r>
            <a:r>
              <a:rPr lang="en-US" sz="1400" dirty="0" err="1"/>
              <a:t>remix_tests.sol</a:t>
            </a:r>
            <a:r>
              <a:rPr lang="en-US" sz="1400" dirty="0"/>
              <a:t>"; </a:t>
            </a:r>
          </a:p>
          <a:p>
            <a:endParaRPr lang="en-US" sz="1400" dirty="0"/>
          </a:p>
          <a:p>
            <a:r>
              <a:rPr lang="en-US" sz="1400" dirty="0"/>
              <a:t>// This import is required to use custom transaction context</a:t>
            </a:r>
          </a:p>
          <a:p>
            <a:r>
              <a:rPr lang="en-US" sz="1400" dirty="0"/>
              <a:t>// Although it may fail compilation in 'Solidity Compiler' plugin</a:t>
            </a:r>
          </a:p>
          <a:p>
            <a:r>
              <a:rPr lang="en-US" sz="1400" dirty="0"/>
              <a:t>// But it will work fine in 'Solidity Unit Testing' plugin</a:t>
            </a:r>
          </a:p>
          <a:p>
            <a:r>
              <a:rPr lang="en-US" sz="1400" dirty="0"/>
              <a:t>import "</a:t>
            </a:r>
            <a:r>
              <a:rPr lang="en-US" sz="1400" dirty="0" err="1"/>
              <a:t>remix_accounts.sol</a:t>
            </a:r>
            <a:r>
              <a:rPr lang="en-US" sz="1400" dirty="0"/>
              <a:t>";</a:t>
            </a:r>
          </a:p>
          <a:p>
            <a:r>
              <a:rPr lang="en-US" sz="1400" dirty="0"/>
              <a:t>import "../</a:t>
            </a:r>
            <a:r>
              <a:rPr lang="en-US" sz="1400" dirty="0" err="1"/>
              <a:t>lottery.sol</a:t>
            </a:r>
            <a:r>
              <a:rPr lang="en-US" sz="1400" dirty="0"/>
              <a:t>";</a:t>
            </a:r>
          </a:p>
          <a:p>
            <a:endParaRPr lang="en-US" sz="1400" dirty="0"/>
          </a:p>
          <a:p>
            <a:r>
              <a:rPr lang="en-US" sz="1400" dirty="0"/>
              <a:t>// File name has to end with '_</a:t>
            </a:r>
            <a:r>
              <a:rPr lang="en-US" sz="1400" dirty="0" err="1"/>
              <a:t>test.sol</a:t>
            </a:r>
            <a:r>
              <a:rPr lang="en-US" sz="1400" dirty="0"/>
              <a:t>', this file can contain more than one </a:t>
            </a:r>
            <a:r>
              <a:rPr lang="en-US" sz="1400" dirty="0" err="1"/>
              <a:t>testSuite</a:t>
            </a:r>
            <a:r>
              <a:rPr lang="en-US" sz="1400" dirty="0"/>
              <a:t> contracts</a:t>
            </a:r>
          </a:p>
          <a:p>
            <a:r>
              <a:rPr lang="en-US" sz="1400" dirty="0"/>
              <a:t>contract </a:t>
            </a:r>
            <a:r>
              <a:rPr lang="en-US" sz="1400" dirty="0" err="1"/>
              <a:t>LotteryTest</a:t>
            </a:r>
            <a:r>
              <a:rPr lang="en-US" sz="1400" dirty="0"/>
              <a:t> is Lottery {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address acc0;   //Variables used to emulate different accounts  </a:t>
            </a:r>
          </a:p>
          <a:p>
            <a:r>
              <a:rPr lang="en-US" sz="1400" dirty="0"/>
              <a:t>    address acc1;</a:t>
            </a:r>
          </a:p>
          <a:p>
            <a:r>
              <a:rPr lang="en-US" sz="1400" dirty="0"/>
              <a:t>    address acc2;</a:t>
            </a:r>
          </a:p>
          <a:p>
            <a:r>
              <a:rPr lang="en-US" sz="1400" dirty="0"/>
              <a:t>    address acc3;</a:t>
            </a:r>
          </a:p>
          <a:p>
            <a:r>
              <a:rPr lang="en-US" sz="1400" dirty="0"/>
              <a:t>    /// '</a:t>
            </a:r>
            <a:r>
              <a:rPr lang="en-US" sz="1400" dirty="0" err="1"/>
              <a:t>beforeAll</a:t>
            </a:r>
            <a:r>
              <a:rPr lang="en-US" sz="1400" dirty="0"/>
              <a:t>' runs before all other tests</a:t>
            </a:r>
          </a:p>
          <a:p>
            <a:r>
              <a:rPr lang="en-US" sz="1400" dirty="0"/>
              <a:t>    /// More special functions are: '</a:t>
            </a:r>
            <a:r>
              <a:rPr lang="en-US" sz="1400" dirty="0" err="1"/>
              <a:t>beforeEach</a:t>
            </a:r>
            <a:r>
              <a:rPr lang="en-US" sz="1400" dirty="0"/>
              <a:t>', '</a:t>
            </a:r>
            <a:r>
              <a:rPr lang="en-US" sz="1400" dirty="0" err="1"/>
              <a:t>beforeAll</a:t>
            </a:r>
            <a:r>
              <a:rPr lang="en-US" sz="1400" dirty="0"/>
              <a:t>', '</a:t>
            </a:r>
            <a:r>
              <a:rPr lang="en-US" sz="1400" dirty="0" err="1"/>
              <a:t>afterEach</a:t>
            </a:r>
            <a:r>
              <a:rPr lang="en-US" sz="1400" dirty="0"/>
              <a:t>' &amp; '</a:t>
            </a:r>
            <a:r>
              <a:rPr lang="en-US" sz="1400" dirty="0" err="1"/>
              <a:t>afterAll</a:t>
            </a:r>
            <a:r>
              <a:rPr lang="en-US" sz="1400" dirty="0" smtClean="0"/>
              <a:t>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59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Тестирование смарт-контракт </a:t>
            </a:r>
            <a:r>
              <a:rPr lang="ru-RU" dirty="0">
                <a:solidFill>
                  <a:srgbClr val="FF0000"/>
                </a:solidFill>
              </a:rPr>
              <a:t>«Лотерейный билет»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099" y="548680"/>
            <a:ext cx="82809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function </a:t>
            </a:r>
            <a:r>
              <a:rPr lang="en-US" sz="1400" dirty="0" err="1"/>
              <a:t>beforeAll</a:t>
            </a:r>
            <a:r>
              <a:rPr lang="en-US" sz="1400" dirty="0"/>
              <a:t>() public {</a:t>
            </a:r>
          </a:p>
          <a:p>
            <a:r>
              <a:rPr lang="en-US" sz="1400" dirty="0"/>
              <a:t>        // &lt;instantiate contract&gt;</a:t>
            </a:r>
          </a:p>
          <a:p>
            <a:r>
              <a:rPr lang="en-US" sz="1400" dirty="0"/>
              <a:t>        //</a:t>
            </a:r>
            <a:r>
              <a:rPr lang="en-US" sz="1400" dirty="0" err="1"/>
              <a:t>Assert.equal</a:t>
            </a:r>
            <a:r>
              <a:rPr lang="en-US" sz="1400" dirty="0"/>
              <a:t>(</a:t>
            </a:r>
            <a:r>
              <a:rPr lang="en-US" sz="1400" dirty="0" err="1"/>
              <a:t>uint</a:t>
            </a:r>
            <a:r>
              <a:rPr lang="en-US" sz="1400" dirty="0"/>
              <a:t>(1), </a:t>
            </a:r>
            <a:r>
              <a:rPr lang="en-US" sz="1400" dirty="0" err="1"/>
              <a:t>uint</a:t>
            </a:r>
            <a:r>
              <a:rPr lang="en-US" sz="1400" dirty="0"/>
              <a:t>(1), "1 should be equal to 1");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dirty="0"/>
              <a:t>        acc0 = </a:t>
            </a:r>
            <a:r>
              <a:rPr lang="en-US" sz="1400" dirty="0" err="1"/>
              <a:t>TestsAccounts.getAccount</a:t>
            </a:r>
            <a:r>
              <a:rPr lang="en-US" sz="1400" dirty="0"/>
              <a:t>(0); //Initiate </a:t>
            </a:r>
            <a:r>
              <a:rPr lang="en-US" sz="1400" dirty="0" err="1"/>
              <a:t>acc</a:t>
            </a:r>
            <a:r>
              <a:rPr lang="en-US" sz="1400" dirty="0"/>
              <a:t> variables</a:t>
            </a:r>
          </a:p>
          <a:p>
            <a:r>
              <a:rPr lang="en-US" sz="1400" dirty="0"/>
              <a:t>        acc1 = </a:t>
            </a:r>
            <a:r>
              <a:rPr lang="en-US" sz="1400" dirty="0" err="1"/>
              <a:t>TestsAccounts.getAccount</a:t>
            </a:r>
            <a:r>
              <a:rPr lang="en-US" sz="1400" dirty="0"/>
              <a:t>(1);</a:t>
            </a:r>
          </a:p>
          <a:p>
            <a:r>
              <a:rPr lang="en-US" sz="1400" dirty="0"/>
              <a:t>        acc2 = </a:t>
            </a:r>
            <a:r>
              <a:rPr lang="en-US" sz="1400" dirty="0" err="1"/>
              <a:t>TestsAccounts.getAccount</a:t>
            </a:r>
            <a:r>
              <a:rPr lang="en-US" sz="1400" dirty="0"/>
              <a:t>(2);</a:t>
            </a:r>
          </a:p>
          <a:p>
            <a:r>
              <a:rPr lang="en-US" sz="1400" dirty="0"/>
              <a:t>        acc3 = </a:t>
            </a:r>
            <a:r>
              <a:rPr lang="en-US" sz="1400" dirty="0" err="1"/>
              <a:t>TestsAccounts.getAccount</a:t>
            </a:r>
            <a:r>
              <a:rPr lang="en-US" sz="1400" dirty="0"/>
              <a:t>(3);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 /// Account at index zero (account-0) is default account, so manager will be set to acc0</a:t>
            </a:r>
          </a:p>
          <a:p>
            <a:r>
              <a:rPr lang="en-US" sz="1400" dirty="0"/>
              <a:t>    function </a:t>
            </a:r>
            <a:r>
              <a:rPr lang="en-US" sz="1400" dirty="0" err="1"/>
              <a:t>managerTest</a:t>
            </a:r>
            <a:r>
              <a:rPr lang="en-US" sz="1400" dirty="0"/>
              <a:t>() public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Assert.equal</a:t>
            </a:r>
            <a:r>
              <a:rPr lang="en-US" sz="1400" dirty="0"/>
              <a:t>(manager, acc0, "Manager should be acc0");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//allows one account to enter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71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7366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387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Тестирование смарт-контракт </a:t>
            </a:r>
            <a:r>
              <a:rPr lang="ru-RU" dirty="0">
                <a:solidFill>
                  <a:srgbClr val="FF0000"/>
                </a:solidFill>
              </a:rPr>
              <a:t>«Лотерейный билет»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486" y="545397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Что тестировать</a:t>
            </a:r>
            <a:r>
              <a:rPr lang="en-US" sz="1400" dirty="0" smtClean="0"/>
              <a:t>?</a:t>
            </a:r>
          </a:p>
          <a:p>
            <a:endParaRPr lang="en-US" sz="1400" dirty="0"/>
          </a:p>
          <a:p>
            <a:r>
              <a:rPr lang="en-US" sz="1400" dirty="0"/>
              <a:t> it("allows one account to </a:t>
            </a:r>
            <a:r>
              <a:rPr lang="en-US" sz="1400" dirty="0" smtClean="0"/>
              <a:t>enter“)</a:t>
            </a:r>
          </a:p>
          <a:p>
            <a:endParaRPr lang="en-US" sz="1400" dirty="0"/>
          </a:p>
          <a:p>
            <a:r>
              <a:rPr lang="en-US" sz="1400" dirty="0"/>
              <a:t> it("allows multiple accounts to </a:t>
            </a:r>
            <a:r>
              <a:rPr lang="en-US" sz="1400" dirty="0" smtClean="0"/>
              <a:t>enter“)</a:t>
            </a:r>
          </a:p>
          <a:p>
            <a:endParaRPr lang="en-US" sz="1400" dirty="0"/>
          </a:p>
          <a:p>
            <a:r>
              <a:rPr lang="en-US" sz="1400" dirty="0"/>
              <a:t> it("requires a minimum amount of ether to </a:t>
            </a:r>
            <a:r>
              <a:rPr lang="en-US" sz="1400" dirty="0" smtClean="0"/>
              <a:t>enter“)</a:t>
            </a:r>
          </a:p>
          <a:p>
            <a:endParaRPr lang="en-US" sz="1400" dirty="0"/>
          </a:p>
          <a:p>
            <a:r>
              <a:rPr lang="en-US" sz="1400" dirty="0"/>
              <a:t>it("only manager can call </a:t>
            </a:r>
            <a:r>
              <a:rPr lang="en-US" sz="1400" dirty="0" err="1" smtClean="0"/>
              <a:t>pickWinner</a:t>
            </a:r>
            <a:r>
              <a:rPr lang="en-US" sz="1400" dirty="0" smtClean="0"/>
              <a:t>“)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7564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Изменения в барсе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8497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149080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КМ3 – контрольная работа по смарт-контрактом + с защита 2-й и 1-й лабораторной работы</a:t>
            </a:r>
          </a:p>
          <a:p>
            <a:endParaRPr lang="ru-RU" sz="1600" dirty="0"/>
          </a:p>
          <a:p>
            <a:r>
              <a:rPr lang="ru-RU" sz="1600" dirty="0" smtClean="0"/>
              <a:t>КМ-4, КМ-5 – защита типового расчета (на 14 и 15 неделе)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700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0" y="1557337"/>
            <a:ext cx="6286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91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8586" y="620688"/>
            <a:ext cx="7111846" cy="57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3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548680"/>
            <a:ext cx="6480720" cy="59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88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106" y="548680"/>
            <a:ext cx="6408712" cy="57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5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Типы данных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Строки </a:t>
            </a:r>
            <a:r>
              <a:rPr lang="en-US" dirty="0" smtClean="0"/>
              <a:t>Solidity (string) – </a:t>
            </a:r>
            <a:r>
              <a:rPr lang="ru-RU" dirty="0" smtClean="0"/>
              <a:t>динамические массивы.</a:t>
            </a:r>
          </a:p>
          <a:p>
            <a:endParaRPr lang="ru-RU" dirty="0"/>
          </a:p>
          <a:p>
            <a:r>
              <a:rPr lang="ru-RU" dirty="0" smtClean="0"/>
              <a:t>Есть сложности передачи строк между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ru-RU" dirty="0" smtClean="0"/>
              <a:t>и вашим смарт-контрактом.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50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Смарт-контракт «Лотерейный билет»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говорим </a:t>
            </a:r>
            <a:r>
              <a:rPr lang="ru-RU" dirty="0" err="1"/>
              <a:t>struct</a:t>
            </a:r>
            <a:r>
              <a:rPr lang="ru-RU" dirty="0"/>
              <a:t> имя типа структуры, а затем указываем все различные свойства, </a:t>
            </a:r>
            <a:r>
              <a:rPr lang="ru-RU" dirty="0" smtClean="0"/>
              <a:t>которые структура </a:t>
            </a:r>
            <a:r>
              <a:rPr lang="ru-RU" dirty="0"/>
              <a:t>будет иметь.</a:t>
            </a:r>
          </a:p>
          <a:p>
            <a:endParaRPr lang="ru-RU" dirty="0"/>
          </a:p>
          <a:p>
            <a:r>
              <a:rPr lang="ru-RU" dirty="0"/>
              <a:t>Так что в данном случае я сделал машину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Он может содержать строку </a:t>
            </a:r>
            <a:r>
              <a:rPr lang="ru-RU" dirty="0" err="1"/>
              <a:t>make</a:t>
            </a:r>
            <a:r>
              <a:rPr lang="ru-RU" dirty="0"/>
              <a:t>, строку модели и целое число без знака, обозначающее стоимость автомобиля.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этой машине мы представляем особенный автомобиль, которому присвоено множество свойств.</a:t>
            </a:r>
          </a:p>
          <a:p>
            <a:endParaRPr lang="ru-RU" dirty="0"/>
          </a:p>
          <a:p>
            <a:r>
              <a:rPr lang="ru-RU" dirty="0"/>
              <a:t>Мы обычно используем </a:t>
            </a:r>
            <a:r>
              <a:rPr lang="ru-RU" dirty="0" smtClean="0"/>
              <a:t>структуру, </a:t>
            </a:r>
            <a:r>
              <a:rPr lang="ru-RU" dirty="0"/>
              <a:t>чтобы представить единичную вещь.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Другими словами, используйте структуру для представления одной вещи, используйте </a:t>
            </a:r>
            <a:r>
              <a:rPr lang="en-US" dirty="0" smtClean="0"/>
              <a:t>mapping </a:t>
            </a:r>
            <a:r>
              <a:rPr lang="ru-RU" dirty="0" smtClean="0"/>
              <a:t>для </a:t>
            </a:r>
            <a:r>
              <a:rPr lang="ru-RU" dirty="0"/>
              <a:t>представления многих вещей.</a:t>
            </a:r>
          </a:p>
        </p:txBody>
      </p:sp>
    </p:spTree>
    <p:extLst>
      <p:ext uri="{BB962C8B-B14F-4D97-AF65-F5344CB8AC3E}">
        <p14:creationId xmlns:p14="http://schemas.microsoft.com/office/powerpoint/2010/main" xmlns="" val="6102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602" y="835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Массивы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92696"/>
            <a:ext cx="799288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pragma solidity ^0.5.17;</a:t>
            </a:r>
          </a:p>
          <a:p>
            <a:r>
              <a:rPr lang="en-US" sz="1600" dirty="0"/>
              <a:t>contract Test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uint</a:t>
            </a:r>
            <a:r>
              <a:rPr lang="en-US" sz="1600" dirty="0"/>
              <a:t>[] public </a:t>
            </a:r>
            <a:r>
              <a:rPr lang="en-US" sz="1600" dirty="0" err="1"/>
              <a:t>myArray</a:t>
            </a:r>
            <a:r>
              <a:rPr lang="en-US" sz="1600" dirty="0"/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constructor() public</a:t>
            </a:r>
          </a:p>
          <a:p>
            <a:r>
              <a:rPr lang="en-US" sz="1600" dirty="0"/>
              <a:t>    {</a:t>
            </a:r>
          </a:p>
          <a:p>
            <a:r>
              <a:rPr lang="en-US" sz="1600" dirty="0"/>
              <a:t>        </a:t>
            </a:r>
            <a:r>
              <a:rPr lang="en-US" sz="1600" dirty="0" err="1"/>
              <a:t>myArray.push</a:t>
            </a:r>
            <a:r>
              <a:rPr lang="en-US" sz="1600" dirty="0"/>
              <a:t>(1);</a:t>
            </a:r>
          </a:p>
          <a:p>
            <a:r>
              <a:rPr lang="en-US" sz="1600" dirty="0"/>
              <a:t>        </a:t>
            </a:r>
            <a:r>
              <a:rPr lang="en-US" sz="1600" dirty="0" err="1"/>
              <a:t>myArray.push</a:t>
            </a:r>
            <a:r>
              <a:rPr lang="en-US" sz="1600" dirty="0"/>
              <a:t>(10);</a:t>
            </a:r>
          </a:p>
          <a:p>
            <a:r>
              <a:rPr lang="en-US" sz="1600" dirty="0"/>
              <a:t>        </a:t>
            </a:r>
            <a:r>
              <a:rPr lang="en-US" sz="1600" dirty="0" err="1"/>
              <a:t>myArray.push</a:t>
            </a:r>
            <a:r>
              <a:rPr lang="en-US" sz="1600" dirty="0"/>
              <a:t>(30);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function </a:t>
            </a:r>
            <a:r>
              <a:rPr lang="en-US" sz="1600" dirty="0" err="1"/>
              <a:t>getMyArray</a:t>
            </a:r>
            <a:r>
              <a:rPr lang="en-US" sz="1600" dirty="0"/>
              <a:t>() public view returns (</a:t>
            </a:r>
            <a:r>
              <a:rPr lang="en-US" sz="1600" dirty="0" err="1"/>
              <a:t>uint</a:t>
            </a:r>
            <a:r>
              <a:rPr lang="en-US" sz="1600" dirty="0"/>
              <a:t>[] memory )</a:t>
            </a:r>
          </a:p>
          <a:p>
            <a:r>
              <a:rPr lang="en-US" sz="1600" dirty="0"/>
              <a:t>    {</a:t>
            </a:r>
          </a:p>
          <a:p>
            <a:r>
              <a:rPr lang="en-US" sz="1600" dirty="0"/>
              <a:t>        return </a:t>
            </a:r>
            <a:r>
              <a:rPr lang="en-US" sz="1600" dirty="0" err="1"/>
              <a:t>myArray</a:t>
            </a:r>
            <a:r>
              <a:rPr lang="en-US" sz="1600" dirty="0"/>
              <a:t>;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    function </a:t>
            </a:r>
            <a:r>
              <a:rPr lang="en-US" sz="1600" dirty="0" err="1"/>
              <a:t>getArrayLength</a:t>
            </a:r>
            <a:r>
              <a:rPr lang="en-US" sz="1600" dirty="0"/>
              <a:t>() public view returns(</a:t>
            </a:r>
            <a:r>
              <a:rPr lang="en-US" sz="1600" dirty="0" err="1"/>
              <a:t>uint</a:t>
            </a:r>
            <a:r>
              <a:rPr lang="en-US" sz="1600" dirty="0"/>
              <a:t>) {</a:t>
            </a:r>
          </a:p>
          <a:p>
            <a:r>
              <a:rPr lang="en-US" sz="1600" dirty="0"/>
              <a:t>        return </a:t>
            </a:r>
            <a:r>
              <a:rPr lang="en-US" sz="1600" dirty="0" err="1"/>
              <a:t>myArray.length</a:t>
            </a:r>
            <a:r>
              <a:rPr lang="en-US" sz="1600" dirty="0"/>
              <a:t>;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    function </a:t>
            </a:r>
            <a:r>
              <a:rPr lang="en-US" sz="1600" dirty="0" err="1"/>
              <a:t>getFirstElement</a:t>
            </a:r>
            <a:r>
              <a:rPr lang="en-US" sz="1600" dirty="0"/>
              <a:t>() public view returns(</a:t>
            </a:r>
            <a:r>
              <a:rPr lang="en-US" sz="1600" dirty="0" err="1"/>
              <a:t>uint</a:t>
            </a:r>
            <a:r>
              <a:rPr lang="en-US" sz="1600" dirty="0"/>
              <a:t>) {</a:t>
            </a:r>
          </a:p>
          <a:p>
            <a:r>
              <a:rPr lang="en-US" sz="1600" dirty="0"/>
              <a:t>        return </a:t>
            </a:r>
            <a:r>
              <a:rPr lang="en-US" sz="1600" dirty="0" err="1"/>
              <a:t>myArray</a:t>
            </a:r>
            <a:r>
              <a:rPr lang="en-US" sz="1600" dirty="0"/>
              <a:t>[0];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69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10748</TotalTime>
  <Words>924</Words>
  <Application>Microsoft Office PowerPoint</Application>
  <PresentationFormat>Экран (4:3)</PresentationFormat>
  <Paragraphs>184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user</cp:lastModifiedBy>
  <cp:revision>141</cp:revision>
  <cp:lastPrinted>2020-03-11T04:35:48Z</cp:lastPrinted>
  <dcterms:created xsi:type="dcterms:W3CDTF">2020-02-04T16:58:56Z</dcterms:created>
  <dcterms:modified xsi:type="dcterms:W3CDTF">2024-04-08T15:40:12Z</dcterms:modified>
</cp:coreProperties>
</file>