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sldIdLst>
    <p:sldId id="322" r:id="rId2"/>
    <p:sldId id="312" r:id="rId3"/>
    <p:sldId id="313" r:id="rId4"/>
    <p:sldId id="257" r:id="rId5"/>
    <p:sldId id="274" r:id="rId6"/>
    <p:sldId id="289" r:id="rId7"/>
    <p:sldId id="276" r:id="rId8"/>
    <p:sldId id="277" r:id="rId9"/>
    <p:sldId id="314" r:id="rId10"/>
    <p:sldId id="284" r:id="rId11"/>
    <p:sldId id="278" r:id="rId12"/>
    <p:sldId id="275" r:id="rId13"/>
    <p:sldId id="302" r:id="rId14"/>
    <p:sldId id="315" r:id="rId15"/>
    <p:sldId id="294" r:id="rId16"/>
    <p:sldId id="316" r:id="rId17"/>
    <p:sldId id="265" r:id="rId18"/>
    <p:sldId id="258" r:id="rId19"/>
    <p:sldId id="295" r:id="rId20"/>
    <p:sldId id="296" r:id="rId21"/>
    <p:sldId id="317" r:id="rId22"/>
    <p:sldId id="318" r:id="rId23"/>
    <p:sldId id="319" r:id="rId24"/>
    <p:sldId id="320" r:id="rId25"/>
    <p:sldId id="266" r:id="rId26"/>
    <p:sldId id="321" r:id="rId27"/>
    <p:sldId id="267" r:id="rId28"/>
    <p:sldId id="268" r:id="rId29"/>
    <p:sldId id="271" r:id="rId30"/>
    <p:sldId id="272" r:id="rId31"/>
    <p:sldId id="306" r:id="rId32"/>
    <p:sldId id="308" r:id="rId33"/>
    <p:sldId id="301" r:id="rId34"/>
    <p:sldId id="305" r:id="rId35"/>
    <p:sldId id="279" r:id="rId36"/>
    <p:sldId id="280" r:id="rId37"/>
    <p:sldId id="281" r:id="rId38"/>
    <p:sldId id="282" r:id="rId39"/>
    <p:sldId id="283" r:id="rId40"/>
    <p:sldId id="285" r:id="rId41"/>
    <p:sldId id="286" r:id="rId42"/>
    <p:sldId id="287" r:id="rId43"/>
    <p:sldId id="28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6C9EF-94DF-4EB8-B177-4EFF06481138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1CDA-7F5C-46F8-A699-D26E2E1B5D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6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Два объекта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8644"/>
            <a:ext cx="8229600" cy="85010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18EB61-9EBD-44E2-9C41-DDD2243C44D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457200" y="1508024"/>
            <a:ext cx="3970784" cy="4801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4"/>
          </p:nvPr>
        </p:nvSpPr>
        <p:spPr>
          <a:xfrm>
            <a:off x="4644008" y="1508023"/>
            <a:ext cx="4042792" cy="4801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446608"/>
            <a:ext cx="5698976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38" indent="0">
              <a:buNone/>
              <a:defRPr sz="1200"/>
            </a:lvl2pPr>
            <a:lvl3pPr marL="1219076" indent="0">
              <a:buNone/>
              <a:defRPr sz="1050"/>
            </a:lvl3pPr>
            <a:lvl4pPr marL="1828616" indent="0">
              <a:buNone/>
              <a:defRPr sz="1000"/>
            </a:lvl4pPr>
            <a:lvl5pPr marL="2438155" indent="0">
              <a:buNone/>
              <a:defRPr sz="1000"/>
            </a:lvl5pPr>
          </a:lstStyle>
          <a:p>
            <a:pPr lvl="0"/>
            <a:r>
              <a:rPr lang="en-US" dirty="0" err="1" smtClean="0"/>
              <a:t>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97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Официальная символик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96" y="188640"/>
            <a:ext cx="950305" cy="65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187624" y="1772816"/>
            <a:ext cx="73871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«Цифровая кафедра, </a:t>
            </a:r>
            <a:r>
              <a:rPr lang="ru-RU" altLang="ru-RU" sz="2400" dirty="0" err="1">
                <a:solidFill>
                  <a:srgbClr val="FF0000"/>
                </a:solidFill>
                <a:latin typeface="Times New Roman" pitchFamily="18" charset="0"/>
              </a:rPr>
              <a:t>цифровизация</a:t>
            </a:r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 и разработка ИС»</a:t>
            </a:r>
          </a:p>
          <a:p>
            <a:pPr algn="ctr"/>
            <a:endParaRPr lang="ru-RU" altLang="ru-RU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Лекция №1 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  <a:t>по курсу </a:t>
            </a:r>
            <a:br>
              <a:rPr lang="ru-RU" altLang="ru-RU" sz="24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«Введение в </a:t>
            </a:r>
            <a:r>
              <a:rPr lang="ru-RU" altLang="ru-RU" sz="2400" dirty="0" err="1" smtClean="0">
                <a:solidFill>
                  <a:srgbClr val="FF0000"/>
                </a:solidFill>
                <a:latin typeface="Times New Roman" pitchFamily="18" charset="0"/>
              </a:rPr>
              <a:t>блокчейн</a:t>
            </a:r>
            <a:r>
              <a:rPr lang="ru-RU" altLang="ru-RU" sz="2400" dirty="0" smtClean="0">
                <a:solidFill>
                  <a:srgbClr val="FF0000"/>
                </a:solidFill>
                <a:latin typeface="Times New Roman" pitchFamily="18" charset="0"/>
              </a:rPr>
              <a:t>»</a:t>
            </a:r>
            <a:endParaRPr lang="ru-RU" altLang="ru-RU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763688" y="4149080"/>
            <a:ext cx="702468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sz="1400" dirty="0">
                <a:latin typeface="Arial" charset="0"/>
              </a:rPr>
              <a:t>Лекторы: д.т.н., </a:t>
            </a:r>
            <a:r>
              <a:rPr lang="ru-RU" altLang="ru-RU" sz="1400" dirty="0" err="1">
                <a:latin typeface="Arial" charset="0"/>
              </a:rPr>
              <a:t>Оцоков</a:t>
            </a:r>
            <a:r>
              <a:rPr lang="ru-RU" altLang="ru-RU" sz="1400" dirty="0">
                <a:latin typeface="Arial" charset="0"/>
              </a:rPr>
              <a:t> Шамиль </a:t>
            </a:r>
            <a:r>
              <a:rPr lang="ru-RU" altLang="ru-RU" sz="1400" dirty="0" err="1">
                <a:latin typeface="Arial" charset="0"/>
              </a:rPr>
              <a:t>Алиевич</a:t>
            </a:r>
            <a:r>
              <a:rPr lang="ru-RU" altLang="ru-RU" sz="1400" dirty="0">
                <a:latin typeface="Arial" charset="0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ru-RU" altLang="ru-RU" sz="1400" dirty="0">
                <a:latin typeface="Arial" charset="0"/>
              </a:rPr>
              <a:t>к.т.н., </a:t>
            </a:r>
            <a:r>
              <a:rPr lang="ru-RU" altLang="ru-RU" sz="1400" dirty="0" err="1">
                <a:latin typeface="Arial" charset="0"/>
              </a:rPr>
              <a:t>Аляева</a:t>
            </a:r>
            <a:r>
              <a:rPr lang="ru-RU" altLang="ru-RU" sz="1400" dirty="0">
                <a:latin typeface="Arial" charset="0"/>
              </a:rPr>
              <a:t> Юлия Владимировна</a:t>
            </a:r>
          </a:p>
          <a:p>
            <a:pPr algn="r">
              <a:lnSpc>
                <a:spcPct val="150000"/>
              </a:lnSpc>
            </a:pPr>
            <a:r>
              <a:rPr lang="en-US" altLang="ru-RU" sz="1400" dirty="0">
                <a:latin typeface="Arial" charset="0"/>
              </a:rPr>
              <a:t>e</a:t>
            </a:r>
            <a:r>
              <a:rPr lang="ru-RU" altLang="ru-RU" sz="1400" dirty="0" err="1">
                <a:latin typeface="Arial" charset="0"/>
              </a:rPr>
              <a:t>mail</a:t>
            </a:r>
            <a:r>
              <a:rPr lang="ru-RU" altLang="ru-RU" sz="1400" dirty="0">
                <a:latin typeface="Arial" charset="0"/>
              </a:rPr>
              <a:t>:  otsokovShA@mpei.ru</a:t>
            </a:r>
          </a:p>
          <a:p>
            <a:endParaRPr lang="ru-RU" altLang="ru-RU" sz="1400" dirty="0">
              <a:latin typeface="Arial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158696" y="6008688"/>
            <a:ext cx="1655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600" dirty="0">
                <a:solidFill>
                  <a:srgbClr val="0070C0"/>
                </a:solidFill>
                <a:latin typeface="Arial" charset="0"/>
              </a:rPr>
              <a:t>Москва, </a:t>
            </a:r>
            <a:r>
              <a:rPr lang="ru-RU" altLang="ru-RU" sz="1600" dirty="0" smtClean="0">
                <a:solidFill>
                  <a:srgbClr val="0070C0"/>
                </a:solidFill>
                <a:latin typeface="Arial" charset="0"/>
              </a:rPr>
              <a:t>2024</a:t>
            </a:r>
            <a:endParaRPr lang="ru-RU" altLang="ru-RU" sz="1600" dirty="0">
              <a:solidFill>
                <a:srgbClr val="0070C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ath90"/>
          <p:cNvSpPr/>
          <p:nvPr/>
        </p:nvSpPr>
        <p:spPr>
          <a:xfrm>
            <a:off x="4145997" y="3284984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92" name="Image9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1491257"/>
            <a:ext cx="2857500" cy="2143125"/>
          </a:xfrm>
          <a:prstGeom prst="rect">
            <a:avLst/>
          </a:prstGeom>
          <a:noFill/>
        </p:spPr>
      </p:pic>
      <p:sp>
        <p:nvSpPr>
          <p:cNvPr id="93" name="Text Box93"/>
          <p:cNvSpPr txBox="1"/>
          <p:nvPr/>
        </p:nvSpPr>
        <p:spPr>
          <a:xfrm>
            <a:off x="4179094" y="807601"/>
            <a:ext cx="4641591" cy="7250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743"/>
              </a:lnSpc>
            </a:pP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сс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0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э</a:t>
            </a:r>
            <a:r>
              <a:rPr lang="en-US" altLang="zh-CN" sz="2000" spc="-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ш</a:t>
            </a:r>
            <a:r>
              <a:rPr lang="en-US" altLang="zh-CN" sz="20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2000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0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BitCoin</a:t>
            </a:r>
            <a:r>
              <a:rPr lang="en-US" altLang="zh-CN" sz="20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Ethereum)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4186923" y="1700808"/>
            <a:ext cx="4473270" cy="1417519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743"/>
              </a:lnSpc>
            </a:pP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ове</a:t>
            </a:r>
            <a:r>
              <a:rPr lang="en-US" altLang="zh-CN" sz="20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сл</a:t>
            </a:r>
            <a:r>
              <a:rPr lang="en-US" altLang="zh-CN" sz="2000" spc="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1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0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endParaRPr lang="en-US" altLang="zh-CN" sz="2000" dirty="0">
              <a:latin typeface="Arial"/>
              <a:ea typeface="Arial"/>
              <a:cs typeface="Arial"/>
            </a:endParaRPr>
          </a:p>
          <a:p>
            <a:pPr>
              <a:lnSpc>
                <a:spcPts val="2742"/>
              </a:lnSpc>
            </a:pP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ер</a:t>
            </a:r>
            <a:r>
              <a:rPr lang="en-US" altLang="zh-CN" sz="2000" spc="-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-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endParaRPr lang="en-US" altLang="zh-CN" sz="2000" dirty="0">
              <a:latin typeface="Arial"/>
              <a:ea typeface="Arial"/>
              <a:cs typeface="Arial"/>
            </a:endParaRPr>
          </a:p>
          <a:p>
            <a:pPr>
              <a:lnSpc>
                <a:spcPts val="2742"/>
              </a:lnSpc>
            </a:pP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од</a:t>
            </a:r>
            <a:r>
              <a:rPr lang="en-US" altLang="zh-CN" sz="2000" spc="-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1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св</a:t>
            </a:r>
            <a:r>
              <a:rPr lang="en-US" altLang="zh-CN" sz="2000" spc="1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-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1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500063" y="473264"/>
            <a:ext cx="2029539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en-US" altLang="zh-CN" sz="4200" b="1" spc="89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MINING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th43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45" name="Image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203" y="2187773"/>
            <a:ext cx="2893219" cy="2893219"/>
          </a:xfrm>
          <a:prstGeom prst="rect">
            <a:avLst/>
          </a:prstGeom>
          <a:noFill/>
        </p:spPr>
      </p:pic>
      <p:sp>
        <p:nvSpPr>
          <p:cNvPr id="46" name="Text Box46"/>
          <p:cNvSpPr txBox="1"/>
          <p:nvPr/>
        </p:nvSpPr>
        <p:spPr>
          <a:xfrm>
            <a:off x="4179094" y="533281"/>
            <a:ext cx="3591200" cy="41724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004"/>
              </a:lnSpc>
            </a:pPr>
            <a:r>
              <a:rPr lang="en-US" altLang="zh-CN" sz="2200" spc="-6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2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1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200" spc="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-1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7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200" spc="1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1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3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200" spc="-3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2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200" spc="-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2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200" spc="-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200" spc="1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ор</a:t>
            </a:r>
            <a:r>
              <a:rPr lang="en-US" altLang="zh-CN" sz="22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4179094" y="908328"/>
            <a:ext cx="3768290" cy="41724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004"/>
              </a:lnSpc>
            </a:pPr>
            <a:r>
              <a:rPr lang="en-US" altLang="zh-CN" sz="22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2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2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2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19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уч</a:t>
            </a:r>
            <a:r>
              <a:rPr lang="en-US" altLang="zh-CN" sz="22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-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200" spc="-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200" spc="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200" spc="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4179094" y="1283375"/>
            <a:ext cx="2077561" cy="41724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004"/>
              </a:lnSpc>
            </a:pPr>
            <a:r>
              <a:rPr lang="en-US" altLang="zh-CN" sz="2200" spc="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од</a:t>
            </a:r>
            <a:r>
              <a:rPr lang="en-US" altLang="zh-CN" sz="2200" spc="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2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200" spc="-2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1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200" spc="-1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4179094" y="2497812"/>
            <a:ext cx="4644797" cy="80196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978"/>
              </a:lnSpc>
            </a:pPr>
            <a:r>
              <a:rPr lang="en-US" altLang="zh-CN" sz="2200" spc="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1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2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э</a:t>
            </a:r>
            <a:r>
              <a:rPr lang="en-US" altLang="zh-CN" sz="2200" spc="-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2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-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200" spc="-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1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2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200" spc="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200" spc="10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1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200" spc="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-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1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200" spc="-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2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2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200" spc="-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1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това</a:t>
            </a:r>
            <a:r>
              <a:rPr lang="en-US" altLang="zh-CN" sz="2200" spc="-1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1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200" spc="-1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 </a:t>
            </a:r>
            <a:r>
              <a:rPr lang="en-US" altLang="zh-CN" sz="22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7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200" spc="-2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2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ая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4179094" y="3247906"/>
            <a:ext cx="3504890" cy="41724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004"/>
              </a:lnSpc>
            </a:pPr>
            <a:r>
              <a:rPr lang="en-US" altLang="zh-CN" sz="22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мот</a:t>
            </a:r>
            <a:r>
              <a:rPr lang="en-US" altLang="zh-CN" sz="22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2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200" spc="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2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200" spc="-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2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май</a:t>
            </a:r>
            <a:r>
              <a:rPr lang="en-US" altLang="zh-CN" sz="22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1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200" spc="-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395537" y="443224"/>
            <a:ext cx="3024336" cy="131492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en-US" altLang="zh-CN" sz="4200" b="1" spc="-14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BLOCK</a:t>
            </a:r>
            <a:r>
              <a:rPr lang="en-US" altLang="zh-CN" sz="4200" b="1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200" b="1" spc="-43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REWARD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th17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9" name="Image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89" y="2562820"/>
            <a:ext cx="2946797" cy="1660922"/>
          </a:xfrm>
          <a:prstGeom prst="rect">
            <a:avLst/>
          </a:prstGeom>
          <a:noFill/>
        </p:spPr>
      </p:pic>
      <p:sp>
        <p:nvSpPr>
          <p:cNvPr id="20" name="Text Box20"/>
          <p:cNvSpPr txBox="1"/>
          <p:nvPr/>
        </p:nvSpPr>
        <p:spPr>
          <a:xfrm>
            <a:off x="4179094" y="551676"/>
            <a:ext cx="3151285" cy="378773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710"/>
              </a:lnSpc>
            </a:pPr>
            <a:r>
              <a:rPr lang="en-US" altLang="zh-CN" sz="20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пец</a:t>
            </a:r>
            <a:r>
              <a:rPr lang="en-US" altLang="zh-CN" sz="2000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ально</a:t>
            </a:r>
            <a:r>
              <a:rPr lang="en-US" altLang="zh-CN" sz="20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000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стройс</a:t>
            </a:r>
            <a:r>
              <a:rPr lang="en-US" altLang="zh-CN" sz="2000" spc="-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4179094" y="891004"/>
            <a:ext cx="4576825" cy="107127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84"/>
              </a:lnSpc>
            </a:pPr>
            <a:r>
              <a:rPr lang="en-US" altLang="zh-CN" sz="20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конст</a:t>
            </a:r>
            <a:r>
              <a:rPr lang="en-US" altLang="zh-CN" sz="2000" spc="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укция</a:t>
            </a:r>
            <a:r>
              <a:rPr lang="en-US" altLang="zh-CN" sz="20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рхитектур</a:t>
            </a:r>
            <a:r>
              <a:rPr lang="en-US" altLang="zh-CN" sz="2000" spc="-10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кот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рог</a:t>
            </a:r>
            <a:r>
              <a:rPr lang="en-US" altLang="zh-CN" sz="2000" spc="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предна</a:t>
            </a:r>
            <a:r>
              <a:rPr lang="en-US" altLang="zh-CN" sz="20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0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начена</a:t>
            </a:r>
            <a:r>
              <a:rPr lang="en-US" altLang="zh-CN" sz="20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для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деле</a:t>
            </a:r>
            <a:r>
              <a:rPr lang="en-US" altLang="zh-CN" sz="20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ой</a:t>
            </a:r>
            <a:r>
              <a:rPr lang="en-US" altLang="zh-CN" sz="2000" spc="5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ли</a:t>
            </a:r>
            <a:r>
              <a:rPr lang="en-US" altLang="zh-CN" sz="20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4179094" y="2114372"/>
            <a:ext cx="4557170" cy="7250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91"/>
              </a:lnSpc>
            </a:pPr>
            <a:r>
              <a:rPr lang="en-US" altLang="zh-CN" sz="2000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учае</a:t>
            </a:r>
            <a:r>
              <a:rPr lang="en-US" altLang="zh-CN" sz="2000" spc="-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лок</a:t>
            </a:r>
            <a:r>
              <a:rPr lang="en-US" altLang="zh-CN" sz="2000" spc="-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йна</a:t>
            </a:r>
            <a:r>
              <a:rPr lang="en-US" altLang="zh-CN" sz="2000" spc="-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устр</a:t>
            </a:r>
            <a:r>
              <a:rPr lang="en-US" altLang="zh-CN" sz="20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ст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5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сд</a:t>
            </a:r>
            <a:r>
              <a:rPr lang="en-US" altLang="zh-CN" sz="20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ланное</a:t>
            </a:r>
            <a:r>
              <a:rPr lang="en-US" altLang="zh-CN" sz="2000" spc="-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ециально</a:t>
            </a:r>
            <a:r>
              <a:rPr lang="en-US" altLang="zh-CN" sz="20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ля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000" spc="-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йнинга</a:t>
            </a:r>
            <a:r>
              <a:rPr lang="en-US" altLang="zh-CN" sz="2000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4179094" y="2998411"/>
            <a:ext cx="4574053" cy="7250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91"/>
              </a:lnSpc>
            </a:pP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ASIC</a:t>
            </a:r>
            <a:r>
              <a:rPr lang="en-US" altLang="zh-CN" sz="2000" spc="4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дна</a:t>
            </a:r>
            <a:r>
              <a:rPr lang="en-US" altLang="zh-CN" sz="2000" spc="-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из</a:t>
            </a:r>
            <a:r>
              <a:rPr lang="en-US" altLang="zh-CN" sz="2000" spc="-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при</a:t>
            </a:r>
            <a:r>
              <a:rPr lang="en-US" altLang="zh-CN" sz="2000" spc="-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рво</a:t>
            </a:r>
            <a:r>
              <a:rPr lang="en-US" altLang="zh-CN" sz="2000" spc="-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роста</a:t>
            </a:r>
            <a:r>
              <a:rPr lang="en-US" altLang="zh-CN" sz="20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тои</a:t>
            </a:r>
            <a:r>
              <a:rPr lang="en-US" altLang="zh-CN" sz="20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0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ти</a:t>
            </a:r>
            <a:r>
              <a:rPr lang="en-US" altLang="zh-CN" sz="20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льткоинов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606234" y="593586"/>
            <a:ext cx="1296591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en-US" altLang="zh-CN" sz="4200" b="1" spc="-20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ASIC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13"/>
          <p:cNvSpPr txBox="1"/>
          <p:nvPr/>
        </p:nvSpPr>
        <p:spPr>
          <a:xfrm>
            <a:off x="3707904" y="620688"/>
            <a:ext cx="3861312" cy="3623251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841"/>
              </a:lnSpc>
            </a:pPr>
            <a:r>
              <a:rPr lang="ru-RU" altLang="zh-CN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Первоначально майне получали 50 ВТС</a:t>
            </a:r>
          </a:p>
          <a:p>
            <a:pPr>
              <a:lnSpc>
                <a:spcPts val="2841"/>
              </a:lnSpc>
            </a:pPr>
            <a:r>
              <a:rPr lang="ru-RU" altLang="zh-CN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Через каждые 210 000 блоков награда уменьшается вдвое.</a:t>
            </a:r>
          </a:p>
          <a:p>
            <a:pPr>
              <a:lnSpc>
                <a:spcPts val="2841"/>
              </a:lnSpc>
            </a:pPr>
            <a:r>
              <a:rPr lang="ru-RU" altLang="zh-CN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 2020 году около 6,25 ВТС</a:t>
            </a:r>
          </a:p>
          <a:p>
            <a:pPr>
              <a:lnSpc>
                <a:spcPts val="2841"/>
              </a:lnSpc>
            </a:pPr>
            <a:r>
              <a:rPr lang="ru-RU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Пересчёт сложности каждые 2016 блоков.</a:t>
            </a:r>
          </a:p>
          <a:p>
            <a:pPr>
              <a:lnSpc>
                <a:spcPts val="2841"/>
              </a:lnSpc>
            </a:pPr>
            <a:r>
              <a:rPr lang="ru-RU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Защита </a:t>
            </a:r>
            <a:r>
              <a:rPr lang="ru-RU" sz="16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права собственности на цифровые </a:t>
            </a:r>
            <a:r>
              <a:rPr lang="ru-RU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активы</a:t>
            </a:r>
          </a:p>
          <a:p>
            <a:pPr>
              <a:lnSpc>
                <a:spcPts val="2841"/>
              </a:lnSpc>
            </a:pPr>
            <a:r>
              <a:rPr lang="en-US" altLang="zh-CN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https</a:t>
            </a:r>
            <a:r>
              <a:rPr lang="en-US" altLang="zh-CN" sz="16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://</a:t>
            </a:r>
            <a:r>
              <a:rPr lang="en-US" altLang="zh-CN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developer.visa.com/capabilities/visa-crypto-apis</a:t>
            </a:r>
            <a:endParaRPr lang="ru-RU" altLang="zh-CN" sz="1600" spc="-1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AutoShape 2" descr="Сувенирная монета Биткоин (Bitcoin), цвет золотой - купить в  интернет-магазине OZON с быстрой доставкой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Биткоин: Курс Bitcoin (BTC), Обзор криптовалюты, Кошелек – Bitcoin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0688"/>
            <a:ext cx="2800347" cy="28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672" y="18327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Блоки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2611"/>
            <a:ext cx="3346138" cy="264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611"/>
            <a:ext cx="2132383" cy="25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6544791" cy="242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 технологии 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340768"/>
            <a:ext cx="6468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Распределенность</a:t>
            </a:r>
            <a:endParaRPr lang="ru-RU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Все </a:t>
            </a:r>
            <a:r>
              <a:rPr lang="ru-RU" sz="1600" dirty="0">
                <a:solidFill>
                  <a:srgbClr val="0070C0"/>
                </a:solidFill>
              </a:rPr>
              <a:t>данные хранятся независимо </a:t>
            </a:r>
            <a:r>
              <a:rPr lang="ru-RU" sz="1600" dirty="0" smtClean="0">
                <a:solidFill>
                  <a:srgbClr val="0070C0"/>
                </a:solidFill>
              </a:rPr>
              <a:t>друг от </a:t>
            </a:r>
            <a:r>
              <a:rPr lang="ru-RU" sz="1600" dirty="0">
                <a:solidFill>
                  <a:srgbClr val="0070C0"/>
                </a:solidFill>
              </a:rPr>
              <a:t>друга у всех участников </a:t>
            </a:r>
            <a:r>
              <a:rPr lang="ru-RU" sz="1600" dirty="0" smtClean="0">
                <a:solidFill>
                  <a:srgbClr val="0070C0"/>
                </a:solidFill>
              </a:rPr>
              <a:t>сети</a:t>
            </a:r>
          </a:p>
          <a:p>
            <a:endParaRPr lang="ru-RU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Неизменность</a:t>
            </a:r>
            <a:endParaRPr lang="ru-RU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dirty="0">
                <a:solidFill>
                  <a:srgbClr val="0070C0"/>
                </a:solidFill>
              </a:rPr>
              <a:t>Данные в </a:t>
            </a:r>
            <a:r>
              <a:rPr lang="ru-RU" sz="1600" dirty="0" err="1">
                <a:solidFill>
                  <a:srgbClr val="0070C0"/>
                </a:solidFill>
              </a:rPr>
              <a:t>блокчейне</a:t>
            </a:r>
            <a:r>
              <a:rPr lang="ru-RU" sz="1600" dirty="0">
                <a:solidFill>
                  <a:srgbClr val="0070C0"/>
                </a:solidFill>
              </a:rPr>
              <a:t> неизменяемы и неопровержимы</a:t>
            </a:r>
          </a:p>
          <a:p>
            <a:endParaRPr lang="ru-RU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Прозрачность</a:t>
            </a:r>
            <a:endParaRPr lang="ru-RU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dirty="0">
                <a:solidFill>
                  <a:srgbClr val="0070C0"/>
                </a:solidFill>
              </a:rPr>
              <a:t>Участники могут проследить </a:t>
            </a:r>
            <a:r>
              <a:rPr lang="ru-RU" sz="1600" dirty="0" smtClean="0">
                <a:solidFill>
                  <a:srgbClr val="0070C0"/>
                </a:solidFill>
              </a:rPr>
              <a:t>историю до </a:t>
            </a:r>
            <a:r>
              <a:rPr lang="ru-RU" sz="1600" dirty="0">
                <a:solidFill>
                  <a:srgbClr val="0070C0"/>
                </a:solidFill>
              </a:rPr>
              <a:t>первой операции</a:t>
            </a:r>
            <a:endParaRPr lang="ru-RU" sz="1600" dirty="0" smtClean="0">
              <a:solidFill>
                <a:srgbClr val="0070C0"/>
              </a:solidFill>
            </a:endParaRPr>
          </a:p>
          <a:p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Прагматический подход к внедрению </a:t>
            </a:r>
            <a:r>
              <a:rPr lang="ru-RU" sz="1600" dirty="0" err="1" smtClean="0">
                <a:solidFill>
                  <a:srgbClr val="FF0000"/>
                </a:solidFill>
              </a:rPr>
              <a:t>блокчейна</a:t>
            </a:r>
            <a:r>
              <a:rPr lang="ru-RU" sz="1600" dirty="0" smtClean="0">
                <a:solidFill>
                  <a:srgbClr val="FF0000"/>
                </a:solidFill>
              </a:rPr>
              <a:t>.</a:t>
            </a:r>
            <a:endParaRPr lang="ru-RU" sz="16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miro.medium.com/max/4480/1*a0NqRKLgRkfSvY-dkUNeh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2775928" cy="165812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10" y="4725144"/>
            <a:ext cx="4124697" cy="12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Следствия свойств технологии 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60" y="1052736"/>
            <a:ext cx="6468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Безвозратность</a:t>
            </a:r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транзакций</a:t>
            </a:r>
          </a:p>
          <a:p>
            <a:endParaRPr lang="ru-RU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</a:t>
            </a:r>
            <a:r>
              <a:rPr lang="ru-R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анонимизации</a:t>
            </a:r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транзакций</a:t>
            </a:r>
          </a:p>
          <a:p>
            <a:endParaRPr lang="ru-RU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Отсутствие необходимости в доверии </a:t>
            </a:r>
          </a:p>
          <a:p>
            <a:endParaRPr lang="ru-RU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 единого управляющего центра </a:t>
            </a:r>
            <a:r>
              <a:rPr lang="ru-RU" sz="1600" dirty="0">
                <a:solidFill>
                  <a:srgbClr val="0070C0"/>
                </a:solidFill>
              </a:rPr>
              <a:t>(никто не </a:t>
            </a:r>
            <a:r>
              <a:rPr lang="ru-RU" sz="1600" dirty="0" smtClean="0">
                <a:solidFill>
                  <a:srgbClr val="0070C0"/>
                </a:solidFill>
              </a:rPr>
              <a:t>может</a:t>
            </a:r>
            <a:br>
              <a:rPr lang="ru-RU" sz="1600" dirty="0" smtClean="0">
                <a:solidFill>
                  <a:srgbClr val="0070C0"/>
                </a:solidFill>
              </a:rPr>
            </a:br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заблокировать </a:t>
            </a:r>
            <a:r>
              <a:rPr lang="ru-RU" sz="1600" dirty="0" smtClean="0">
                <a:solidFill>
                  <a:srgbClr val="0070C0"/>
                </a:solidFill>
              </a:rPr>
              <a:t>транзакции)</a:t>
            </a:r>
          </a:p>
          <a:p>
            <a:endParaRPr lang="ru-RU" sz="1600" dirty="0">
              <a:solidFill>
                <a:srgbClr val="0070C0"/>
              </a:solidFill>
            </a:endParaRPr>
          </a:p>
          <a:p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единственно правильной цепочки блоков с помощью консенсуса </a:t>
            </a:r>
          </a:p>
          <a:p>
            <a:endParaRPr lang="ru-RU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</a:t>
            </a:r>
            <a:r>
              <a:rPr lang="ru-RU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слабо масштабируется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77436"/>
            <a:ext cx="4124697" cy="12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4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314" y="1412776"/>
            <a:ext cx="6786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</a:rPr>
              <a:t>Блокчейн</a:t>
            </a:r>
            <a:r>
              <a:rPr lang="ru-RU" sz="1600" dirty="0">
                <a:solidFill>
                  <a:srgbClr val="0070C0"/>
                </a:solidFill>
              </a:rPr>
              <a:t> добавляет дополнительное измерение - время.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Возможность  поиска в реестре что когда либо происходило.</a:t>
            </a:r>
          </a:p>
          <a:p>
            <a:pPr indent="-285750">
              <a:lnSpc>
                <a:spcPct val="150000"/>
              </a:lnSpc>
              <a:buFontTx/>
              <a:buChar char="-"/>
            </a:pPr>
            <a:r>
              <a:rPr lang="ru-RU" sz="1600" dirty="0">
                <a:solidFill>
                  <a:srgbClr val="0070C0"/>
                </a:solidFill>
              </a:rPr>
              <a:t>нельзя задним числом что-то исправить</a:t>
            </a:r>
          </a:p>
          <a:p>
            <a:pPr indent="-285750">
              <a:lnSpc>
                <a:spcPct val="150000"/>
              </a:lnSpc>
              <a:buFontTx/>
              <a:buChar char="-"/>
            </a:pPr>
            <a:r>
              <a:rPr lang="ru-RU" sz="1600" dirty="0">
                <a:solidFill>
                  <a:srgbClr val="0070C0"/>
                </a:solidFill>
              </a:rPr>
              <a:t>третье отличие - это ценность, в инете информация ненадежна, подвержена </a:t>
            </a:r>
            <a:r>
              <a:rPr lang="ru-RU" sz="1600" dirty="0" smtClean="0">
                <a:solidFill>
                  <a:srgbClr val="0070C0"/>
                </a:solidFill>
              </a:rPr>
              <a:t>изменениям.</a:t>
            </a:r>
          </a:p>
          <a:p>
            <a:pPr indent="-285750">
              <a:lnSpc>
                <a:spcPct val="150000"/>
              </a:lnSpc>
              <a:buFontTx/>
              <a:buChar char="-"/>
            </a:pPr>
            <a:endParaRPr lang="ru-RU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Чем отличается </a:t>
            </a:r>
            <a:r>
              <a:rPr lang="ru-RU" sz="1600" dirty="0" err="1" smtClean="0">
                <a:solidFill>
                  <a:srgbClr val="0070C0"/>
                </a:solidFill>
              </a:rPr>
              <a:t>блокчейн</a:t>
            </a:r>
            <a:r>
              <a:rPr lang="ru-RU" sz="1600" dirty="0" smtClean="0">
                <a:solidFill>
                  <a:srgbClr val="0070C0"/>
                </a:solidFill>
              </a:rPr>
              <a:t> от других электронных  платежных систем</a:t>
            </a:r>
            <a:r>
              <a:rPr lang="en-US" sz="1600" dirty="0" smtClean="0">
                <a:solidFill>
                  <a:srgbClr val="0070C0"/>
                </a:solidFill>
              </a:rPr>
              <a:t>?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 технологии 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596" y="1196752"/>
            <a:ext cx="784887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Публичный </a:t>
            </a:r>
            <a:r>
              <a:rPr lang="ru-RU" dirty="0" err="1" smtClean="0">
                <a:solidFill>
                  <a:srgbClr val="FF0000"/>
                </a:solidFill>
              </a:rPr>
              <a:t>блокчейн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smtClean="0">
                <a:solidFill>
                  <a:srgbClr val="0070C0"/>
                </a:solidFill>
              </a:rPr>
              <a:t>например, </a:t>
            </a:r>
            <a:r>
              <a:rPr lang="ru-RU" dirty="0" err="1">
                <a:solidFill>
                  <a:srgbClr val="0070C0"/>
                </a:solidFill>
              </a:rPr>
              <a:t>Bitcoin</a:t>
            </a:r>
            <a:r>
              <a:rPr lang="ru-RU" dirty="0">
                <a:solidFill>
                  <a:srgbClr val="0070C0"/>
                </a:solidFill>
              </a:rPr>
              <a:t> представляет собой распределенную сеть в которой запущен собственный </a:t>
            </a:r>
            <a:r>
              <a:rPr lang="ru-RU" dirty="0" err="1">
                <a:solidFill>
                  <a:srgbClr val="0070C0"/>
                </a:solidFill>
              </a:rPr>
              <a:t>токен</a:t>
            </a:r>
            <a:r>
              <a:rPr lang="ru-RU" dirty="0">
                <a:solidFill>
                  <a:srgbClr val="0070C0"/>
                </a:solidFill>
              </a:rPr>
              <a:t> присоединиться к этой сети может любой </a:t>
            </a:r>
            <a:r>
              <a:rPr lang="ru-RU" dirty="0" smtClean="0">
                <a:solidFill>
                  <a:srgbClr val="0070C0"/>
                </a:solidFill>
              </a:rPr>
              <a:t>желающий. 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Частный </a:t>
            </a:r>
            <a:r>
              <a:rPr lang="ru-RU" dirty="0" err="1" smtClean="0">
                <a:solidFill>
                  <a:srgbClr val="FF0000"/>
                </a:solidFill>
              </a:rPr>
              <a:t>блокчейн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smtClean="0">
                <a:solidFill>
                  <a:srgbClr val="0070C0"/>
                </a:solidFill>
              </a:rPr>
              <a:t>как </a:t>
            </a:r>
            <a:r>
              <a:rPr lang="ru-RU" dirty="0">
                <a:solidFill>
                  <a:srgbClr val="0070C0"/>
                </a:solidFill>
              </a:rPr>
              <a:t>правило имеет относительно небольшой размер и контролируется небольшой группой.  Их членский состав фиксирован.</a:t>
            </a:r>
            <a:endParaRPr lang="ru-RU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 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4581128"/>
            <a:ext cx="6468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Пример.</a:t>
            </a:r>
          </a:p>
          <a:p>
            <a:r>
              <a:rPr lang="ru-RU" sz="1600" dirty="0" err="1" smtClean="0">
                <a:solidFill>
                  <a:srgbClr val="FF0000"/>
                </a:solidFill>
              </a:rPr>
              <a:t>Блокчейн</a:t>
            </a:r>
            <a:r>
              <a:rPr lang="ru-RU" sz="1600" dirty="0" smtClean="0">
                <a:solidFill>
                  <a:srgbClr val="FF0000"/>
                </a:solidFill>
              </a:rPr>
              <a:t>-платформа </a:t>
            </a:r>
            <a:r>
              <a:rPr lang="ru-RU" sz="1600" dirty="0">
                <a:solidFill>
                  <a:srgbClr val="FF0000"/>
                </a:solidFill>
              </a:rPr>
              <a:t>Федеральной налоговой службы для помощи </a:t>
            </a:r>
            <a:r>
              <a:rPr lang="ru-RU" sz="1600" dirty="0" smtClean="0">
                <a:solidFill>
                  <a:srgbClr val="FF0000"/>
                </a:solidFill>
              </a:rPr>
              <a:t>бизнесу</a:t>
            </a:r>
          </a:p>
          <a:p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 err="1" smtClean="0">
                <a:solidFill>
                  <a:srgbClr val="FF0000"/>
                </a:solidFill>
              </a:rPr>
              <a:t>Блокчейн</a:t>
            </a:r>
            <a:r>
              <a:rPr lang="ru-RU" sz="1600" dirty="0" smtClean="0">
                <a:solidFill>
                  <a:srgbClr val="FF0000"/>
                </a:solidFill>
              </a:rPr>
              <a:t> – это не отраслевая технология</a:t>
            </a:r>
          </a:p>
          <a:p>
            <a:r>
              <a:rPr lang="ru-RU" sz="1600" dirty="0" smtClean="0">
                <a:solidFill>
                  <a:srgbClr val="FF0000"/>
                </a:solidFill>
              </a:rPr>
              <a:t>Надежная среда для взаимодействия со всеми контрагентами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7908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Биржевые </a:t>
            </a:r>
            <a:r>
              <a:rPr lang="ru-RU" sz="1600" dirty="0">
                <a:solidFill>
                  <a:srgbClr val="0070C0"/>
                </a:solidFill>
              </a:rPr>
              <a:t>и финансовые платформы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Платформы </a:t>
            </a:r>
            <a:r>
              <a:rPr lang="ru-RU" sz="1600" dirty="0">
                <a:solidFill>
                  <a:srgbClr val="0070C0"/>
                </a:solidFill>
              </a:rPr>
              <a:t>смарт-контрактов и децентрализованных приложений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государственные и корпоративные реестры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интеллектуальная собственность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err="1">
                <a:solidFill>
                  <a:srgbClr val="0070C0"/>
                </a:solidFill>
              </a:rPr>
              <a:t>краудфандинг</a:t>
            </a:r>
            <a:r>
              <a:rPr lang="ru-RU" sz="1600" dirty="0">
                <a:solidFill>
                  <a:srgbClr val="0070C0"/>
                </a:solidFill>
              </a:rPr>
              <a:t> и другие формы публичного финансирования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система распределенных вычислений и хранения данных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в сети автономных устройств интернета вещей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платформы онлайн-голосование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система управления контроля версий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73541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Биткойн</a:t>
            </a:r>
            <a:r>
              <a:rPr lang="ru-RU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это одно из применений </a:t>
            </a:r>
            <a:r>
              <a:rPr lang="ru-RU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блокчейна</a:t>
            </a:r>
            <a:endParaRPr lang="ru-RU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4272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6968455" cy="18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4" y="60932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https://vk.com/club224657976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6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 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блокчейна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рынке электроэнергии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196752"/>
            <a:ext cx="6468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solidFill>
                  <a:srgbClr val="0070C0"/>
                </a:solidFill>
              </a:rPr>
              <a:t>Разногласия между различными участниками</a:t>
            </a: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2. Недобросовестные участники на </a:t>
            </a:r>
            <a:r>
              <a:rPr lang="ru-RU" sz="1600" dirty="0" err="1" smtClean="0">
                <a:solidFill>
                  <a:srgbClr val="0070C0"/>
                </a:solidFill>
              </a:rPr>
              <a:t>энергорынке</a:t>
            </a:r>
            <a:endParaRPr lang="ru-RU" sz="1600" dirty="0" smtClean="0">
              <a:solidFill>
                <a:srgbClr val="0070C0"/>
              </a:solidFill>
            </a:endParaRPr>
          </a:p>
          <a:p>
            <a:endParaRPr lang="ru-RU" sz="1600" dirty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3. Не всегда  оптимальные схемы взаимодействия между участниками.  Наличие посредников и др.</a:t>
            </a:r>
          </a:p>
          <a:p>
            <a:endParaRPr lang="ru-RU" sz="1600" dirty="0">
              <a:solidFill>
                <a:srgbClr val="0070C0"/>
              </a:solidFill>
            </a:endParaRPr>
          </a:p>
          <a:p>
            <a:r>
              <a:rPr lang="ru-RU" sz="1600" dirty="0" err="1" smtClean="0">
                <a:solidFill>
                  <a:srgbClr val="0070C0"/>
                </a:solidFill>
              </a:rPr>
              <a:t>Блокчейн</a:t>
            </a:r>
            <a:r>
              <a:rPr lang="ru-RU" sz="1600" dirty="0" smtClean="0">
                <a:solidFill>
                  <a:srgbClr val="0070C0"/>
                </a:solidFill>
              </a:rPr>
              <a:t> позволяет: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      Создать доверенную среду исключить разногласия</a:t>
            </a: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Для клиентов: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solidFill>
                  <a:srgbClr val="0070C0"/>
                </a:solidFill>
              </a:rPr>
              <a:t>Полностью достоверный объем начислений и потреблений по электроэнергии,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solidFill>
                  <a:srgbClr val="0070C0"/>
                </a:solidFill>
              </a:rPr>
              <a:t>Выбор оптимального тарифа, удобная аналитика</a:t>
            </a:r>
          </a:p>
          <a:p>
            <a:pPr marL="285750" indent="-285750">
              <a:buFontTx/>
              <a:buChar char="-"/>
            </a:pPr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dirty="0" smtClean="0">
                <a:solidFill>
                  <a:srgbClr val="0070C0"/>
                </a:solidFill>
              </a:rPr>
              <a:t>Для субъектов: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-100 % верификация показаний приборов учёта</a:t>
            </a:r>
          </a:p>
          <a:p>
            <a:r>
              <a:rPr lang="ru-RU" sz="1600" dirty="0" smtClean="0">
                <a:solidFill>
                  <a:srgbClr val="0070C0"/>
                </a:solidFill>
              </a:rPr>
              <a:t>- </a:t>
            </a:r>
            <a:r>
              <a:rPr lang="en-US" sz="1600" dirty="0" smtClean="0">
                <a:solidFill>
                  <a:srgbClr val="0070C0"/>
                </a:solidFill>
              </a:rPr>
              <a:t>Online </a:t>
            </a:r>
            <a:r>
              <a:rPr lang="ru-RU" sz="1600" dirty="0" smtClean="0">
                <a:solidFill>
                  <a:srgbClr val="0070C0"/>
                </a:solidFill>
              </a:rPr>
              <a:t>оплата с расщеплением платежей между участниками</a:t>
            </a:r>
            <a:endParaRPr lang="ru-RU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Поколения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блокчейнов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052736"/>
            <a:ext cx="77768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Общепринятых </a:t>
            </a:r>
            <a:r>
              <a:rPr lang="ru-RU" sz="1600" dirty="0">
                <a:solidFill>
                  <a:srgbClr val="0070C0"/>
                </a:solidFill>
              </a:rPr>
              <a:t>стандартов по классификации </a:t>
            </a:r>
            <a:r>
              <a:rPr lang="ru-RU" sz="1600" dirty="0" err="1">
                <a:solidFill>
                  <a:srgbClr val="0070C0"/>
                </a:solidFill>
              </a:rPr>
              <a:t>блокчейнов</a:t>
            </a: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нет.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Наиболее </a:t>
            </a:r>
            <a:r>
              <a:rPr lang="ru-RU" sz="1600" dirty="0">
                <a:solidFill>
                  <a:srgbClr val="0070C0"/>
                </a:solidFill>
              </a:rPr>
              <a:t>распространенные описание поколений </a:t>
            </a:r>
            <a:r>
              <a:rPr lang="ru-RU" sz="1600" dirty="0" err="1">
                <a:solidFill>
                  <a:srgbClr val="0070C0"/>
                </a:solidFill>
              </a:rPr>
              <a:t>блокчейнов</a:t>
            </a:r>
            <a:r>
              <a:rPr lang="ru-RU" sz="1600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FF0000"/>
                </a:solidFill>
              </a:rPr>
              <a:t>Первое поколение</a:t>
            </a:r>
            <a:r>
              <a:rPr lang="ru-RU" sz="1600" dirty="0" smtClean="0">
                <a:solidFill>
                  <a:srgbClr val="0070C0"/>
                </a:solidFill>
              </a:rPr>
              <a:t>: </a:t>
            </a:r>
            <a:r>
              <a:rPr lang="ru-RU" sz="1600" dirty="0" err="1" smtClean="0">
                <a:solidFill>
                  <a:srgbClr val="0070C0"/>
                </a:solidFill>
              </a:rPr>
              <a:t>Bitcoin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и другие </a:t>
            </a:r>
            <a:r>
              <a:rPr lang="ru-RU" sz="1600" dirty="0" smtClean="0">
                <a:solidFill>
                  <a:srgbClr val="0070C0"/>
                </a:solidFill>
              </a:rPr>
              <a:t>децентрализованные </a:t>
            </a:r>
            <a:r>
              <a:rPr lang="ru-RU" sz="1600" dirty="0">
                <a:solidFill>
                  <a:srgbClr val="0070C0"/>
                </a:solidFill>
              </a:rPr>
              <a:t>платёжные системы обычно в них обращается один внутренний </a:t>
            </a:r>
            <a:r>
              <a:rPr lang="ru-RU" sz="1600" dirty="0" err="1" smtClean="0">
                <a:solidFill>
                  <a:srgbClr val="0070C0"/>
                </a:solidFill>
              </a:rPr>
              <a:t>токен</a:t>
            </a:r>
            <a:r>
              <a:rPr lang="ru-RU" sz="1600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FF0000"/>
                </a:solidFill>
              </a:rPr>
              <a:t>Второе поколение</a:t>
            </a:r>
            <a:r>
              <a:rPr lang="ru-RU" sz="1600" dirty="0" smtClean="0">
                <a:solidFill>
                  <a:srgbClr val="0070C0"/>
                </a:solidFill>
              </a:rPr>
              <a:t>:  </a:t>
            </a:r>
            <a:r>
              <a:rPr lang="ru-RU" sz="1600" dirty="0">
                <a:solidFill>
                  <a:srgbClr val="0070C0"/>
                </a:solidFill>
              </a:rPr>
              <a:t>относятся те в которых имеется возможность выпуска </a:t>
            </a:r>
            <a:r>
              <a:rPr lang="ru-RU" sz="1600" dirty="0" err="1">
                <a:solidFill>
                  <a:srgbClr val="0070C0"/>
                </a:solidFill>
              </a:rPr>
              <a:t>токенов</a:t>
            </a:r>
            <a:r>
              <a:rPr lang="ru-RU" sz="1600" dirty="0">
                <a:solidFill>
                  <a:srgbClr val="0070C0"/>
                </a:solidFill>
              </a:rPr>
              <a:t> поверх основного </a:t>
            </a:r>
            <a:r>
              <a:rPr lang="ru-RU" sz="1600" dirty="0" err="1" smtClean="0">
                <a:solidFill>
                  <a:srgbClr val="0070C0"/>
                </a:solidFill>
              </a:rPr>
              <a:t>блокчейна</a:t>
            </a:r>
            <a:r>
              <a:rPr lang="ru-RU" sz="1600" dirty="0" smtClean="0">
                <a:solidFill>
                  <a:srgbClr val="0070C0"/>
                </a:solidFill>
              </a:rPr>
              <a:t>, </a:t>
            </a:r>
            <a:r>
              <a:rPr lang="ru-RU" sz="1600" dirty="0">
                <a:solidFill>
                  <a:srgbClr val="0070C0"/>
                </a:solidFill>
              </a:rPr>
              <a:t>а также </a:t>
            </a:r>
            <a:r>
              <a:rPr lang="ru-RU" sz="1600" dirty="0" smtClean="0">
                <a:solidFill>
                  <a:srgbClr val="0070C0"/>
                </a:solidFill>
              </a:rPr>
              <a:t>поддержка смарт-контрактов.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Третье поколение </a:t>
            </a:r>
            <a:r>
              <a:rPr lang="ru-RU" sz="1600" dirty="0">
                <a:solidFill>
                  <a:srgbClr val="0070C0"/>
                </a:solidFill>
              </a:rPr>
              <a:t>имеет основные признаки 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       - высокая </a:t>
            </a:r>
            <a:r>
              <a:rPr lang="ru-RU" sz="1600" dirty="0">
                <a:solidFill>
                  <a:srgbClr val="0070C0"/>
                </a:solidFill>
              </a:rPr>
              <a:t>масштабируемость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      -  взаимодействие </a:t>
            </a:r>
            <a:r>
              <a:rPr lang="ru-RU" sz="1600" dirty="0">
                <a:solidFill>
                  <a:srgbClr val="0070C0"/>
                </a:solidFill>
              </a:rPr>
              <a:t>с другими </a:t>
            </a:r>
            <a:r>
              <a:rPr lang="ru-RU" sz="1600" dirty="0" err="1" smtClean="0">
                <a:solidFill>
                  <a:srgbClr val="0070C0"/>
                </a:solidFill>
              </a:rPr>
              <a:t>блокчейнами</a:t>
            </a:r>
            <a:endParaRPr lang="ru-RU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       -  устойчивость </a:t>
            </a:r>
            <a:r>
              <a:rPr lang="ru-RU" sz="1600" dirty="0">
                <a:solidFill>
                  <a:srgbClr val="0070C0"/>
                </a:solidFill>
              </a:rPr>
              <a:t>к </a:t>
            </a:r>
            <a:r>
              <a:rPr lang="ru-RU" sz="1600" dirty="0" smtClean="0">
                <a:solidFill>
                  <a:srgbClr val="0070C0"/>
                </a:solidFill>
              </a:rPr>
              <a:t>атакам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       - конфиденциальность </a:t>
            </a:r>
            <a:r>
              <a:rPr lang="ru-RU" sz="1600" dirty="0">
                <a:solidFill>
                  <a:srgbClr val="0070C0"/>
                </a:solidFill>
              </a:rPr>
              <a:t>пользователей и транзакций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       - внутреннее </a:t>
            </a:r>
            <a:r>
              <a:rPr lang="ru-RU" sz="1600" dirty="0">
                <a:solidFill>
                  <a:srgbClr val="0070C0"/>
                </a:solidFill>
              </a:rPr>
              <a:t>самоуправление 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Смарт-контракты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052736"/>
            <a:ext cx="7776864" cy="189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Смарт-контракты на </a:t>
            </a:r>
            <a:r>
              <a:rPr lang="ru-RU" sz="1600" dirty="0" err="1">
                <a:solidFill>
                  <a:srgbClr val="0070C0"/>
                </a:solidFill>
              </a:rPr>
              <a:t>блокчейне</a:t>
            </a:r>
            <a:r>
              <a:rPr lang="ru-RU" sz="1600" dirty="0">
                <a:solidFill>
                  <a:srgbClr val="0070C0"/>
                </a:solidFill>
              </a:rPr>
              <a:t> позволяют автоматически, автономно и безопасно выполнять договорные соглашения. Смарт-контракты могут устранить целый класс работы, которая в настоящее время поддерживает, обеспечивает и подтверждает выполнение контрактов — бухгалтеров, аудиторов, юристов и большую часть правовой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0164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Хэш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794278" cy="358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Хэш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05273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Требования к хэш-функциям: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0070C0"/>
                </a:solidFill>
              </a:rPr>
              <a:t>Односторонняя.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0070C0"/>
                </a:solidFill>
              </a:rPr>
              <a:t>Быстрое вычисление значений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0070C0"/>
                </a:solidFill>
              </a:rPr>
              <a:t>Высокая чувствительность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0070C0"/>
                </a:solidFill>
              </a:rPr>
              <a:t>Устойчивость к коллизиям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solidFill>
                  <a:srgbClr val="0070C0"/>
                </a:solidFill>
              </a:rPr>
              <a:t>Результат </a:t>
            </a:r>
            <a:r>
              <a:rPr lang="ru-RU" sz="1600" dirty="0" err="1" smtClean="0">
                <a:solidFill>
                  <a:srgbClr val="0070C0"/>
                </a:solidFill>
              </a:rPr>
              <a:t>хэш</a:t>
            </a:r>
            <a:r>
              <a:rPr lang="ru-RU" sz="1600" dirty="0" smtClean="0">
                <a:solidFill>
                  <a:srgbClr val="0070C0"/>
                </a:solidFill>
              </a:rPr>
              <a:t> функции имеет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     фиксированную длину.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03" y="1018106"/>
            <a:ext cx="3379355" cy="132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64" y="2564904"/>
            <a:ext cx="3379355" cy="120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64" y="4077072"/>
            <a:ext cx="3257884" cy="240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7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" y="692696"/>
            <a:ext cx="894634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3688" y="21246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Хэш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3794373" cy="233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73391"/>
            <a:ext cx="6581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Блоки, цепочка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0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340768"/>
            <a:ext cx="7456487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63688" y="5486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Консенсус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135" y="1268760"/>
            <a:ext cx="7622151" cy="358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35696" y="37005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86058"/>
            <a:ext cx="49053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1142984"/>
            <a:ext cx="75009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Электронная цифровая подпись на основе RSA ЭЦП на основе алгоритма RSA заключается в следующем:</a:t>
            </a:r>
          </a:p>
          <a:p>
            <a:r>
              <a:rPr lang="ru-RU" sz="1600" dirty="0" smtClean="0"/>
              <a:t>• отправитель А подвергает документ </a:t>
            </a:r>
            <a:r>
              <a:rPr lang="ru-RU" sz="1600" dirty="0" err="1" smtClean="0"/>
              <a:t>хэшированию</a:t>
            </a:r>
            <a:r>
              <a:rPr lang="ru-RU" sz="1600" dirty="0" smtClean="0"/>
              <a:t> с помощью однонаправленной хэш-функции;</a:t>
            </a:r>
          </a:p>
          <a:p>
            <a:r>
              <a:rPr lang="ru-RU" sz="1600" dirty="0" smtClean="0"/>
              <a:t>• отправитель А шифрует вычисленное </a:t>
            </a:r>
            <a:r>
              <a:rPr lang="ru-RU" sz="1600" dirty="0" err="1" smtClean="0"/>
              <a:t>хэш-значение</a:t>
            </a:r>
            <a:r>
              <a:rPr lang="ru-RU" sz="1600" dirty="0" smtClean="0"/>
              <a:t> своим личным ключом, тем самым ставя под документом свою подпись;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37005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Электронно-цифровая подпись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97" y="753695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1 ноября 2008 года </a:t>
            </a:r>
          </a:p>
          <a:p>
            <a:pPr>
              <a:lnSpc>
                <a:spcPct val="150000"/>
              </a:lnSpc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Сатасоси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Накомото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A Peer-to-Peer Electronic Cash System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»</a:t>
            </a:r>
          </a:p>
          <a:p>
            <a:pPr>
              <a:lnSpc>
                <a:spcPct val="150000"/>
              </a:lnSpc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Биткойн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- первый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блокчейн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 Запущен  3 января 2009 года.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 основе: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BitGold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– 1998</a:t>
            </a:r>
            <a:r>
              <a:rPr lang="ru-RU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год, Ник Сабо.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Proof of Work – 2003 </a:t>
            </a:r>
            <a:r>
              <a:rPr lang="ru-RU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год, Адам </a:t>
            </a:r>
            <a:r>
              <a:rPr lang="ru-RU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Бэк</a:t>
            </a:r>
            <a:endParaRPr lang="ru-RU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Криптография открытого </a:t>
            </a:r>
            <a:r>
              <a:rPr lang="ru-RU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ключа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Технология </a:t>
            </a:r>
            <a:r>
              <a:rPr lang="ru-RU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хэширования</a:t>
            </a:r>
            <a:endParaRPr lang="ru-RU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Файл-</a:t>
            </a:r>
            <a:r>
              <a:rPr lang="ru-RU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обменники</a:t>
            </a:r>
            <a:r>
              <a:rPr lang="ru-RU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bittorent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протокол 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P2P</a:t>
            </a:r>
            <a:endParaRPr lang="ru-RU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8327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 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6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359" y="3212976"/>
            <a:ext cx="49053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1142984"/>
            <a:ext cx="7500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 </a:t>
            </a:r>
            <a:r>
              <a:rPr lang="ru-RU" sz="1600" dirty="0" err="1" smtClean="0"/>
              <a:t>Хэш</a:t>
            </a:r>
            <a:r>
              <a:rPr lang="ru-RU" sz="1600" dirty="0" smtClean="0"/>
              <a:t>-значение в зашифрованном виде вместе с документом отправляется получателю;</a:t>
            </a:r>
          </a:p>
          <a:p>
            <a:r>
              <a:rPr lang="ru-RU" sz="1600" dirty="0" smtClean="0"/>
              <a:t>• получатель В самостоятельно вычисляет </a:t>
            </a:r>
            <a:r>
              <a:rPr lang="ru-RU" sz="1600" dirty="0" err="1" smtClean="0"/>
              <a:t>хэш-значение</a:t>
            </a:r>
            <a:r>
              <a:rPr lang="ru-RU" sz="1600" dirty="0" smtClean="0"/>
              <a:t> документа, а также расшифровывает </a:t>
            </a:r>
            <a:r>
              <a:rPr lang="ru-RU" sz="1600" dirty="0" err="1" smtClean="0"/>
              <a:t>хэш-значение</a:t>
            </a:r>
            <a:r>
              <a:rPr lang="ru-RU" sz="1600" dirty="0" smtClean="0"/>
              <a:t>, присланное ему отправителем, с использованием открытого ключа отправителя. Если два полученных </a:t>
            </a:r>
            <a:r>
              <a:rPr lang="ru-RU" sz="1600" dirty="0" err="1" smtClean="0"/>
              <a:t>хэш</a:t>
            </a:r>
            <a:r>
              <a:rPr lang="ru-RU" sz="1600" dirty="0" smtClean="0"/>
              <a:t>-значения совпадают, то подпись отправителя подтверждается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37005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Электронно-цифровая подпись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72" y="1052736"/>
            <a:ext cx="6629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37005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Электронно-цифровая подпись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1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571480"/>
            <a:ext cx="4357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Time Stamp Protocol</a:t>
            </a:r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(Протокол датирования)</a:t>
            </a:r>
            <a:endParaRPr lang="ru-RU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285860"/>
            <a:ext cx="64294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stamp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(протокол штампа времени) или TSP — это криптографический протокол, позволяющий создавать доказательство факта существования электронного документа на определённый момент времени.</a:t>
            </a:r>
          </a:p>
          <a:p>
            <a:pPr algn="just">
              <a:lnSpc>
                <a:spcPct val="150000"/>
              </a:lnSpc>
            </a:pP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Снабжение информацией о времени создания документа</a:t>
            </a:r>
          </a:p>
          <a:p>
            <a:pPr algn="just">
              <a:lnSpc>
                <a:spcPct val="150000"/>
              </a:lnSpc>
            </a:pPr>
            <a:endParaRPr lang="ru-RU" sz="16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TSA (trusted third party) – 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доверенное лицо, наносящее временной штамп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TSA 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имеет свою электронную подпись</a:t>
            </a:r>
            <a:endParaRPr lang="ru-RU" sz="16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Открытый ключ </a:t>
            </a: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TSA 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знают все участники</a:t>
            </a:r>
            <a:endParaRPr lang="en-US" sz="16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 – 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документ</a:t>
            </a: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∑</a:t>
            </a:r>
            <a:r>
              <a:rPr lang="en-US" sz="1600" b="1" baseline="-25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TSA</a:t>
            </a:r>
            <a:r>
              <a:rPr lang="en-US" sz="1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(u</a:t>
            </a: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– электронная подпись документа </a:t>
            </a: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</a:t>
            </a:r>
            <a:endParaRPr lang="ru-RU" sz="16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U||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∑</a:t>
            </a:r>
            <a:r>
              <a:rPr lang="en-US" sz="1600" b="1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TSA</a:t>
            </a: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(u) – </a:t>
            </a:r>
            <a:r>
              <a:rPr lang="ru-RU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подписанный документ </a:t>
            </a: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</a:t>
            </a:r>
            <a:endParaRPr lang="ru-RU" b="1" dirty="0" smtClean="0">
              <a:solidFill>
                <a:srgbClr val="00B0F0"/>
              </a:solidFill>
            </a:endParaRPr>
          </a:p>
          <a:p>
            <a:pPr algn="ctr">
              <a:buFontTx/>
              <a:buChar char="-"/>
            </a:pP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11"/>
          <p:cNvSpPr txBox="1"/>
          <p:nvPr/>
        </p:nvSpPr>
        <p:spPr>
          <a:xfrm>
            <a:off x="4179094" y="548461"/>
            <a:ext cx="3376879" cy="39159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841"/>
              </a:lnSpc>
            </a:pPr>
            <a:r>
              <a:rPr lang="ru-RU" altLang="zh-CN" sz="2100" spc="87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Биткойн</a:t>
            </a:r>
            <a:r>
              <a:rPr lang="en-US" altLang="zh-CN" sz="2100" spc="-13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1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z="2100" spc="-56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э</a:t>
            </a:r>
            <a:r>
              <a:rPr lang="en-US" altLang="zh-CN" sz="2100" spc="-27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130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86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z="2100" spc="-186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 протокол, и </a:t>
            </a:r>
            <a:r>
              <a:rPr lang="en-US" altLang="zh-CN" sz="2100" spc="-56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4179094" y="914579"/>
            <a:ext cx="4638676" cy="404421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862"/>
              </a:lnSpc>
            </a:pPr>
            <a:r>
              <a:rPr lang="ru-RU" altLang="zh-CN" sz="2100" spc="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ru-RU" altLang="zh-CN" sz="2100" spc="61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ифровая валюта</a:t>
            </a:r>
            <a:r>
              <a:rPr lang="ru-RU" altLang="zh-CN" sz="21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zh-CN" sz="2100" spc="-6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 платформа.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4179094" y="1469528"/>
            <a:ext cx="3861312" cy="4700469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841"/>
              </a:lnSpc>
            </a:pPr>
            <a:r>
              <a:rPr lang="ru-RU" altLang="zh-CN" sz="2100" spc="-15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Биткойн</a:t>
            </a:r>
            <a:r>
              <a:rPr lang="ru-RU" altLang="zh-CN" sz="21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– это сочетание протоколов и программ, обеспечивающих создание и использование цифровых денег.</a:t>
            </a:r>
          </a:p>
          <a:p>
            <a:pPr>
              <a:lnSpc>
                <a:spcPts val="2841"/>
              </a:lnSpc>
            </a:pPr>
            <a:endParaRPr lang="ru-RU" altLang="zh-CN" sz="2100" spc="-1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841"/>
              </a:lnSpc>
            </a:pPr>
            <a:r>
              <a:rPr lang="ru-RU" altLang="zh-CN" sz="21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Децентрализация валюты</a:t>
            </a:r>
          </a:p>
          <a:p>
            <a:pPr>
              <a:lnSpc>
                <a:spcPts val="2841"/>
              </a:lnSpc>
            </a:pPr>
            <a:endParaRPr lang="ru-RU" altLang="zh-CN" sz="2100" spc="-15" dirty="0" smtClean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841"/>
              </a:lnSpc>
            </a:pPr>
            <a:r>
              <a:rPr lang="ru-RU" altLang="zh-CN" sz="21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Решение проблемы двойного расходования, у </a:t>
            </a:r>
            <a:r>
              <a:rPr lang="ru-RU" altLang="zh-CN" sz="2100" spc="-15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фиатных</a:t>
            </a:r>
            <a:r>
              <a:rPr lang="ru-RU" altLang="zh-CN" sz="21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денег нет проблем</a:t>
            </a:r>
          </a:p>
          <a:p>
            <a:pPr>
              <a:lnSpc>
                <a:spcPts val="2841"/>
              </a:lnSpc>
            </a:pPr>
            <a:endParaRPr lang="ru-RU" altLang="zh-CN" sz="2100" spc="-1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841"/>
              </a:lnSpc>
            </a:pPr>
            <a:r>
              <a:rPr lang="ru-RU" altLang="zh-CN" sz="2100" spc="-15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Майнинг</a:t>
            </a:r>
            <a:r>
              <a:rPr lang="ru-RU" altLang="zh-CN" sz="21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валюты замена ЦБ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2" name="AutoShape 2" descr="Сувенирная монета Биткоин (Bitcoin), цвет золотой - купить в  интернет-магазине OZON с быстрой доставкой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Биткоин: Курс Bitcoin (BTC), Обзор криптовалюты, Кошелек – Bitcoin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0688"/>
            <a:ext cx="2800347" cy="28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Сувенирная монета Биткоин (Bitcoin), цвет золотой - купить в  интернет-магазине OZON с быстрой доставкой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Биткоин: Курс Bitcoin (BTC), Обзор криптовалюты, Кошелек – Bitcoin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0688"/>
            <a:ext cx="2800347" cy="28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699493"/>
            <a:ext cx="468052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1"/>
              </a:lnSpc>
            </a:pPr>
            <a:r>
              <a:rPr lang="ru-RU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Полный клиент</a:t>
            </a:r>
            <a:endParaRPr lang="ru-RU" sz="1600" spc="-1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841"/>
              </a:lnSpc>
            </a:pPr>
            <a:endParaRPr lang="ru-RU" sz="1600" spc="-1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841"/>
              </a:lnSpc>
            </a:pPr>
            <a:r>
              <a:rPr lang="ru-RU" sz="16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Легкий </a:t>
            </a:r>
            <a:r>
              <a:rPr lang="ru-RU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клиент</a:t>
            </a:r>
            <a:endParaRPr lang="en-US" sz="1600" spc="-15" dirty="0" smtClean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841"/>
              </a:lnSpc>
            </a:pPr>
            <a:endParaRPr lang="en-US" sz="1600" spc="-1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ts val="2841"/>
              </a:lnSpc>
            </a:pPr>
            <a:r>
              <a:rPr lang="en-US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Web </a:t>
            </a:r>
            <a:r>
              <a:rPr lang="ru-RU" sz="1600" spc="-1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клиент</a:t>
            </a:r>
            <a:endParaRPr lang="ru-RU" sz="1600" spc="-15" dirty="0">
              <a:solidFill>
                <a:srgbClr val="838787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2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th53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55" name="Image5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117" y="2259211"/>
            <a:ext cx="3125391" cy="2750344"/>
          </a:xfrm>
          <a:prstGeom prst="rect">
            <a:avLst/>
          </a:prstGeom>
          <a:noFill/>
        </p:spPr>
      </p:pic>
      <p:sp>
        <p:nvSpPr>
          <p:cNvPr id="56" name="Text Box56"/>
          <p:cNvSpPr txBox="1"/>
          <p:nvPr/>
        </p:nvSpPr>
        <p:spPr>
          <a:xfrm>
            <a:off x="4179094" y="576858"/>
            <a:ext cx="3626565" cy="28900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1960"/>
              </a:lnSpc>
            </a:pPr>
            <a:r>
              <a:rPr lang="en-US" altLang="zh-CN" sz="1400" spc="-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1400" spc="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1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14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-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14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spc="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1400" spc="-2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1400" spc="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1400" spc="-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1400" spc="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-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14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spc="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1400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1400" spc="-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1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1400" spc="-1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1400" spc="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14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-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1400" spc="-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ав</a:t>
            </a:r>
            <a:endParaRPr lang="en-US" altLang="zh-CN" sz="1400" dirty="0">
              <a:latin typeface="Arial"/>
              <a:ea typeface="Arial"/>
              <a:cs typeface="Arial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4179094" y="817960"/>
            <a:ext cx="4252850" cy="51983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1929"/>
              </a:lnSpc>
            </a:pPr>
            <a:r>
              <a:rPr lang="en-US" altLang="zh-CN" sz="1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14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1400" spc="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-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1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-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1400" spc="-1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1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ка</a:t>
            </a:r>
            <a:r>
              <a:rPr lang="en-US" altLang="zh-CN" sz="1400" spc="-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14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14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1400" spc="-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1400" spc="-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по</a:t>
            </a:r>
            <a:r>
              <a:rPr lang="en-US" altLang="zh-CN" sz="1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тв</a:t>
            </a:r>
            <a:r>
              <a:rPr lang="en-US" altLang="zh-CN" sz="1400" spc="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1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1400" spc="-1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1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14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spc="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1400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1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акц</a:t>
            </a:r>
            <a:r>
              <a:rPr lang="en-US" altLang="zh-CN" sz="1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spc="1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1400" spc="-2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1400" spc="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1400" spc="-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1400" spc="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1400" spc="-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1400" spc="-1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1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1400" spc="-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1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altLang="zh-CN" sz="1400" spc="-1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1</a:t>
            </a:r>
            <a:endParaRPr lang="en-US" altLang="zh-CN" sz="1400" dirty="0">
              <a:latin typeface="Arial"/>
              <a:ea typeface="Arial"/>
              <a:cs typeface="Arial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4179094" y="1300163"/>
            <a:ext cx="4011844" cy="763494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1919"/>
              </a:lnSpc>
            </a:pPr>
            <a:r>
              <a:rPr lang="en-US" altLang="zh-CN" sz="14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1400" spc="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1400" spc="-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1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1400" spc="-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де</a:t>
            </a:r>
            <a:r>
              <a:rPr lang="en-US" altLang="zh-CN" sz="1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-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400" spc="-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1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14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гд</a:t>
            </a:r>
            <a:r>
              <a:rPr lang="en-US" altLang="zh-CN" sz="1400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spc="-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1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1400" spc="-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14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1400" spc="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14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1400" spc="-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spc="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ер</a:t>
            </a:r>
            <a:r>
              <a:rPr lang="en-US" altLang="zh-CN" sz="1400" spc="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1400" spc="-1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1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14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1400" spc="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1400" spc="-10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ся</a:t>
            </a:r>
            <a:r>
              <a:rPr lang="en-US" altLang="zh-CN" sz="14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1400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1400" spc="-1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1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14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ш</a:t>
            </a:r>
            <a:r>
              <a:rPr lang="en-US" altLang="zh-CN" sz="1400" spc="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14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1400" spc="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1400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1400" spc="-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1400" spc="1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14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ция</a:t>
            </a:r>
            <a:r>
              <a:rPr lang="en-US" altLang="zh-CN" sz="1400" spc="-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считает</a:t>
            </a:r>
            <a:r>
              <a:rPr lang="en-US" altLang="zh-CN" sz="1400" spc="-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1400" spc="-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1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14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одтвержде</a:t>
            </a:r>
            <a:r>
              <a:rPr lang="en-US" altLang="zh-CN" sz="1400" spc="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1400" spc="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ой</a:t>
            </a:r>
            <a:r>
              <a:rPr lang="en-US" altLang="zh-CN" sz="14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400" dirty="0">
              <a:latin typeface="Arial"/>
              <a:ea typeface="Arial"/>
              <a:cs typeface="Arial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4179094" y="4558606"/>
            <a:ext cx="4203204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6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CONFIRMATION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th61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63" name="Image6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328" y="2723555"/>
            <a:ext cx="3107531" cy="1821656"/>
          </a:xfrm>
          <a:prstGeom prst="rect">
            <a:avLst/>
          </a:prstGeom>
          <a:noFill/>
        </p:spPr>
      </p:pic>
      <p:sp>
        <p:nvSpPr>
          <p:cNvPr id="64" name="Text Box64"/>
          <p:cNvSpPr txBox="1"/>
          <p:nvPr/>
        </p:nvSpPr>
        <p:spPr>
          <a:xfrm>
            <a:off x="4179094" y="848321"/>
            <a:ext cx="4555124" cy="1263631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45"/>
              </a:lnSpc>
            </a:pPr>
            <a:r>
              <a:rPr lang="en-US" altLang="zh-CN" sz="24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2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400" spc="-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ход</a:t>
            </a:r>
            <a:r>
              <a:rPr lang="en-US" altLang="zh-CN" sz="2400" spc="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6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сп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тс</a:t>
            </a:r>
            <a:r>
              <a:rPr lang="en-US" altLang="zh-CN" sz="2400" spc="-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9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-2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окч</a:t>
            </a:r>
            <a:r>
              <a:rPr lang="en-US" altLang="zh-CN" sz="24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4179094" y="2330649"/>
            <a:ext cx="3409909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65"/>
              </a:lnSpc>
            </a:pPr>
            <a:r>
              <a:rPr lang="en-US" altLang="zh-CN" sz="24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4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рт</a:t>
            </a:r>
            <a:r>
              <a:rPr lang="en-US" altLang="zh-CN" sz="2400" spc="-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</a:t>
            </a:r>
            <a:r>
              <a:rPr lang="en-US" altLang="zh-CN" sz="2400" spc="-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3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4179094" y="2741415"/>
            <a:ext cx="3981908" cy="87891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50"/>
              </a:lnSpc>
            </a:pP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ис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-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</a:t>
            </a:r>
            <a:r>
              <a:rPr lang="en-US" altLang="zh-CN" sz="2400" spc="-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DApp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4179094" y="4558606"/>
            <a:ext cx="1505546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19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DAPP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ath69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71" name="Image7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20008"/>
            <a:ext cx="3366492" cy="1384102"/>
          </a:xfrm>
          <a:prstGeom prst="rect">
            <a:avLst/>
          </a:prstGeom>
          <a:noFill/>
        </p:spPr>
      </p:pic>
      <p:sp>
        <p:nvSpPr>
          <p:cNvPr id="72" name="Text Box72"/>
          <p:cNvSpPr txBox="1"/>
          <p:nvPr/>
        </p:nvSpPr>
        <p:spPr>
          <a:xfrm>
            <a:off x="4179094" y="598289"/>
            <a:ext cx="3184327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65"/>
              </a:lnSpc>
            </a:pPr>
            <a:r>
              <a:rPr lang="en-US" altLang="zh-CN" sz="2400" spc="1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ец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ра</a:t>
            </a:r>
            <a:r>
              <a:rPr lang="en-US" altLang="zh-CN" sz="2400" spc="-2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4179094" y="1009055"/>
            <a:ext cx="3282393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65"/>
              </a:lnSpc>
            </a:pP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2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400" spc="-2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4179094" y="1419821"/>
            <a:ext cx="4284000" cy="87891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50"/>
              </a:lnSpc>
            </a:pP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ли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от</a:t>
            </a:r>
            <a:r>
              <a:rPr lang="en-US" altLang="zh-CN" sz="2400" spc="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ш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400" spc="-4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400" spc="-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1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ик</a:t>
            </a:r>
            <a:r>
              <a:rPr lang="en-US" altLang="zh-CN" sz="2400" spc="-2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4179094" y="2491383"/>
            <a:ext cx="2822425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265"/>
              </a:lnSpc>
            </a:pP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DAO</a:t>
            </a:r>
            <a:r>
              <a:rPr lang="en-US" altLang="zh-CN" sz="2400" spc="-1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DApp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4179094" y="3152180"/>
            <a:ext cx="4355653" cy="211001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8051"/>
              </a:lnSpc>
            </a:pPr>
            <a:r>
              <a:rPr lang="en-US" altLang="zh-CN" sz="24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DApp</a:t>
            </a:r>
            <a:r>
              <a:rPr lang="en-US" altLang="zh-CN" sz="2400" spc="-1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2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DAO</a:t>
            </a:r>
            <a:r>
              <a:rPr lang="en-US" altLang="zh-CN" sz="24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200" b="1" spc="-25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DAO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th78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sp>
        <p:nvSpPr>
          <p:cNvPr id="80" name="Text Box80"/>
          <p:cNvSpPr txBox="1"/>
          <p:nvPr/>
        </p:nvSpPr>
        <p:spPr>
          <a:xfrm>
            <a:off x="4179094" y="551676"/>
            <a:ext cx="4604041" cy="1417519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 algn="just">
              <a:lnSpc>
                <a:spcPts val="2682"/>
              </a:lnSpc>
            </a:pPr>
            <a:r>
              <a:rPr lang="en-US" altLang="zh-CN" sz="20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000" spc="-1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1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1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1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ной</a:t>
            </a:r>
            <a:r>
              <a:rPr lang="en-US" altLang="zh-CN" sz="2000" spc="-1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2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000" spc="-1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ос</a:t>
            </a:r>
            <a:r>
              <a:rPr lang="en-US" altLang="zh-CN" sz="2000" spc="-9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000" spc="-1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9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6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тв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20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000" spc="-2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ния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000" spc="1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0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щ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0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бло</a:t>
            </a:r>
            <a:r>
              <a:rPr lang="en-US" altLang="zh-CN" sz="2000" spc="2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4179094" y="2659083"/>
            <a:ext cx="4204628" cy="107127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684"/>
              </a:lnSpc>
            </a:pPr>
            <a:r>
              <a:rPr lang="en-US" altLang="zh-CN" sz="20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1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2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000" spc="-1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ст</a:t>
            </a:r>
            <a:r>
              <a:rPr lang="en-US" altLang="zh-CN" sz="20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-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9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000" spc="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2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000" spc="-25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1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новы</a:t>
            </a:r>
            <a:r>
              <a:rPr lang="en-US" altLang="zh-CN" sz="20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000" spc="-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увеличивает</a:t>
            </a:r>
            <a:r>
              <a:rPr lang="en-US" altLang="zh-CN" sz="20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4179094" y="4558606"/>
            <a:ext cx="3708142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12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СЛ</a:t>
            </a:r>
            <a:r>
              <a:rPr lang="en-US" altLang="zh-CN" sz="4200" b="1" spc="-12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4200" b="1" spc="662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4200" b="1" spc="-582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4200" b="1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4200" b="1" spc="80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4200" b="1" spc="-80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4200" b="1" spc="-17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Ь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ath84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sp>
        <p:nvSpPr>
          <p:cNvPr id="86" name="Text Box86"/>
          <p:cNvSpPr txBox="1"/>
          <p:nvPr/>
        </p:nvSpPr>
        <p:spPr>
          <a:xfrm>
            <a:off x="4179094" y="925830"/>
            <a:ext cx="3533265" cy="442893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01"/>
              </a:lnSpc>
            </a:pPr>
            <a:r>
              <a:rPr lang="en-US" altLang="zh-CN" sz="2400" spc="1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-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400" spc="-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-1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1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иф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1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0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4179094" y="1327666"/>
            <a:ext cx="4673130" cy="167400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173"/>
              </a:lnSpc>
            </a:pPr>
            <a:r>
              <a:rPr lang="en-US" altLang="zh-CN" sz="2400" spc="-1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4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2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4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ф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ац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6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озв</a:t>
            </a:r>
            <a:r>
              <a:rPr lang="en-US" altLang="zh-CN" sz="24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-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1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400" spc="-1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щ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1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400" spc="-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6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400" spc="-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7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2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ш</a:t>
            </a:r>
            <a:r>
              <a:rPr lang="en-US" altLang="zh-CN" sz="2400" spc="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7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др</a:t>
            </a:r>
            <a:r>
              <a:rPr lang="en-US" altLang="zh-CN" sz="24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ьс</a:t>
            </a:r>
            <a:r>
              <a:rPr lang="en-US" altLang="zh-CN" sz="24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400" spc="2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4179094" y="4558605"/>
            <a:ext cx="3230225" cy="121233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4624"/>
              </a:lnSpc>
            </a:pPr>
            <a:r>
              <a:rPr lang="en-US" altLang="zh-CN" sz="4200" b="1" spc="93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4200" b="1" spc="1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4200" b="1" spc="274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Ф</a:t>
            </a:r>
            <a:r>
              <a:rPr lang="en-US" altLang="zh-CN" sz="4200" b="1" spc="-274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4200" b="1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4200" b="1" spc="-76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4200" b="1" spc="-156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4200" b="1" spc="25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4200" b="1" spc="-25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200" b="1" spc="55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4200" b="1" spc="-55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4200" b="1" spc="253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4200" b="1" spc="-198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4200" b="1" spc="110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4200" b="1" spc="-30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4200" b="1" spc="-17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Ь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753695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Блокчейн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- 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распределенная база данных, которую контролирует группа индивидуумов с целью обеспечения совместного хранения и доступа к  ней.</a:t>
            </a:r>
          </a:p>
          <a:p>
            <a:pPr>
              <a:lnSpc>
                <a:spcPct val="150000"/>
              </a:lnSpc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Блокчейн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выстроенная </a:t>
            </a:r>
            <a:r>
              <a:rPr lang="ru-RU" dirty="0">
                <a:latin typeface="Arial" pitchFamily="34" charset="0"/>
                <a:cs typeface="Arial" pitchFamily="34" charset="0"/>
              </a:rPr>
              <a:t>по определённым правилам непрерывная последовательная цепочка блоков (связный список), содержащих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информацию.</a:t>
            </a:r>
          </a:p>
          <a:p>
            <a:pPr>
              <a:lnSpc>
                <a:spcPct val="150000"/>
              </a:lnSpc>
            </a:pP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Блокчейн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  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представляет собой структуру данных для создания цифрового распределенного реестра и организацию совместного доступа к нему 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18327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блокчейн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ath97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99" name="Image9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008" y="2741414"/>
            <a:ext cx="2875359" cy="1785938"/>
          </a:xfrm>
          <a:prstGeom prst="rect">
            <a:avLst/>
          </a:prstGeom>
          <a:noFill/>
        </p:spPr>
      </p:pic>
      <p:sp>
        <p:nvSpPr>
          <p:cNvPr id="100" name="Text Box100"/>
          <p:cNvSpPr txBox="1"/>
          <p:nvPr/>
        </p:nvSpPr>
        <p:spPr>
          <a:xfrm>
            <a:off x="4179094" y="1259086"/>
            <a:ext cx="4473453" cy="167400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42"/>
              </a:lnSpc>
            </a:pPr>
            <a:r>
              <a:rPr lang="en-US" altLang="zh-CN" sz="24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4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ф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400" spc="6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-5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4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400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2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2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400" spc="-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1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4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2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6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4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др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4179094" y="4558606"/>
            <a:ext cx="1881664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52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MULTI-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4179094" y="5094387"/>
            <a:ext cx="311235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en-US" altLang="zh-CN" sz="4200" b="1" spc="-61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SIGNATURE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ath104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06" name="Image10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953" y="2473523"/>
            <a:ext cx="2321719" cy="2321719"/>
          </a:xfrm>
          <a:prstGeom prst="rect">
            <a:avLst/>
          </a:prstGeom>
          <a:noFill/>
        </p:spPr>
      </p:pic>
      <p:sp>
        <p:nvSpPr>
          <p:cNvPr id="107" name="Text Box107"/>
          <p:cNvSpPr txBox="1"/>
          <p:nvPr/>
        </p:nvSpPr>
        <p:spPr>
          <a:xfrm>
            <a:off x="4179094" y="1140678"/>
            <a:ext cx="4095107" cy="776318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895"/>
              </a:lnSpc>
            </a:pPr>
            <a:r>
              <a:rPr lang="en-US" altLang="zh-CN" sz="21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1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100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1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1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1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1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100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100" spc="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1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1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off-chain</a:t>
            </a:r>
            <a:r>
              <a:rPr lang="en-US" altLang="zh-CN" sz="21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-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1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1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1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-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1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Ethereum.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4179094" y="4558606"/>
            <a:ext cx="2607112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44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ORACLES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ath110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12" name="Image1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13" y="3027164"/>
            <a:ext cx="2286000" cy="1214438"/>
          </a:xfrm>
          <a:prstGeom prst="rect">
            <a:avLst/>
          </a:prstGeom>
          <a:noFill/>
        </p:spPr>
      </p:pic>
      <p:sp>
        <p:nvSpPr>
          <p:cNvPr id="113" name="Text Box113"/>
          <p:cNvSpPr txBox="1"/>
          <p:nvPr/>
        </p:nvSpPr>
        <p:spPr>
          <a:xfrm>
            <a:off x="4179094" y="1337310"/>
            <a:ext cx="4649376" cy="75067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2810"/>
              </a:lnSpc>
            </a:pPr>
            <a:r>
              <a:rPr lang="en-US" altLang="zh-CN" sz="2000" spc="2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3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000" spc="-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-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000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000" spc="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000" spc="-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щ</a:t>
            </a:r>
            <a:r>
              <a:rPr lang="en-US" altLang="zh-CN" sz="20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20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2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0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6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000" spc="1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1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000" spc="1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1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4179094" y="4558606"/>
            <a:ext cx="3474541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129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PRIVATE</a:t>
            </a:r>
            <a:r>
              <a:rPr lang="en-US" altLang="zh-CN" sz="4200" b="1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4200" b="1" spc="-2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KEY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th116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18" name="Image1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4" y="2455664"/>
            <a:ext cx="2357438" cy="2357438"/>
          </a:xfrm>
          <a:prstGeom prst="rect">
            <a:avLst/>
          </a:prstGeom>
          <a:noFill/>
        </p:spPr>
      </p:pic>
      <p:sp>
        <p:nvSpPr>
          <p:cNvPr id="119" name="Text Box119"/>
          <p:cNvSpPr txBox="1"/>
          <p:nvPr/>
        </p:nvSpPr>
        <p:spPr>
          <a:xfrm>
            <a:off x="4179094" y="1482329"/>
            <a:ext cx="3786081" cy="1109743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4234"/>
              </a:lnSpc>
            </a:pPr>
            <a:r>
              <a:rPr lang="en-US" altLang="zh-CN" sz="2400" spc="2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</a:t>
            </a:r>
            <a:r>
              <a:rPr lang="en-US" altLang="zh-CN" sz="2400" spc="-1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400" spc="-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</a:t>
            </a:r>
            <a:r>
              <a:rPr lang="en-US" altLang="zh-CN" sz="2400" spc="-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9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400" spc="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-1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0" name="Text Box120"/>
          <p:cNvSpPr txBox="1"/>
          <p:nvPr/>
        </p:nvSpPr>
        <p:spPr>
          <a:xfrm>
            <a:off x="4179094" y="2553891"/>
            <a:ext cx="4507152" cy="45571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3265"/>
              </a:lnSpc>
            </a:pP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2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400" spc="-2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4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2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400" spc="-2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4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400" spc="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4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наз</a:t>
            </a:r>
            <a:r>
              <a:rPr lang="en-US" altLang="zh-CN" sz="2400" spc="-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4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4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4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4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ся</a:t>
            </a:r>
            <a:r>
              <a:rPr lang="en-US" altLang="zh-CN" sz="24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400" spc="-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4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400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400" spc="-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400" spc="-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400" dirty="0">
              <a:latin typeface="Arial"/>
              <a:ea typeface="Arial"/>
              <a:cs typeface="Arial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4179094" y="4558606"/>
            <a:ext cx="3916025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7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TRANSACTION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4179094" y="5094387"/>
            <a:ext cx="1038881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79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FEE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th8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0" name="Image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701" y="1579459"/>
            <a:ext cx="2277070" cy="2277070"/>
          </a:xfrm>
          <a:prstGeom prst="rect">
            <a:avLst/>
          </a:prstGeom>
          <a:noFill/>
        </p:spPr>
      </p:pic>
      <p:sp>
        <p:nvSpPr>
          <p:cNvPr id="11" name="Text Box11"/>
          <p:cNvSpPr txBox="1"/>
          <p:nvPr/>
        </p:nvSpPr>
        <p:spPr>
          <a:xfrm>
            <a:off x="4179094" y="548461"/>
            <a:ext cx="3376879" cy="39159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841"/>
              </a:lnSpc>
            </a:pPr>
            <a:r>
              <a:rPr lang="en-US" altLang="zh-CN" sz="21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рес</a:t>
            </a:r>
            <a:r>
              <a:rPr lang="en-US" altLang="zh-CN" sz="2100" spc="-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1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100" spc="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100" spc="-1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2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100" spc="-2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1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1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4179094" y="914579"/>
            <a:ext cx="4638676" cy="776318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862"/>
              </a:lnSpc>
            </a:pPr>
            <a:r>
              <a:rPr lang="en-US" altLang="zh-CN" sz="2100" spc="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отп</a:t>
            </a:r>
            <a:r>
              <a:rPr lang="en-US" altLang="zh-CN" sz="2100" spc="1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100" spc="-1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-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вл</a:t>
            </a:r>
            <a:r>
              <a:rPr lang="en-US" altLang="zh-CN" sz="2100" spc="-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100" spc="1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z="2100" spc="-1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то</a:t>
            </a:r>
            <a:r>
              <a:rPr lang="en-US" altLang="zh-CN" sz="2100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2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1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1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-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2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100" spc="-1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1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ичеств</a:t>
            </a:r>
            <a:r>
              <a:rPr lang="en-US" altLang="zh-CN" sz="2100" spc="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2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1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рипт</a:t>
            </a:r>
            <a:r>
              <a:rPr lang="en-US" altLang="zh-CN" sz="2100" spc="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ва</a:t>
            </a:r>
            <a:r>
              <a:rPr lang="en-US" altLang="zh-CN" sz="2100" spc="-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100" spc="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юты</a:t>
            </a:r>
            <a:r>
              <a:rPr lang="en-US" altLang="zh-CN" sz="21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4179094" y="1861125"/>
            <a:ext cx="3861312" cy="391597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841"/>
              </a:lnSpc>
            </a:pPr>
            <a:r>
              <a:rPr lang="en-US" altLang="zh-CN" sz="21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1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1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100" spc="-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1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100" spc="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2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100" spc="-1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но</a:t>
            </a:r>
            <a:r>
              <a:rPr lang="en-US" altLang="zh-CN" sz="2100" spc="-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100" spc="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-1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100" spc="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4179094" y="2227243"/>
            <a:ext cx="4645015" cy="98150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740"/>
              </a:lnSpc>
            </a:pPr>
            <a:r>
              <a:rPr lang="en-US" altLang="zh-CN" sz="21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1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4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ф</a:t>
            </a:r>
            <a:r>
              <a:rPr lang="en-US" altLang="zh-CN" sz="21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100" spc="-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100" spc="6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ировать</a:t>
            </a:r>
            <a:r>
              <a:rPr lang="en-US" altLang="zh-CN" sz="2100" spc="-1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пользов</a:t>
            </a:r>
            <a:r>
              <a:rPr lang="en-US" altLang="zh-CN" sz="21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100" spc="-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ля</a:t>
            </a:r>
            <a:r>
              <a:rPr lang="en-US" altLang="zh-CN" sz="2100" spc="-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2100" spc="5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-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осту</a:t>
            </a:r>
            <a:r>
              <a:rPr lang="en-US" altLang="zh-CN" sz="21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100" spc="-1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2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100" spc="-30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од</a:t>
            </a:r>
            <a:r>
              <a:rPr lang="en-US" altLang="zh-CN" sz="2100" spc="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1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1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100" spc="-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адре</a:t>
            </a:r>
            <a:r>
              <a:rPr lang="en-US" altLang="zh-CN" sz="2100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100" spc="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100" spc="-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есть</a:t>
            </a:r>
            <a:r>
              <a:rPr lang="en-US" altLang="zh-CN" sz="21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тольк</a:t>
            </a:r>
            <a:r>
              <a:rPr lang="en-US" altLang="zh-CN" sz="2100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endParaRPr lang="en-US" altLang="zh-CN" sz="2100" dirty="0">
              <a:latin typeface="Arial"/>
              <a:ea typeface="Arial"/>
              <a:cs typeface="Arial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4179094" y="3182719"/>
            <a:ext cx="4618866" cy="10456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7931"/>
              </a:lnSpc>
            </a:pPr>
            <a:r>
              <a:rPr lang="en-US" altLang="zh-CN" sz="21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100" spc="-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100" spc="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100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1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8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100" spc="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ль</a:t>
            </a:r>
            <a:r>
              <a:rPr lang="en-US" altLang="zh-CN" sz="21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100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ов</a:t>
            </a:r>
            <a:r>
              <a:rPr lang="en-US" altLang="zh-CN" sz="21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1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100" spc="-2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еля</a:t>
            </a:r>
            <a:r>
              <a:rPr lang="en-US" altLang="zh-CN" sz="2100" spc="-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-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21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100" spc="-1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00" spc="67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ос</a:t>
            </a:r>
            <a:r>
              <a:rPr lang="en-US" altLang="zh-CN" sz="2100" spc="8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100" spc="81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овн</a:t>
            </a:r>
            <a:r>
              <a:rPr lang="en-US" altLang="zh-CN" sz="2100" spc="49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100" spc="-5" dirty="0" err="1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ru-RU" altLang="zh-CN" sz="2100" spc="-5" dirty="0" smtClean="0">
                <a:solidFill>
                  <a:srgbClr val="838787"/>
                </a:solidFill>
                <a:latin typeface="Arial"/>
                <a:ea typeface="Arial"/>
                <a:cs typeface="Arial"/>
              </a:rPr>
              <a:t>)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  <p:sp>
        <p:nvSpPr>
          <p:cNvPr id="9" name="Text Box130"/>
          <p:cNvSpPr txBox="1"/>
          <p:nvPr/>
        </p:nvSpPr>
        <p:spPr>
          <a:xfrm>
            <a:off x="770701" y="403358"/>
            <a:ext cx="219670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ru-RU" altLang="zh-CN" sz="4200" b="1" spc="-82" dirty="0" smtClean="0">
                <a:solidFill>
                  <a:srgbClr val="04CB2A"/>
                </a:solidFill>
                <a:latin typeface="Arial"/>
                <a:ea typeface="Arial"/>
                <a:cs typeface="Arial"/>
              </a:rPr>
              <a:t>АДРЕС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ath124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126" name="Image1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953" y="2419945"/>
            <a:ext cx="2321719" cy="2428875"/>
          </a:xfrm>
          <a:prstGeom prst="rect">
            <a:avLst/>
          </a:prstGeom>
          <a:noFill/>
        </p:spPr>
      </p:pic>
      <p:sp>
        <p:nvSpPr>
          <p:cNvPr id="127" name="Text Box127"/>
          <p:cNvSpPr txBox="1"/>
          <p:nvPr/>
        </p:nvSpPr>
        <p:spPr>
          <a:xfrm>
            <a:off x="4179094" y="570071"/>
            <a:ext cx="3949545" cy="340301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417"/>
              </a:lnSpc>
            </a:pPr>
            <a:r>
              <a:rPr lang="en-US" altLang="zh-CN" spc="1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-9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1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9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хр</a:t>
            </a:r>
            <a:r>
              <a:rPr lang="en-US" altLang="zh-CN" spc="-10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-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pc="-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ны</a:t>
            </a:r>
            <a:r>
              <a:rPr lang="en-US" altLang="zh-CN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pc="-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pc="-3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pc="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pc="-1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pc="-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dirty="0">
              <a:latin typeface="Arial"/>
              <a:ea typeface="Arial"/>
              <a:cs typeface="Arial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4179094" y="1543408"/>
            <a:ext cx="4566040" cy="648078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403"/>
              </a:lnSpc>
            </a:pPr>
            <a:r>
              <a:rPr lang="en-US" altLang="zh-CN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pc="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-1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pc="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pc="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-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ек</a:t>
            </a:r>
            <a:r>
              <a:rPr lang="en-US" altLang="zh-CN" spc="-1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вы</a:t>
            </a:r>
            <a:r>
              <a:rPr lang="en-US" altLang="zh-CN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pc="-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-12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фа</a:t>
            </a:r>
            <a:r>
              <a:rPr lang="en-US" altLang="zh-CN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pc="-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-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pc="-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-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pc="-3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pc="1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pc="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чо</a:t>
            </a:r>
            <a:r>
              <a:rPr lang="en-US" altLang="zh-CN" spc="3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-6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dirty="0">
              <a:latin typeface="Arial"/>
              <a:ea typeface="Arial"/>
              <a:cs typeface="Arial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4179094" y="2829283"/>
            <a:ext cx="4625803" cy="955854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399"/>
              </a:lnSpc>
            </a:pPr>
            <a:r>
              <a:rPr lang="en-US" altLang="zh-CN" spc="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pc="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9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кт</a:t>
            </a:r>
            <a:r>
              <a:rPr lang="en-US" altLang="zh-CN" spc="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5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7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ое</a:t>
            </a:r>
            <a:r>
              <a:rPr lang="en-US" altLang="zh-CN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pc="-2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pc="-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pc="1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pc="-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4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pc="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pc="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pc="-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1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pc="-1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pc="-9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pc="-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1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10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щ</a:t>
            </a:r>
            <a:r>
              <a:rPr lang="en-US" altLang="zh-CN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pc="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ю</a:t>
            </a:r>
            <a:r>
              <a:rPr lang="en-US" altLang="zh-CN" spc="-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pc="-1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1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pc="7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2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pc="-16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тп</a:t>
            </a:r>
            <a:r>
              <a:rPr lang="en-US" altLang="zh-CN" spc="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pc="-1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pc="-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pc="-5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pc="1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pc="-1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pc="-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pc="-1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pc="2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pc="-18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pc="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endParaRPr lang="en-US" altLang="zh-CN" dirty="0">
              <a:latin typeface="Arial"/>
              <a:ea typeface="Arial"/>
              <a:cs typeface="Arial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770701" y="403358"/>
            <a:ext cx="219670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en-US" altLang="zh-CN" sz="4200" b="1" spc="-82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WALLET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th26"/>
          <p:cNvSpPr/>
          <p:nvPr/>
        </p:nvSpPr>
        <p:spPr>
          <a:xfrm>
            <a:off x="4116585" y="3717032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28" name="Image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52" y="2232422"/>
            <a:ext cx="2803922" cy="2803922"/>
          </a:xfrm>
          <a:prstGeom prst="rect">
            <a:avLst/>
          </a:prstGeom>
          <a:noFill/>
        </p:spPr>
      </p:pic>
      <p:sp>
        <p:nvSpPr>
          <p:cNvPr id="29" name="Text Box29"/>
          <p:cNvSpPr txBox="1"/>
          <p:nvPr/>
        </p:nvSpPr>
        <p:spPr>
          <a:xfrm>
            <a:off x="4179094" y="551676"/>
            <a:ext cx="3625540" cy="725022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91"/>
              </a:lnSpc>
            </a:pPr>
            <a:r>
              <a:rPr lang="en-US" altLang="zh-CN" sz="2000" spc="-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2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0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-6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ь</a:t>
            </a:r>
            <a:r>
              <a:rPr lang="en-US" altLang="zh-CN" sz="2000" spc="-6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1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2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в</a:t>
            </a:r>
            <a:r>
              <a:rPr lang="en-US" altLang="zh-CN" sz="2000" spc="-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ото</a:t>
            </a:r>
            <a:r>
              <a:rPr lang="en-US" altLang="zh-CN" sz="2000" spc="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ой</a:t>
            </a:r>
            <a:r>
              <a:rPr lang="en-US" altLang="zh-CN" sz="2000" spc="-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000" spc="1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1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ится</a:t>
            </a:r>
            <a:r>
              <a:rPr lang="en-US" altLang="zh-CN" sz="2000" spc="-5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кот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000" spc="-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30" name="Text Box30"/>
          <p:cNvSpPr txBox="1"/>
          <p:nvPr/>
        </p:nvSpPr>
        <p:spPr>
          <a:xfrm>
            <a:off x="4179094" y="1230332"/>
            <a:ext cx="3118022" cy="378773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710"/>
              </a:lnSpc>
            </a:pP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ли</a:t>
            </a:r>
            <a:r>
              <a:rPr lang="en-US" altLang="zh-CN" sz="20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1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0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тво</a:t>
            </a:r>
            <a:r>
              <a:rPr lang="en-US" altLang="zh-CN" sz="20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транз</a:t>
            </a:r>
            <a:r>
              <a:rPr lang="en-US" altLang="zh-CN" sz="20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1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кц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31" name="Text Box31"/>
          <p:cNvSpPr txBox="1"/>
          <p:nvPr/>
        </p:nvSpPr>
        <p:spPr>
          <a:xfrm>
            <a:off x="4179094" y="1569661"/>
            <a:ext cx="4260822" cy="1071270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2684"/>
              </a:lnSpc>
            </a:pPr>
            <a:r>
              <a:rPr lang="en-US" altLang="zh-CN" sz="20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мет</a:t>
            </a:r>
            <a:r>
              <a:rPr lang="en-US" altLang="zh-CN" sz="2000" spc="-4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информ</a:t>
            </a:r>
            <a:r>
              <a:rPr lang="en-US" altLang="zh-CN" sz="20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ция</a:t>
            </a:r>
            <a:r>
              <a:rPr lang="en-US" altLang="zh-CN" sz="2000" spc="-8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та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ая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6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5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дрес</a:t>
            </a:r>
            <a:r>
              <a:rPr lang="en-US" altLang="zh-CN" sz="2000" spc="-5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того</a:t>
            </a:r>
            <a:r>
              <a:rPr lang="en-US" altLang="zh-CN" sz="2000" spc="-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1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кто</a:t>
            </a:r>
            <a:r>
              <a:rPr lang="en-US" altLang="zh-CN" sz="2000" spc="-1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сма</a:t>
            </a:r>
            <a:r>
              <a:rPr lang="en-US" altLang="zh-CN" sz="2000" spc="1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</a:t>
            </a:r>
            <a:r>
              <a:rPr lang="en-US" altLang="zh-CN" sz="2000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2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э</a:t>
            </a:r>
            <a:r>
              <a:rPr lang="en-US" altLang="zh-CN" sz="20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1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18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000" spc="-1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хэш</a:t>
            </a:r>
            <a:r>
              <a:rPr lang="en-US" altLang="zh-CN" sz="20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э</a:t>
            </a:r>
            <a:r>
              <a:rPr lang="en-US" altLang="zh-CN" sz="20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ог</a:t>
            </a:r>
            <a:r>
              <a:rPr lang="en-US" altLang="zh-CN" sz="2000" spc="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-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бло</a:t>
            </a:r>
            <a:r>
              <a:rPr lang="en-US" altLang="zh-CN" sz="2000" spc="21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17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та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29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-1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000" spc="-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000" spc="-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ле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-8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000" dirty="0">
              <a:latin typeface="Arial"/>
              <a:ea typeface="Arial"/>
              <a:cs typeface="Arial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4179094" y="2665705"/>
            <a:ext cx="3542130" cy="968678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7321"/>
              </a:lnSpc>
            </a:pP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1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000" spc="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000" spc="11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6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000" spc="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000" spc="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йн</a:t>
            </a:r>
            <a:r>
              <a:rPr lang="en-US" altLang="zh-CN" sz="2000" spc="-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состо</a:t>
            </a:r>
            <a:r>
              <a:rPr lang="en-US" altLang="zh-CN" sz="2000" spc="7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9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1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000" spc="-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000" spc="-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000" spc="7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000" spc="-3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ло</a:t>
            </a:r>
            <a:r>
              <a:rPr lang="en-US" altLang="zh-CN" sz="2000" spc="2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000" spc="-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ов.</a:t>
            </a:r>
            <a:r>
              <a:rPr lang="en-US" altLang="zh-CN" sz="20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  <p:sp>
        <p:nvSpPr>
          <p:cNvPr id="8" name="Text Box130"/>
          <p:cNvSpPr txBox="1"/>
          <p:nvPr/>
        </p:nvSpPr>
        <p:spPr>
          <a:xfrm>
            <a:off x="770701" y="403358"/>
            <a:ext cx="219670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en-US" altLang="zh-CN" sz="4200" b="1" spc="-14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BLOCK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th34"/>
          <p:cNvSpPr/>
          <p:nvPr/>
        </p:nvSpPr>
        <p:spPr>
          <a:xfrm>
            <a:off x="4116586" y="4291110"/>
            <a:ext cx="4768455" cy="53681"/>
          </a:xfrm>
          <a:custGeom>
            <a:avLst/>
            <a:gdLst/>
            <a:ahLst/>
            <a:cxnLst/>
            <a:rect l="l" t="t" r="r" b="b"/>
            <a:pathLst>
              <a:path w="6781803" h="76346">
                <a:moveTo>
                  <a:pt x="38101" y="38245"/>
                </a:moveTo>
                <a:lnTo>
                  <a:pt x="6743701" y="38101"/>
                </a:lnTo>
              </a:path>
            </a:pathLst>
          </a:custGeom>
          <a:solidFill>
            <a:srgbClr val="222222">
              <a:alpha val="0"/>
            </a:srgbClr>
          </a:solidFill>
          <a:ln w="30480" cap="sq">
            <a:solidFill>
              <a:srgbClr val="A6AAA9"/>
            </a:solidFill>
            <a:prstDash val="solid"/>
          </a:ln>
        </p:spPr>
        <p:txBody>
          <a:bodyPr lIns="64291" tIns="32146" rIns="64291" bIns="32146" rtlCol="0" anchor="ctr"/>
          <a:lstStyle/>
          <a:p>
            <a:pPr algn="ctr"/>
            <a:endParaRPr lang="en-US" altLang="zh-CN"/>
          </a:p>
        </p:txBody>
      </p:sp>
      <p:pic>
        <p:nvPicPr>
          <p:cNvPr id="36" name="Image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711" y="2250281"/>
            <a:ext cx="2768203" cy="2768203"/>
          </a:xfrm>
          <a:prstGeom prst="rect">
            <a:avLst/>
          </a:prstGeom>
          <a:noFill/>
        </p:spPr>
      </p:pic>
      <p:sp>
        <p:nvSpPr>
          <p:cNvPr id="37" name="Text Box37"/>
          <p:cNvSpPr txBox="1"/>
          <p:nvPr/>
        </p:nvSpPr>
        <p:spPr>
          <a:xfrm>
            <a:off x="4179094" y="789206"/>
            <a:ext cx="2975723" cy="41724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037"/>
              </a:lnSpc>
            </a:pPr>
            <a:r>
              <a:rPr lang="en-US" altLang="zh-CN" sz="2200" spc="-1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16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ри</a:t>
            </a:r>
            <a:r>
              <a:rPr lang="en-US" altLang="zh-CN" sz="2200" spc="-29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1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2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200" spc="-18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8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-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200" spc="-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6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200" spc="-5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ы</a:t>
            </a:r>
            <a:r>
              <a:rPr lang="en-US" altLang="zh-CN" sz="22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ч</a:t>
            </a:r>
            <a:r>
              <a:rPr lang="en-US" altLang="zh-CN" sz="2200" spc="3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4179094" y="1182112"/>
            <a:ext cx="4632027" cy="1225159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 algn="just">
              <a:lnSpc>
                <a:spcPts val="3075"/>
              </a:lnSpc>
            </a:pPr>
            <a:r>
              <a:rPr lang="en-US" altLang="zh-CN" sz="22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200" spc="11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1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</a:t>
            </a:r>
            <a:r>
              <a:rPr lang="en-US" altLang="zh-CN" sz="2200" spc="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200" spc="4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15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1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spc="-3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2200" spc="-1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12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200" spc="8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оль</a:t>
            </a:r>
            <a:r>
              <a:rPr lang="en-US" altLang="zh-CN" sz="2200" spc="3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200" spc="7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ую</a:t>
            </a:r>
            <a:r>
              <a:rPr lang="en-US" altLang="zh-CN" sz="2200" spc="-7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щ</a:t>
            </a:r>
            <a:r>
              <a:rPr lang="en-US" altLang="zh-CN" sz="2200" spc="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</a:t>
            </a:r>
            <a:r>
              <a:rPr lang="en-US" altLang="zh-CN" sz="2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еся</a:t>
            </a:r>
            <a:r>
              <a:rPr lang="en-US" altLang="zh-CN" sz="22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-2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200" spc="-1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20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8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п</a:t>
            </a:r>
            <a:r>
              <a:rPr lang="en-US" altLang="zh-CN" sz="2200" spc="10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</a:t>
            </a:r>
            <a:r>
              <a:rPr lang="en-US" altLang="zh-CN" sz="2200" spc="4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200" spc="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12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200" spc="1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21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4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соде</a:t>
            </a:r>
            <a:r>
              <a:rPr lang="en-US" altLang="zh-CN" sz="2200" spc="14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2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ж</a:t>
            </a:r>
            <a:r>
              <a:rPr lang="en-US" altLang="zh-CN" sz="22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имо</a:t>
            </a:r>
            <a:r>
              <a:rPr lang="en-US" altLang="zh-CN" sz="2200" spc="5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г</a:t>
            </a:r>
            <a:r>
              <a:rPr lang="en-US" altLang="zh-CN" sz="2200" spc="8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14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7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б</a:t>
            </a:r>
            <a:r>
              <a:rPr lang="en-US" altLang="zh-CN" sz="2200" spc="-21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12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2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ов</a:t>
            </a:r>
            <a:r>
              <a:rPr lang="en-US" altLang="zh-CN" sz="22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195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13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5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н</a:t>
            </a:r>
            <a:r>
              <a:rPr lang="en-US" altLang="zh-CN" sz="2200" spc="-29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ф</a:t>
            </a:r>
            <a:r>
              <a:rPr lang="en-US" altLang="zh-CN" sz="2200" spc="14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5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м</a:t>
            </a:r>
            <a:r>
              <a:rPr lang="en-US" altLang="zh-CN" sz="22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altLang="zh-CN" sz="2200" spc="9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3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zh-CN" sz="2200" spc="-98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14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altLang="zh-CN" sz="2200" spc="-20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-2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т</a:t>
            </a:r>
            <a:r>
              <a:rPr lang="en-US" altLang="zh-CN" sz="2200" spc="19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р</a:t>
            </a:r>
            <a:r>
              <a:rPr lang="en-US" altLang="zh-CN" sz="22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ан</a:t>
            </a:r>
            <a:r>
              <a:rPr lang="en-US" altLang="zh-CN" sz="2200" spc="32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з</a:t>
            </a:r>
            <a:r>
              <a:rPr lang="en-US" altLang="zh-CN" sz="2200" spc="-5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altLang="zh-CN" sz="2200" spc="26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к</a:t>
            </a:r>
            <a:r>
              <a:rPr lang="en-US" altLang="zh-CN" sz="2200" spc="-3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ция</a:t>
            </a:r>
            <a:r>
              <a:rPr lang="en-US" altLang="zh-CN" sz="2200" spc="31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х</a:t>
            </a:r>
            <a:r>
              <a:rPr lang="en-US" altLang="zh-CN" sz="2200" spc="-69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4179094" y="3218081"/>
            <a:ext cx="3376952" cy="417245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3037"/>
              </a:lnSpc>
            </a:pPr>
            <a:r>
              <a:rPr lang="en-US" altLang="zh-CN" sz="2200" spc="174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Д</a:t>
            </a:r>
            <a:r>
              <a:rPr lang="en-US" altLang="zh-CN" sz="2200" spc="-307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л</a:t>
            </a:r>
            <a:r>
              <a:rPr lang="en-US" altLang="zh-CN" sz="2200" spc="-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я</a:t>
            </a:r>
            <a:r>
              <a:rPr lang="en-US" altLang="zh-CN" sz="22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4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Ethereum</a:t>
            </a:r>
            <a:r>
              <a:rPr lang="en-US" altLang="zh-CN" sz="2200" spc="-103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-2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2200" spc="-60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spc="6" dirty="0">
                <a:solidFill>
                  <a:srgbClr val="838787"/>
                </a:solidFill>
                <a:latin typeface="Arial"/>
                <a:ea typeface="Arial"/>
                <a:cs typeface="Arial"/>
              </a:rPr>
              <a:t>Etherscan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544711" y="508386"/>
            <a:ext cx="1922383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 dirty="0"/>
          </a:p>
          <a:p>
            <a:pPr>
              <a:lnSpc>
                <a:spcPts val="5029"/>
              </a:lnSpc>
            </a:pPr>
            <a:r>
              <a:rPr lang="en-US" altLang="zh-CN" sz="4200" b="1" spc="-14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BLOCK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544711" y="1044167"/>
            <a:ext cx="2944118" cy="673726"/>
          </a:xfrm>
          <a:prstGeom prst="rect">
            <a:avLst/>
          </a:prstGeom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0"/>
              </a:lnSpc>
            </a:pPr>
            <a:endParaRPr/>
          </a:p>
          <a:p>
            <a:pPr>
              <a:lnSpc>
                <a:spcPts val="5029"/>
              </a:lnSpc>
            </a:pPr>
            <a:r>
              <a:rPr lang="en-US" altLang="zh-CN" sz="4200" b="1" spc="-30" dirty="0">
                <a:solidFill>
                  <a:srgbClr val="04CB2A"/>
                </a:solidFill>
                <a:latin typeface="Arial"/>
                <a:ea typeface="Arial"/>
                <a:cs typeface="Arial"/>
              </a:rPr>
              <a:t>EXPLORER</a:t>
            </a:r>
            <a:endParaRPr lang="en-US" altLang="zh-CN" sz="42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672" y="18327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Термины 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Транзакция 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биткоине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dirty="0">
                <a:latin typeface="Arial" pitchFamily="34" charset="0"/>
                <a:cs typeface="Arial" pitchFamily="34" charset="0"/>
              </a:rPr>
              <a:t>это операция снятия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криптовалюты</a:t>
            </a:r>
            <a:r>
              <a:rPr lang="ru-RU" dirty="0">
                <a:latin typeface="Arial" pitchFamily="34" charset="0"/>
                <a:cs typeface="Arial" pitchFamily="34" charset="0"/>
              </a:rPr>
              <a:t> с одного счета и зачисления её на другой счет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Узлы </a:t>
            </a:r>
            <a:r>
              <a:rPr lang="ru-RU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биткоина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– называются кошельками, аналоги банковских счетов</a:t>
            </a:r>
          </a:p>
          <a:p>
            <a:pPr>
              <a:lnSpc>
                <a:spcPct val="150000"/>
              </a:lnSpc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Кошелёк </a:t>
            </a:r>
            <a:r>
              <a:rPr lang="ru-RU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блокчейна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– это ПО для доступа к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блокчейну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операции в нём. У каждого кошелька есть адрес, закрытый и открытый ключ.</a:t>
            </a:r>
          </a:p>
          <a:p>
            <a:pPr>
              <a:lnSpc>
                <a:spcPct val="150000"/>
              </a:lnSpc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Монеты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денежные единицы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криптовалют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Токены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– это аналог монет для нефинансовых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блокчейнов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solidFill>
                  <a:srgbClr val="FF0000"/>
                </a:solidFill>
              </a:rPr>
              <a:t>Майнинг</a:t>
            </a:r>
            <a:r>
              <a:rPr lang="ru-RU" dirty="0" smtClean="0"/>
              <a:t> – процесс эмиссии в </a:t>
            </a:r>
            <a:r>
              <a:rPr lang="ru-RU" dirty="0" err="1" smtClean="0"/>
              <a:t>блокчейнах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2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8577</TotalTime>
  <Words>1246</Words>
  <Application>Microsoft Office PowerPoint</Application>
  <PresentationFormat>Экран (4:3)</PresentationFormat>
  <Paragraphs>309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Эркер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PC</cp:lastModifiedBy>
  <cp:revision>87</cp:revision>
  <dcterms:created xsi:type="dcterms:W3CDTF">2020-02-04T16:58:56Z</dcterms:created>
  <dcterms:modified xsi:type="dcterms:W3CDTF">2024-02-12T09:44:40Z</dcterms:modified>
</cp:coreProperties>
</file>