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sldIdLst>
    <p:sldId id="257" r:id="rId2"/>
    <p:sldId id="326" r:id="rId3"/>
    <p:sldId id="325" r:id="rId4"/>
    <p:sldId id="335" r:id="rId5"/>
    <p:sldId id="336" r:id="rId6"/>
    <p:sldId id="337" r:id="rId7"/>
    <p:sldId id="333" r:id="rId8"/>
    <p:sldId id="334" r:id="rId9"/>
    <p:sldId id="344" r:id="rId10"/>
    <p:sldId id="347" r:id="rId11"/>
    <p:sldId id="348" r:id="rId12"/>
    <p:sldId id="342" r:id="rId13"/>
    <p:sldId id="343" r:id="rId14"/>
    <p:sldId id="338" r:id="rId15"/>
    <p:sldId id="345" r:id="rId16"/>
    <p:sldId id="346" r:id="rId17"/>
    <p:sldId id="305" r:id="rId18"/>
    <p:sldId id="307" r:id="rId19"/>
    <p:sldId id="339" r:id="rId20"/>
    <p:sldId id="340" r:id="rId21"/>
    <p:sldId id="341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24" r:id="rId33"/>
    <p:sldId id="318" r:id="rId34"/>
    <p:sldId id="319" r:id="rId35"/>
    <p:sldId id="320" r:id="rId36"/>
    <p:sldId id="321" r:id="rId37"/>
    <p:sldId id="322" r:id="rId38"/>
    <p:sldId id="323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57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6C9EF-94DF-4EB8-B177-4EFF06481138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1CDA-7F5C-46F8-A699-D26E2E1B5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6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Два объекта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8644"/>
            <a:ext cx="8229600" cy="85010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457200" y="1508024"/>
            <a:ext cx="3970784" cy="4801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4"/>
          </p:nvPr>
        </p:nvSpPr>
        <p:spPr>
          <a:xfrm>
            <a:off x="4644008" y="1508023"/>
            <a:ext cx="4042792" cy="4801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446608"/>
            <a:ext cx="5698976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38" indent="0">
              <a:buNone/>
              <a:defRPr sz="1200"/>
            </a:lvl2pPr>
            <a:lvl3pPr marL="1219076" indent="0">
              <a:buNone/>
              <a:defRPr sz="1050"/>
            </a:lvl3pPr>
            <a:lvl4pPr marL="1828616" indent="0">
              <a:buNone/>
              <a:defRPr sz="1000"/>
            </a:lvl4pPr>
            <a:lvl5pPr marL="2438155" indent="0">
              <a:buNone/>
              <a:defRPr sz="1000"/>
            </a:lvl5pPr>
          </a:lstStyle>
          <a:p>
            <a:pPr lvl="0"/>
            <a:r>
              <a:rPr lang="en-US" dirty="0" err="1" smtClean="0"/>
              <a:t>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43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Два объекта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4650"/>
            <a:ext cx="82296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156180" y="1509184"/>
            <a:ext cx="2530623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38" indent="0">
              <a:buNone/>
              <a:defRPr sz="18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4"/>
          </p:nvPr>
        </p:nvSpPr>
        <p:spPr>
          <a:xfrm>
            <a:off x="481243" y="1509184"/>
            <a:ext cx="2506585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38" indent="0">
              <a:buNone/>
              <a:defRPr sz="18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15"/>
          </p:nvPr>
        </p:nvSpPr>
        <p:spPr>
          <a:xfrm>
            <a:off x="3311864" y="1509184"/>
            <a:ext cx="2520279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38" indent="0">
              <a:buNone/>
              <a:defRPr sz="18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446608"/>
            <a:ext cx="5698976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38" indent="0">
              <a:buNone/>
              <a:defRPr sz="1200"/>
            </a:lvl2pPr>
            <a:lvl3pPr marL="1219076" indent="0">
              <a:buNone/>
              <a:defRPr sz="1050"/>
            </a:lvl3pPr>
            <a:lvl4pPr marL="1828616" indent="0">
              <a:buNone/>
              <a:defRPr sz="1000"/>
            </a:lvl4pPr>
            <a:lvl5pPr marL="2438155" indent="0">
              <a:buNone/>
              <a:defRPr sz="1000"/>
            </a:lvl5pPr>
          </a:lstStyle>
          <a:p>
            <a:pPr lvl="0"/>
            <a:r>
              <a:rPr lang="en-US" dirty="0" err="1" smtClean="0"/>
              <a:t>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71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Два объекта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4650"/>
            <a:ext cx="82296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732240" y="1508787"/>
            <a:ext cx="195456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14"/>
          </p:nvPr>
        </p:nvSpPr>
        <p:spPr>
          <a:xfrm>
            <a:off x="4633664" y="1508787"/>
            <a:ext cx="195456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15"/>
          </p:nvPr>
        </p:nvSpPr>
        <p:spPr>
          <a:xfrm>
            <a:off x="2545432" y="1508787"/>
            <a:ext cx="195456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16"/>
          </p:nvPr>
        </p:nvSpPr>
        <p:spPr>
          <a:xfrm>
            <a:off x="457200" y="1507796"/>
            <a:ext cx="195456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6446608"/>
            <a:ext cx="5698976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38" indent="0">
              <a:buNone/>
              <a:defRPr sz="1200"/>
            </a:lvl2pPr>
            <a:lvl3pPr marL="1219076" indent="0">
              <a:buNone/>
              <a:defRPr sz="1050"/>
            </a:lvl3pPr>
            <a:lvl4pPr marL="1828616" indent="0">
              <a:buNone/>
              <a:defRPr sz="1000"/>
            </a:lvl4pPr>
            <a:lvl5pPr marL="2438155" indent="0">
              <a:buNone/>
              <a:defRPr sz="1000"/>
            </a:lvl5pPr>
          </a:lstStyle>
          <a:p>
            <a:pPr lvl="0"/>
            <a:r>
              <a:rPr lang="en-US" dirty="0" err="1" smtClean="0"/>
              <a:t>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55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187624" y="1628800"/>
            <a:ext cx="6696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Лекция 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№</a:t>
            </a:r>
            <a:r>
              <a:rPr lang="en-US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по курсу </a:t>
            </a:r>
            <a:b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«Введение в </a:t>
            </a:r>
            <a:r>
              <a:rPr lang="ru-RU" altLang="ru-RU" sz="2400" dirty="0" err="1" smtClean="0">
                <a:solidFill>
                  <a:srgbClr val="FF0000"/>
                </a:solidFill>
                <a:latin typeface="Times New Roman" pitchFamily="18" charset="0"/>
              </a:rPr>
              <a:t>блокчейн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»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227513" y="6008688"/>
            <a:ext cx="1655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600" dirty="0">
                <a:solidFill>
                  <a:srgbClr val="0070C0"/>
                </a:solidFill>
                <a:latin typeface="Arial" charset="0"/>
              </a:rPr>
              <a:t>Москва, </a:t>
            </a:r>
            <a:r>
              <a:rPr lang="ru-RU" altLang="ru-RU" sz="1600" dirty="0" smtClean="0">
                <a:solidFill>
                  <a:srgbClr val="0070C0"/>
                </a:solidFill>
                <a:latin typeface="Arial" charset="0"/>
              </a:rPr>
              <a:t>2024</a:t>
            </a:r>
            <a:endParaRPr lang="ru-RU" altLang="ru-RU" sz="1600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809967" y="3717032"/>
            <a:ext cx="70246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ru-RU" altLang="ru-RU" sz="1400" dirty="0">
                <a:latin typeface="Arial" charset="0"/>
              </a:rPr>
              <a:t>Лектор: д.т.н., </a:t>
            </a:r>
            <a:r>
              <a:rPr lang="ru-RU" altLang="ru-RU" sz="1400" dirty="0" err="1">
                <a:latin typeface="Arial" charset="0"/>
              </a:rPr>
              <a:t>Оцоков</a:t>
            </a:r>
            <a:r>
              <a:rPr lang="ru-RU" altLang="ru-RU" sz="1400" dirty="0">
                <a:latin typeface="Arial" charset="0"/>
              </a:rPr>
              <a:t> Шамиль </a:t>
            </a:r>
            <a:r>
              <a:rPr lang="ru-RU" altLang="ru-RU" sz="1400" dirty="0" err="1">
                <a:latin typeface="Arial" charset="0"/>
              </a:rPr>
              <a:t>Алиевич</a:t>
            </a:r>
            <a:r>
              <a:rPr lang="ru-RU" altLang="ru-RU" sz="1400" dirty="0">
                <a:latin typeface="Arial" charset="0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ru-RU" sz="1400" dirty="0">
                <a:latin typeface="Arial" charset="0"/>
              </a:rPr>
              <a:t>e</a:t>
            </a:r>
            <a:r>
              <a:rPr lang="ru-RU" altLang="ru-RU" sz="1400" dirty="0" err="1">
                <a:latin typeface="Arial" charset="0"/>
              </a:rPr>
              <a:t>mail</a:t>
            </a:r>
            <a:r>
              <a:rPr lang="ru-RU" altLang="ru-RU" sz="1400" dirty="0">
                <a:latin typeface="Arial" charset="0"/>
              </a:rPr>
              <a:t>:  otsokovShA@mpei.ru</a:t>
            </a:r>
          </a:p>
          <a:p>
            <a:endParaRPr lang="ru-RU" altLang="ru-RU" sz="1400" dirty="0">
              <a:latin typeface="Arial" charset="0"/>
            </a:endParaRPr>
          </a:p>
        </p:txBody>
      </p:sp>
      <p:pic>
        <p:nvPicPr>
          <p:cNvPr id="8" name="Picture 6" descr="Официальная символ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8913"/>
            <a:ext cx="1252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dirty="0" smtClean="0"/>
              <a:t>Дерево Меркла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632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Дерево Меркла предлагает несколько преимуществ по сравнению с простым вычислением </a:t>
            </a:r>
            <a:r>
              <a:rPr lang="ru-RU" dirty="0" err="1"/>
              <a:t>хеша</a:t>
            </a:r>
            <a:r>
              <a:rPr lang="ru-RU" dirty="0"/>
              <a:t> всего множества данных:</a:t>
            </a:r>
          </a:p>
          <a:p>
            <a:endParaRPr lang="ru-RU" dirty="0"/>
          </a:p>
          <a:p>
            <a:r>
              <a:rPr lang="ru-RU" dirty="0" smtClean="0"/>
              <a:t>- Если </a:t>
            </a:r>
            <a:r>
              <a:rPr lang="ru-RU" dirty="0"/>
              <a:t>в множестве данных происходят изменения, вам не нужно пересчитывать </a:t>
            </a:r>
            <a:r>
              <a:rPr lang="ru-RU" dirty="0" err="1"/>
              <a:t>хеш</a:t>
            </a:r>
            <a:r>
              <a:rPr lang="ru-RU" dirty="0"/>
              <a:t> всего множества. В дереве Меркла достаточно пересчитать </a:t>
            </a:r>
            <a:r>
              <a:rPr lang="ru-RU" dirty="0" err="1"/>
              <a:t>хеши</a:t>
            </a:r>
            <a:r>
              <a:rPr lang="ru-RU" dirty="0"/>
              <a:t> только для измененных ветвей и их родительских узлов до корня. Это сильно экономит ресурсы при обновлении данных.</a:t>
            </a:r>
          </a:p>
          <a:p>
            <a:endParaRPr lang="ru-RU" dirty="0"/>
          </a:p>
          <a:p>
            <a:r>
              <a:rPr lang="ru-RU" dirty="0"/>
              <a:t>Проверка подмножеств данных: Дерево Меркла позволяет легко и эффективно проверить целостность конкретного подмножества данных, не загружая и не проверяя всё множество. Для этого необходимо знать только </a:t>
            </a:r>
            <a:r>
              <a:rPr lang="ru-RU" dirty="0" err="1"/>
              <a:t>хеши</a:t>
            </a:r>
            <a:r>
              <a:rPr lang="ru-RU" dirty="0"/>
              <a:t> на пути от интересующего элемента до корневого узла.</a:t>
            </a:r>
          </a:p>
          <a:p>
            <a:endParaRPr lang="ru-RU" dirty="0"/>
          </a:p>
          <a:p>
            <a:r>
              <a:rPr lang="ru-RU" dirty="0"/>
              <a:t>Распределенная проверка: В </a:t>
            </a:r>
            <a:r>
              <a:rPr lang="ru-RU" dirty="0" err="1"/>
              <a:t>блокчейне</a:t>
            </a:r>
            <a:r>
              <a:rPr lang="ru-RU" dirty="0"/>
              <a:t>, где копии данных хранятся на множестве узлов, дерево Меркла позволяет узлам согласовывать свои копии данных, эффективно проверяя целостность частей </a:t>
            </a:r>
            <a:r>
              <a:rPr lang="ru-RU" dirty="0" err="1"/>
              <a:t>блокчейна</a:t>
            </a:r>
            <a:r>
              <a:rPr lang="ru-RU" dirty="0"/>
              <a:t> без необходимости скачивания и проверки всего блока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8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dirty="0" smtClean="0"/>
              <a:t>Дерево Меркла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Конфиденциальность: Дерево Меркла может быть использовано для обеспечения конфиденциальности данных, так как можно проверить наличие данных в блоке, не раскрывая само содержимое данных.</a:t>
            </a:r>
          </a:p>
          <a:p>
            <a:endParaRPr lang="ru-RU" dirty="0"/>
          </a:p>
          <a:p>
            <a:r>
              <a:rPr lang="ru-RU" dirty="0"/>
              <a:t>Безопасность: В случае попытки изменения каких-либо данных, изменится </a:t>
            </a:r>
            <a:r>
              <a:rPr lang="ru-RU" dirty="0" err="1"/>
              <a:t>хеш</a:t>
            </a:r>
            <a:r>
              <a:rPr lang="ru-RU" dirty="0"/>
              <a:t> не только конкретного блока данных, но и всего пути в дереве Меркла до корня, что легко обнаружить. Это гарантирует, что любые попытки манипуляции с данными будут заметны.</a:t>
            </a:r>
          </a:p>
          <a:p>
            <a:endParaRPr lang="ru-RU" dirty="0"/>
          </a:p>
          <a:p>
            <a:r>
              <a:rPr lang="ru-RU" dirty="0"/>
              <a:t>Масштабируемость: Деревья Меркла особенно полезны в больших системах с тысячами и миллионами транзакций. Они позволяют узлам поддерживать целостность данных без необходимости обрабатывать всю историю транзакций, что особенно важно для </a:t>
            </a:r>
            <a:r>
              <a:rPr lang="ru-RU" dirty="0" err="1"/>
              <a:t>блокчейнов</a:t>
            </a:r>
            <a:r>
              <a:rPr lang="ru-RU" dirty="0"/>
              <a:t> с высокой пропускной способностью.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13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dirty="0" smtClean="0"/>
              <a:t>Создание нового блока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3046198" y="1185718"/>
            <a:ext cx="3400752" cy="4545796"/>
            <a:chOff x="2899440" y="1448779"/>
            <a:chExt cx="3400752" cy="4545796"/>
          </a:xfrm>
        </p:grpSpPr>
        <p:sp>
          <p:nvSpPr>
            <p:cNvPr id="4" name="TextBox 3"/>
            <p:cNvSpPr txBox="1"/>
            <p:nvPr/>
          </p:nvSpPr>
          <p:spPr>
            <a:xfrm>
              <a:off x="2915816" y="1448779"/>
              <a:ext cx="3384376" cy="646331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Вычислить длину </a:t>
              </a:r>
              <a:r>
                <a:rPr lang="ru-RU" dirty="0" smtClean="0"/>
                <a:t>добавив </a:t>
              </a:r>
              <a:r>
                <a:rPr lang="ru-RU" dirty="0"/>
                <a:t>1 к существующей длине цепи.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9440" y="2384883"/>
              <a:ext cx="3384376" cy="92333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Установить временную метку в момент формирования нового блока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9440" y="3609019"/>
              <a:ext cx="3384376" cy="646331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Провести </a:t>
              </a:r>
              <a:r>
                <a:rPr lang="ru-RU" dirty="0"/>
                <a:t>доказательство (</a:t>
              </a:r>
              <a:r>
                <a:rPr lang="en-US" dirty="0"/>
                <a:t>proof).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9440" y="4617131"/>
              <a:ext cx="3384376" cy="646331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Установить значение предыдущего </a:t>
              </a:r>
              <a:r>
                <a:rPr lang="ru-RU" dirty="0" err="1" smtClean="0"/>
                <a:t>хэша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99440" y="5625243"/>
              <a:ext cx="3384376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Добавить транзакцию в блок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4" idx="2"/>
              <a:endCxn id="10" idx="0"/>
            </p:cNvCxnSpPr>
            <p:nvPr/>
          </p:nvCxnSpPr>
          <p:spPr>
            <a:xfrm flipH="1">
              <a:off x="4591628" y="2095110"/>
              <a:ext cx="16376" cy="2897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0" idx="2"/>
              <a:endCxn id="11" idx="0"/>
            </p:cNvCxnSpPr>
            <p:nvPr/>
          </p:nvCxnSpPr>
          <p:spPr>
            <a:xfrm>
              <a:off x="4591628" y="3308213"/>
              <a:ext cx="0" cy="300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11" idx="2"/>
              <a:endCxn id="12" idx="0"/>
            </p:cNvCxnSpPr>
            <p:nvPr/>
          </p:nvCxnSpPr>
          <p:spPr>
            <a:xfrm>
              <a:off x="4591628" y="4255350"/>
              <a:ext cx="0" cy="361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12" idx="2"/>
              <a:endCxn id="13" idx="0"/>
            </p:cNvCxnSpPr>
            <p:nvPr/>
          </p:nvCxnSpPr>
          <p:spPr>
            <a:xfrm>
              <a:off x="4591628" y="5263462"/>
              <a:ext cx="0" cy="361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10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328" y="84819"/>
            <a:ext cx="8877672" cy="8501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Доказательство выполненной работы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210968" y="907068"/>
            <a:ext cx="4584096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Установить </a:t>
            </a:r>
            <a:r>
              <a:rPr lang="ru-RU" dirty="0" err="1"/>
              <a:t>Nonce</a:t>
            </a:r>
            <a:r>
              <a:rPr lang="ru-RU" dirty="0"/>
              <a:t> =</a:t>
            </a:r>
            <a:r>
              <a:rPr lang="ru-RU" dirty="0" smtClean="0"/>
              <a:t>1,  </a:t>
            </a:r>
            <a:r>
              <a:rPr lang="ru-RU" dirty="0" err="1"/>
              <a:t>Check_Proof</a:t>
            </a:r>
            <a:r>
              <a:rPr lang="ru-RU" dirty="0"/>
              <a:t> = </a:t>
            </a:r>
            <a:r>
              <a:rPr lang="ru-RU" dirty="0" smtClean="0"/>
              <a:t>FALSE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3170868" y="1776591"/>
            <a:ext cx="2664296" cy="144016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890948" y="1704583"/>
            <a:ext cx="1440160" cy="9925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                     </a:t>
            </a:r>
            <a:r>
              <a:rPr lang="ru-RU" dirty="0" err="1" smtClean="0"/>
              <a:t>Check_Proof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smtClean="0"/>
              <a:t>=</a:t>
            </a:r>
            <a:r>
              <a:rPr lang="ru-RU" dirty="0" smtClean="0"/>
              <a:t>FALSE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5" idx="2"/>
          </p:cNvCxnSpPr>
          <p:nvPr/>
        </p:nvCxnSpPr>
        <p:spPr>
          <a:xfrm>
            <a:off x="4503016" y="1414899"/>
            <a:ext cx="0" cy="36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6792" y="3443716"/>
            <a:ext cx="403244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lnSpc>
                <a:spcPct val="150000"/>
              </a:lnSpc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Создать </a:t>
            </a:r>
            <a:r>
              <a:rPr lang="ru-RU" dirty="0" err="1"/>
              <a:t>хеш</a:t>
            </a:r>
            <a:r>
              <a:rPr lang="ru-RU" dirty="0"/>
              <a:t>-операцию выражения. Закодировать и преобразовать в шестнадцатеричное </a:t>
            </a:r>
            <a:r>
              <a:rPr lang="ru-RU" dirty="0" err="1"/>
              <a:t>хеш</a:t>
            </a:r>
            <a:r>
              <a:rPr lang="ru-RU" dirty="0"/>
              <a:t>-значение.</a:t>
            </a:r>
          </a:p>
        </p:txBody>
      </p:sp>
      <p:cxnSp>
        <p:nvCxnSpPr>
          <p:cNvPr id="22" name="Прямая со стрелкой 21"/>
          <p:cNvCxnSpPr>
            <a:stCxn id="8" idx="2"/>
            <a:endCxn id="20" idx="0"/>
          </p:cNvCxnSpPr>
          <p:nvPr/>
        </p:nvCxnSpPr>
        <p:spPr>
          <a:xfrm>
            <a:off x="4503016" y="3216751"/>
            <a:ext cx="0" cy="22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Ромб 22"/>
          <p:cNvSpPr/>
          <p:nvPr/>
        </p:nvSpPr>
        <p:spPr>
          <a:xfrm>
            <a:off x="1187624" y="4653136"/>
            <a:ext cx="4032448" cy="16561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2114453" y="5028709"/>
            <a:ext cx="2496575" cy="9925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ru-RU" dirty="0" smtClean="0"/>
              <a:t>Проверить</a:t>
            </a:r>
            <a:r>
              <a:rPr lang="ru-RU" dirty="0"/>
              <a:t>, все ли первые n цифр </a:t>
            </a:r>
            <a:r>
              <a:rPr lang="ru-RU" dirty="0" err="1"/>
              <a:t>хеш</a:t>
            </a:r>
            <a:r>
              <a:rPr lang="ru-RU" dirty="0"/>
              <a:t>-значения равны нулю.</a:t>
            </a:r>
            <a:endParaRPr lang="ru-RU" dirty="0"/>
          </a:p>
        </p:txBody>
      </p:sp>
      <p:cxnSp>
        <p:nvCxnSpPr>
          <p:cNvPr id="26" name="Соединительная линия уступом 25"/>
          <p:cNvCxnSpPr>
            <a:stCxn id="20" idx="2"/>
          </p:cNvCxnSpPr>
          <p:nvPr/>
        </p:nvCxnSpPr>
        <p:spPr>
          <a:xfrm rot="5400000">
            <a:off x="3782395" y="3788499"/>
            <a:ext cx="142074" cy="12991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23" idx="0"/>
          </p:cNvCxnSpPr>
          <p:nvPr/>
        </p:nvCxnSpPr>
        <p:spPr>
          <a:xfrm>
            <a:off x="3203848" y="450912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23" idx="2"/>
          </p:cNvCxnSpPr>
          <p:nvPr/>
        </p:nvCxnSpPr>
        <p:spPr>
          <a:xfrm rot="16200000" flipH="1">
            <a:off x="3995936" y="5517232"/>
            <a:ext cx="216024" cy="1800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6500" y="5877272"/>
            <a:ext cx="438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да, установить </a:t>
            </a:r>
            <a:r>
              <a:rPr lang="ru-RU" dirty="0" err="1"/>
              <a:t>Check_Proof</a:t>
            </a:r>
            <a:r>
              <a:rPr lang="ru-RU" dirty="0"/>
              <a:t> = TRUE и вернуть значение </a:t>
            </a:r>
            <a:r>
              <a:rPr lang="ru-RU" dirty="0" err="1"/>
              <a:t>Nonce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cxnSp>
        <p:nvCxnSpPr>
          <p:cNvPr id="38" name="Соединительная линия уступом 37"/>
          <p:cNvCxnSpPr>
            <a:stCxn id="23" idx="3"/>
          </p:cNvCxnSpPr>
          <p:nvPr/>
        </p:nvCxnSpPr>
        <p:spPr>
          <a:xfrm flipV="1">
            <a:off x="5220072" y="3681028"/>
            <a:ext cx="1800200" cy="1800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6519240" y="3681028"/>
            <a:ext cx="501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60032" y="4576920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Если нет, увеличить </a:t>
            </a:r>
            <a:r>
              <a:rPr lang="ru-RU" sz="1600" dirty="0" err="1"/>
              <a:t>Nonce</a:t>
            </a:r>
            <a:r>
              <a:rPr lang="ru-RU" sz="1600" dirty="0"/>
              <a:t> на единицу и заново начать цикл.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99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Блоки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14</a:t>
            </a:fld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84348"/>
            <a:ext cx="5247527" cy="240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836712"/>
            <a:ext cx="47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Криптографически</a:t>
            </a:r>
            <a:r>
              <a:rPr lang="ru-RU" dirty="0" smtClean="0"/>
              <a:t> связаны друг с другом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4361805" cy="291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4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Блоки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15</a:t>
            </a:fld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56895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02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Блоки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16</a:t>
            </a:fld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1268760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Результирующий </a:t>
            </a:r>
            <a:r>
              <a:rPr lang="ru-RU" dirty="0" err="1"/>
              <a:t>хеш</a:t>
            </a:r>
            <a:r>
              <a:rPr lang="ru-RU" dirty="0"/>
              <a:t> подтверждает </a:t>
            </a:r>
            <a:r>
              <a:rPr lang="ru-RU" dirty="0" err="1"/>
              <a:t>валидность</a:t>
            </a:r>
            <a:r>
              <a:rPr lang="ru-RU" dirty="0"/>
              <a:t> каждой транзакции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Легкие </a:t>
            </a:r>
            <a:r>
              <a:rPr lang="ru-RU" dirty="0"/>
              <a:t>клиенты загружают заголовок и </a:t>
            </a:r>
            <a:r>
              <a:rPr lang="ru-RU" dirty="0" err="1"/>
              <a:t>аутентификационный</a:t>
            </a:r>
            <a:r>
              <a:rPr lang="ru-RU" dirty="0"/>
              <a:t> путь (доказательство Меркла) для проверяемой транзакции. Они запрашивают информацию у полной </a:t>
            </a:r>
            <a:r>
              <a:rPr lang="ru-RU" dirty="0" err="1"/>
              <a:t>ноды</a:t>
            </a:r>
            <a:r>
              <a:rPr lang="ru-RU" dirty="0" smtClean="0"/>
              <a:t>.  </a:t>
            </a:r>
            <a:r>
              <a:rPr lang="ru-RU" dirty="0" err="1"/>
              <a:t>Аутентификационный</a:t>
            </a:r>
            <a:r>
              <a:rPr lang="ru-RU" dirty="0"/>
              <a:t> путь включает </a:t>
            </a:r>
            <a:r>
              <a:rPr lang="ru-RU" dirty="0" err="1"/>
              <a:t>хеши</a:t>
            </a:r>
            <a:r>
              <a:rPr lang="ru-RU" dirty="0"/>
              <a:t> из каждой пары узлов дерева, находящиеся на пути от вершины до транзакции.</a:t>
            </a:r>
          </a:p>
          <a:p>
            <a:endParaRPr lang="ru-RU" dirty="0"/>
          </a:p>
          <a:p>
            <a:r>
              <a:rPr lang="ru-RU" dirty="0"/>
              <a:t>Для верификации операции необходимо найти корень Меркла. Транзакция подтверждается, если полученный </a:t>
            </a:r>
            <a:r>
              <a:rPr lang="ru-RU" dirty="0" err="1"/>
              <a:t>хеш</a:t>
            </a:r>
            <a:r>
              <a:rPr lang="ru-RU" dirty="0"/>
              <a:t> соответствует строке, которая содержится в заголовке блока. Подобрать необходимый корень Меркла по другому набору данных практически невозможно, что гарантирует </a:t>
            </a:r>
            <a:r>
              <a:rPr lang="ru-RU" dirty="0" err="1"/>
              <a:t>валидность</a:t>
            </a:r>
            <a:r>
              <a:rPr lang="ru-RU" dirty="0"/>
              <a:t> операции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19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9424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Блокчейн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Проверка </a:t>
            </a:r>
            <a:r>
              <a:rPr lang="ru-RU" dirty="0"/>
              <a:t>и </a:t>
            </a:r>
            <a:r>
              <a:rPr lang="ru-RU" dirty="0" smtClean="0"/>
              <a:t>распространение</a:t>
            </a:r>
            <a:r>
              <a:rPr lang="en-US" dirty="0" smtClean="0"/>
              <a:t> “</a:t>
            </a:r>
            <a:r>
              <a:rPr lang="ru-RU" dirty="0" smtClean="0"/>
              <a:t>ожидающих</a:t>
            </a:r>
            <a:r>
              <a:rPr lang="en-US" dirty="0" smtClean="0"/>
              <a:t>”</a:t>
            </a:r>
            <a:r>
              <a:rPr lang="ru-RU" dirty="0" smtClean="0"/>
              <a:t> транзакций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Проверка</a:t>
            </a:r>
            <a:r>
              <a:rPr lang="ru-RU" dirty="0"/>
              <a:t>, хранение и распространение блоков </a:t>
            </a:r>
            <a:r>
              <a:rPr lang="ru-RU" dirty="0" smtClean="0"/>
              <a:t>транзакций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ru-RU" dirty="0" smtClean="0"/>
              <a:t>Как </a:t>
            </a:r>
            <a:r>
              <a:rPr lang="ru-RU" dirty="0"/>
              <a:t>только ваша транзакция будет объединена с другими транзакциями </a:t>
            </a:r>
            <a:r>
              <a:rPr lang="ru-RU" dirty="0" smtClean="0"/>
              <a:t>в</a:t>
            </a:r>
            <a:r>
              <a:rPr lang="en-US" dirty="0" smtClean="0"/>
              <a:t>   </a:t>
            </a:r>
            <a:r>
              <a:rPr lang="ru-RU" dirty="0" smtClean="0"/>
              <a:t>действительный </a:t>
            </a:r>
            <a:r>
              <a:rPr lang="ru-RU" dirty="0"/>
              <a:t>блок, и этот </a:t>
            </a:r>
            <a:r>
              <a:rPr lang="ru-RU" dirty="0" smtClean="0"/>
              <a:t>блок</a:t>
            </a:r>
            <a:r>
              <a:rPr lang="en-US" dirty="0" smtClean="0"/>
              <a:t> </a:t>
            </a:r>
            <a:r>
              <a:rPr lang="ru-RU" dirty="0" smtClean="0"/>
              <a:t>передается </a:t>
            </a:r>
            <a:r>
              <a:rPr lang="ru-RU" dirty="0"/>
              <a:t>по сети, </a:t>
            </a:r>
            <a:r>
              <a:rPr lang="ru-RU" dirty="0" smtClean="0"/>
              <a:t>транзакция</a:t>
            </a:r>
            <a:r>
              <a:rPr lang="en-US" dirty="0" smtClean="0"/>
              <a:t> </a:t>
            </a:r>
            <a:r>
              <a:rPr lang="ru-RU" dirty="0" smtClean="0"/>
              <a:t>считается </a:t>
            </a:r>
            <a:r>
              <a:rPr lang="ru-RU" dirty="0"/>
              <a:t>«подтвержденным» с одним подтверждением.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ru-RU" dirty="0" smtClean="0"/>
              <a:t>Когда </a:t>
            </a:r>
            <a:r>
              <a:rPr lang="ru-RU" dirty="0"/>
              <a:t>следующий </a:t>
            </a:r>
            <a:r>
              <a:rPr lang="ru-RU" dirty="0" smtClean="0"/>
              <a:t>блок</a:t>
            </a:r>
            <a:r>
              <a:rPr lang="en-US" dirty="0" smtClean="0"/>
              <a:t> </a:t>
            </a:r>
            <a:r>
              <a:rPr lang="ru-RU" dirty="0" smtClean="0"/>
              <a:t>добавлен, </a:t>
            </a:r>
            <a:r>
              <a:rPr lang="ru-RU" dirty="0"/>
              <a:t>поверх блока с вашей транзакцией ваша </a:t>
            </a:r>
            <a:r>
              <a:rPr lang="ru-RU" dirty="0" smtClean="0"/>
              <a:t>транзакция</a:t>
            </a:r>
            <a:r>
              <a:rPr lang="en-US" dirty="0" smtClean="0"/>
              <a:t> </a:t>
            </a:r>
            <a:r>
              <a:rPr lang="ru-RU" dirty="0" smtClean="0"/>
              <a:t>подтверждается </a:t>
            </a:r>
            <a:r>
              <a:rPr lang="ru-RU" dirty="0"/>
              <a:t>двумя </a:t>
            </a:r>
            <a:r>
              <a:rPr lang="ru-RU" dirty="0" smtClean="0"/>
              <a:t>подтверждениями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7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09424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Блокчейн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70485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 </a:t>
            </a:r>
            <a:r>
              <a:rPr lang="ru-RU" dirty="0" err="1"/>
              <a:t>биткойне</a:t>
            </a:r>
            <a:r>
              <a:rPr lang="ru-RU" dirty="0"/>
              <a:t> блоки создаются в среднем каждые 10 минут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Любой</a:t>
            </a:r>
            <a:r>
              <a:rPr lang="ru-RU" dirty="0"/>
              <a:t>, без разрешения, должен иметь возможность создавать блоки и </a:t>
            </a:r>
            <a:r>
              <a:rPr lang="ru-RU" dirty="0" smtClean="0"/>
              <a:t>отправлять их </a:t>
            </a:r>
            <a:r>
              <a:rPr lang="ru-RU" dirty="0"/>
              <a:t>по </a:t>
            </a:r>
            <a:r>
              <a:rPr lang="ru-RU" dirty="0" smtClean="0"/>
              <a:t>сети.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Как </a:t>
            </a:r>
            <a:r>
              <a:rPr lang="ru-RU" dirty="0"/>
              <a:t>мы можем контролировать скорость, с </a:t>
            </a:r>
            <a:r>
              <a:rPr lang="ru-RU" dirty="0" smtClean="0"/>
              <a:t>которой блоки </a:t>
            </a:r>
            <a:r>
              <a:rPr lang="ru-RU" dirty="0"/>
              <a:t>создаются</a:t>
            </a:r>
            <a:r>
              <a:rPr lang="ru-RU" dirty="0" smtClean="0"/>
              <a:t>?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Как мы </a:t>
            </a:r>
            <a:r>
              <a:rPr lang="ru-RU" dirty="0" err="1"/>
              <a:t>рандомизируем</a:t>
            </a:r>
            <a:r>
              <a:rPr lang="ru-RU" dirty="0"/>
              <a:t> следующего создателя блоков</a:t>
            </a:r>
          </a:p>
          <a:p>
            <a:pPr>
              <a:lnSpc>
                <a:spcPct val="150000"/>
              </a:lnSpc>
            </a:pPr>
            <a:r>
              <a:rPr lang="ru-RU" dirty="0"/>
              <a:t>и убедиться, что все согласны с тем, что это был честный процесс</a:t>
            </a:r>
            <a:r>
              <a:rPr lang="ru-RU" dirty="0" smtClean="0"/>
              <a:t>?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Решение алгоритм </a:t>
            </a:r>
            <a:r>
              <a:rPr lang="en-US" dirty="0" smtClean="0"/>
              <a:t>“Proof of Work”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0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ru-RU" dirty="0" err="1" smtClean="0"/>
              <a:t>Хэш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19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5630654" cy="277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95797"/>
            <a:ext cx="4817521" cy="264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83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Блокчейн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96752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Блокчейн</a:t>
            </a:r>
            <a:r>
              <a:rPr lang="ru-RU" b="1" dirty="0"/>
              <a:t> 1.0 </a:t>
            </a:r>
            <a:r>
              <a:rPr lang="ru-RU" dirty="0"/>
              <a:t>— это </a:t>
            </a:r>
            <a:r>
              <a:rPr lang="ru-RU" dirty="0" smtClean="0"/>
              <a:t>валюта</a:t>
            </a:r>
            <a:endParaRPr lang="en-US" dirty="0" smtClean="0"/>
          </a:p>
          <a:p>
            <a:endParaRPr lang="en-US" dirty="0"/>
          </a:p>
          <a:p>
            <a:r>
              <a:rPr lang="ru-RU" b="1" dirty="0" err="1"/>
              <a:t>Блокчейн</a:t>
            </a:r>
            <a:r>
              <a:rPr lang="ru-RU" b="1" dirty="0"/>
              <a:t> 2.0 </a:t>
            </a:r>
            <a:r>
              <a:rPr lang="ru-RU" dirty="0"/>
              <a:t>— </a:t>
            </a:r>
            <a:r>
              <a:rPr lang="ru-RU" dirty="0" smtClean="0"/>
              <a:t>смарт-контракты</a:t>
            </a:r>
            <a:endParaRPr lang="en-US" dirty="0" smtClean="0"/>
          </a:p>
          <a:p>
            <a:endParaRPr lang="en-US" dirty="0"/>
          </a:p>
          <a:p>
            <a:r>
              <a:rPr lang="ru-RU" b="1" dirty="0" err="1"/>
              <a:t>Блокчейн</a:t>
            </a:r>
            <a:r>
              <a:rPr lang="ru-RU" b="1" dirty="0"/>
              <a:t> 3.0 </a:t>
            </a:r>
            <a:r>
              <a:rPr lang="ru-RU" dirty="0"/>
              <a:t>— это </a:t>
            </a:r>
            <a:r>
              <a:rPr lang="ru-RU" dirty="0" err="1"/>
              <a:t>блокчейн</a:t>
            </a:r>
            <a:r>
              <a:rPr lang="ru-RU" dirty="0"/>
              <a:t>-приложения, выходящие за рамки валюты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Cardano</a:t>
            </a:r>
            <a:r>
              <a:rPr lang="ru-RU" dirty="0"/>
              <a:t> – </a:t>
            </a:r>
            <a:r>
              <a:rPr lang="ru-RU" dirty="0" err="1"/>
              <a:t>блокчейн</a:t>
            </a:r>
            <a:r>
              <a:rPr lang="ru-RU" dirty="0"/>
              <a:t> третьего поколения на базе </a:t>
            </a:r>
            <a:r>
              <a:rPr lang="ru-RU" dirty="0" err="1"/>
              <a:t>Proof-of-Stake</a:t>
            </a:r>
            <a:r>
              <a:rPr lang="ru-RU" dirty="0"/>
              <a:t>. Один из самых стабильных, надежных и математически выверенных </a:t>
            </a:r>
            <a:r>
              <a:rPr lang="ru-RU" dirty="0" err="1"/>
              <a:t>блокчейнов</a:t>
            </a:r>
            <a:r>
              <a:rPr lang="ru-RU" dirty="0"/>
              <a:t> нашего времени – более пяти лет работы без отключений от сети.</a:t>
            </a:r>
            <a:endParaRPr lang="en-US" dirty="0" smtClean="0"/>
          </a:p>
          <a:p>
            <a:r>
              <a:rPr lang="en-US" dirty="0" err="1" smtClean="0"/>
              <a:t>Polkadot</a:t>
            </a:r>
            <a:r>
              <a:rPr lang="en-US" dirty="0" smtClean="0"/>
              <a:t> - </a:t>
            </a:r>
            <a:endParaRPr lang="en-US" dirty="0"/>
          </a:p>
          <a:p>
            <a:r>
              <a:rPr lang="ru-RU" b="1" dirty="0" err="1"/>
              <a:t>Блокчейн</a:t>
            </a:r>
            <a:r>
              <a:rPr lang="ru-RU" b="1" dirty="0"/>
              <a:t> </a:t>
            </a:r>
            <a:r>
              <a:rPr lang="ru-RU" b="1" dirty="0" smtClean="0"/>
              <a:t>4.0 </a:t>
            </a:r>
            <a:r>
              <a:rPr lang="ru-RU" dirty="0" smtClean="0"/>
              <a:t>– четвертое поколение </a:t>
            </a:r>
            <a:r>
              <a:rPr lang="ru-RU" dirty="0" err="1" smtClean="0"/>
              <a:t>блокчейн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3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400" dirty="0" smtClean="0"/>
              <a:t>Термины </a:t>
            </a:r>
            <a:r>
              <a:rPr lang="ru-RU" sz="4400" dirty="0" err="1" smtClean="0"/>
              <a:t>блокчейна</a:t>
            </a:r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20</a:t>
            </a:fld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pic>
        <p:nvPicPr>
          <p:cNvPr id="11" name="Image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9" y="2785182"/>
            <a:ext cx="1707803" cy="2277071"/>
          </a:xfrm>
          <a:prstGeom prst="rect">
            <a:avLst/>
          </a:prstGeom>
          <a:noFill/>
        </p:spPr>
      </p:pic>
      <p:sp>
        <p:nvSpPr>
          <p:cNvPr id="12" name="Text Box11"/>
          <p:cNvSpPr txBox="1"/>
          <p:nvPr/>
        </p:nvSpPr>
        <p:spPr>
          <a:xfrm>
            <a:off x="5472112" y="1749900"/>
            <a:ext cx="2532659" cy="293715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 dirty="0"/>
          </a:p>
          <a:p>
            <a:pPr>
              <a:lnSpc>
                <a:spcPts val="2131"/>
              </a:lnSpc>
            </a:pPr>
            <a:r>
              <a:rPr lang="en-US" altLang="zh-CN" sz="1575" spc="65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575" spc="-82" dirty="0">
                <a:latin typeface="Arial"/>
                <a:ea typeface="Arial"/>
                <a:cs typeface="Arial"/>
              </a:rPr>
              <a:t>д</a:t>
            </a:r>
            <a:r>
              <a:rPr lang="en-US" altLang="zh-CN" sz="1575" spc="59" dirty="0">
                <a:latin typeface="Arial"/>
                <a:ea typeface="Arial"/>
                <a:cs typeface="Arial"/>
              </a:rPr>
              <a:t>рес</a:t>
            </a:r>
            <a:r>
              <a:rPr lang="en-US" altLang="zh-CN" sz="1575" spc="-101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-19" dirty="0">
                <a:latin typeface="Arial"/>
                <a:ea typeface="Arial"/>
                <a:cs typeface="Arial"/>
              </a:rPr>
              <a:t>-</a:t>
            </a:r>
            <a:r>
              <a:rPr lang="en-US" altLang="zh-CN" sz="1575" spc="-42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-20" dirty="0">
                <a:latin typeface="Arial"/>
                <a:ea typeface="Arial"/>
                <a:cs typeface="Arial"/>
              </a:rPr>
              <a:t>т</a:t>
            </a:r>
            <a:r>
              <a:rPr lang="en-US" altLang="zh-CN" sz="1575" spc="98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140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33" dirty="0">
                <a:latin typeface="Arial"/>
                <a:ea typeface="Arial"/>
                <a:cs typeface="Arial"/>
              </a:rPr>
              <a:t>м</a:t>
            </a:r>
            <a:r>
              <a:rPr lang="en-US" altLang="zh-CN" sz="1575" spc="4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575" dirty="0">
                <a:latin typeface="Arial"/>
                <a:ea typeface="Arial"/>
                <a:cs typeface="Arial"/>
              </a:rPr>
              <a:t>с</a:t>
            </a:r>
            <a:r>
              <a:rPr lang="en-US" altLang="zh-CN" sz="1575" spc="-20" dirty="0">
                <a:latin typeface="Arial"/>
                <a:ea typeface="Arial"/>
                <a:cs typeface="Arial"/>
              </a:rPr>
              <a:t>т</a:t>
            </a:r>
            <a:r>
              <a:rPr lang="en-US" altLang="zh-CN" sz="1575" spc="98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125" dirty="0">
                <a:latin typeface="Arial"/>
                <a:ea typeface="Arial"/>
                <a:cs typeface="Arial"/>
              </a:rPr>
              <a:t>,</a:t>
            </a:r>
            <a:r>
              <a:rPr lang="en-US" altLang="zh-CN" sz="1575" spc="-89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186" dirty="0">
                <a:latin typeface="Arial"/>
                <a:ea typeface="Arial"/>
                <a:cs typeface="Arial"/>
              </a:rPr>
              <a:t>к</a:t>
            </a:r>
            <a:r>
              <a:rPr lang="en-US" altLang="zh-CN" sz="1575" spc="-172" dirty="0">
                <a:latin typeface="Arial"/>
                <a:ea typeface="Arial"/>
                <a:cs typeface="Arial"/>
              </a:rPr>
              <a:t>у</a:t>
            </a:r>
            <a:r>
              <a:rPr lang="en-US" altLang="zh-CN" sz="1575" spc="-17" dirty="0">
                <a:latin typeface="Arial"/>
                <a:ea typeface="Arial"/>
                <a:cs typeface="Arial"/>
              </a:rPr>
              <a:t>д</a:t>
            </a:r>
            <a:r>
              <a:rPr lang="en-US" altLang="zh-CN" sz="1575" spc="-20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575" spc="-42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33" dirty="0">
                <a:latin typeface="Arial"/>
                <a:ea typeface="Arial"/>
                <a:cs typeface="Arial"/>
              </a:rPr>
              <a:t>в</a:t>
            </a:r>
            <a:r>
              <a:rPr lang="en-US" altLang="zh-CN" sz="1575" spc="-53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575" spc="33" dirty="0">
                <a:latin typeface="Arial"/>
                <a:ea typeface="Arial"/>
                <a:cs typeface="Arial"/>
              </a:rPr>
              <a:t>м</a:t>
            </a:r>
            <a:endParaRPr lang="en-US" altLang="zh-CN" sz="1575" dirty="0">
              <a:latin typeface="Arial"/>
              <a:ea typeface="Arial"/>
              <a:cs typeface="Arial"/>
            </a:endParaRPr>
          </a:p>
        </p:txBody>
      </p:sp>
      <p:sp>
        <p:nvSpPr>
          <p:cNvPr id="13" name="Text Box12"/>
          <p:cNvSpPr txBox="1"/>
          <p:nvPr/>
        </p:nvSpPr>
        <p:spPr>
          <a:xfrm>
            <a:off x="5472112" y="2116018"/>
            <a:ext cx="3479007" cy="563019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 dirty="0"/>
          </a:p>
          <a:p>
            <a:pPr>
              <a:lnSpc>
                <a:spcPts val="2147"/>
              </a:lnSpc>
            </a:pPr>
            <a:r>
              <a:rPr lang="en-US" altLang="zh-CN" sz="1575" spc="46" dirty="0">
                <a:latin typeface="Arial"/>
                <a:ea typeface="Arial"/>
                <a:cs typeface="Arial"/>
              </a:rPr>
              <a:t>отп</a:t>
            </a:r>
            <a:r>
              <a:rPr lang="en-US" altLang="zh-CN" sz="1575" spc="89" dirty="0">
                <a:latin typeface="Arial"/>
                <a:ea typeface="Arial"/>
                <a:cs typeface="Arial"/>
              </a:rPr>
              <a:t>р</a:t>
            </a:r>
            <a:r>
              <a:rPr lang="en-US" altLang="zh-CN" sz="1575" spc="-109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575" spc="-31" dirty="0">
                <a:latin typeface="Arial"/>
                <a:ea typeface="Arial"/>
                <a:cs typeface="Arial"/>
              </a:rPr>
              <a:t>вл</a:t>
            </a:r>
            <a:r>
              <a:rPr lang="en-US" altLang="zh-CN" sz="1575" spc="-5" dirty="0">
                <a:latin typeface="Arial"/>
                <a:ea typeface="Arial"/>
                <a:cs typeface="Arial"/>
              </a:rPr>
              <a:t>я</a:t>
            </a:r>
            <a:r>
              <a:rPr lang="en-US" altLang="zh-CN" sz="1575" spc="119" dirty="0">
                <a:latin typeface="Arial"/>
                <a:ea typeface="Arial"/>
                <a:cs typeface="Arial"/>
              </a:rPr>
              <a:t>ю</a:t>
            </a:r>
            <a:r>
              <a:rPr lang="en-US" altLang="zh-CN" sz="1575" spc="-139" dirty="0">
                <a:latin typeface="Arial"/>
                <a:ea typeface="Arial"/>
                <a:cs typeface="Arial"/>
              </a:rPr>
              <a:t>т</a:t>
            </a:r>
            <a:r>
              <a:rPr lang="en-US" altLang="zh-CN" sz="1575" spc="-42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39" dirty="0">
                <a:latin typeface="Arial"/>
                <a:ea typeface="Arial"/>
                <a:cs typeface="Arial"/>
              </a:rPr>
              <a:t>то</a:t>
            </a:r>
            <a:r>
              <a:rPr lang="en-US" altLang="zh-CN" sz="1575" spc="-82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95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575" spc="-189" dirty="0">
                <a:latin typeface="Arial"/>
                <a:ea typeface="Arial"/>
                <a:cs typeface="Arial"/>
              </a:rPr>
              <a:t>л</a:t>
            </a:r>
            <a:r>
              <a:rPr lang="en-US" altLang="zh-CN" sz="1575" spc="95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575" spc="-137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95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575" spc="-38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575" spc="98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62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575" spc="-42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186" dirty="0">
                <a:latin typeface="Arial"/>
                <a:ea typeface="Arial"/>
                <a:cs typeface="Arial"/>
              </a:rPr>
              <a:t>к</a:t>
            </a:r>
            <a:r>
              <a:rPr lang="en-US" altLang="zh-CN" sz="1575" spc="-89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94" dirty="0">
                <a:latin typeface="Arial"/>
                <a:ea typeface="Arial"/>
                <a:cs typeface="Arial"/>
              </a:rPr>
              <a:t>л</a:t>
            </a:r>
            <a:r>
              <a:rPr lang="en-US" altLang="zh-CN" sz="1575" spc="29" dirty="0">
                <a:latin typeface="Arial"/>
                <a:ea typeface="Arial"/>
                <a:cs typeface="Arial"/>
              </a:rPr>
              <a:t>ичеств</a:t>
            </a:r>
            <a:r>
              <a:rPr lang="en-US" altLang="zh-CN" sz="1575" spc="69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69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186" dirty="0">
                <a:latin typeface="Arial"/>
                <a:ea typeface="Arial"/>
                <a:cs typeface="Arial"/>
              </a:rPr>
              <a:t>к</a:t>
            </a:r>
            <a:r>
              <a:rPr lang="en-US" altLang="zh-CN" sz="1575" spc="20" dirty="0">
                <a:latin typeface="Arial"/>
                <a:ea typeface="Arial"/>
                <a:cs typeface="Arial"/>
              </a:rPr>
              <a:t>рипт</a:t>
            </a:r>
            <a:r>
              <a:rPr lang="en-US" altLang="zh-CN" sz="1575" spc="77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32" dirty="0">
                <a:latin typeface="Arial"/>
                <a:ea typeface="Arial"/>
                <a:cs typeface="Arial"/>
              </a:rPr>
              <a:t>ва</a:t>
            </a:r>
            <a:r>
              <a:rPr lang="en-US" altLang="zh-CN" sz="1575" spc="-95" dirty="0">
                <a:latin typeface="Arial"/>
                <a:ea typeface="Arial"/>
                <a:cs typeface="Arial"/>
              </a:rPr>
              <a:t>л</a:t>
            </a:r>
            <a:r>
              <a:rPr lang="en-US" altLang="zh-CN" sz="1575" spc="21" dirty="0">
                <a:latin typeface="Arial"/>
                <a:ea typeface="Arial"/>
                <a:cs typeface="Arial"/>
              </a:rPr>
              <a:t>юты</a:t>
            </a:r>
            <a:r>
              <a:rPr lang="en-US" altLang="zh-CN" sz="1575" spc="-49" dirty="0">
                <a:latin typeface="Arial"/>
                <a:ea typeface="Arial"/>
                <a:cs typeface="Arial"/>
              </a:rPr>
              <a:t>.</a:t>
            </a:r>
            <a:endParaRPr lang="en-US" altLang="zh-CN" sz="1575" dirty="0">
              <a:latin typeface="Arial"/>
              <a:ea typeface="Arial"/>
              <a:cs typeface="Arial"/>
            </a:endParaRPr>
          </a:p>
        </p:txBody>
      </p:sp>
      <p:sp>
        <p:nvSpPr>
          <p:cNvPr id="14" name="Text Box13"/>
          <p:cNvSpPr txBox="1"/>
          <p:nvPr/>
        </p:nvSpPr>
        <p:spPr>
          <a:xfrm>
            <a:off x="5472111" y="3062564"/>
            <a:ext cx="2895984" cy="293715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 dirty="0"/>
          </a:p>
          <a:p>
            <a:pPr>
              <a:lnSpc>
                <a:spcPts val="2131"/>
              </a:lnSpc>
            </a:pPr>
            <a:r>
              <a:rPr lang="en-US" altLang="zh-CN" sz="1575" spc="-11" dirty="0">
                <a:latin typeface="Arial"/>
                <a:ea typeface="Arial"/>
                <a:cs typeface="Arial"/>
              </a:rPr>
              <a:t>П</a:t>
            </a:r>
            <a:r>
              <a:rPr lang="en-US" altLang="zh-CN" sz="1575" spc="98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140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-20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575" spc="-17" dirty="0">
                <a:latin typeface="Arial"/>
                <a:ea typeface="Arial"/>
                <a:cs typeface="Arial"/>
              </a:rPr>
              <a:t>д</a:t>
            </a:r>
            <a:r>
              <a:rPr lang="en-US" altLang="zh-CN" sz="1575" spc="135" dirty="0">
                <a:latin typeface="Arial"/>
                <a:ea typeface="Arial"/>
                <a:cs typeface="Arial"/>
              </a:rPr>
              <a:t>р</a:t>
            </a:r>
            <a:r>
              <a:rPr lang="en-US" altLang="zh-CN" sz="1575" spc="-98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575" spc="4" dirty="0">
                <a:latin typeface="Arial"/>
                <a:ea typeface="Arial"/>
                <a:cs typeface="Arial"/>
              </a:rPr>
              <a:t>с</a:t>
            </a:r>
            <a:r>
              <a:rPr lang="en-US" altLang="zh-CN" sz="1575" spc="11" dirty="0">
                <a:latin typeface="Arial"/>
                <a:ea typeface="Arial"/>
                <a:cs typeface="Arial"/>
              </a:rPr>
              <a:t>у</a:t>
            </a:r>
            <a:r>
              <a:rPr lang="en-US" altLang="zh-CN" sz="1575" spc="-53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33" dirty="0">
                <a:latin typeface="Arial"/>
                <a:ea typeface="Arial"/>
                <a:cs typeface="Arial"/>
              </a:rPr>
              <a:t>м</a:t>
            </a:r>
            <a:r>
              <a:rPr lang="en-US" altLang="zh-CN" sz="1575" spc="65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198" dirty="0">
                <a:latin typeface="Arial"/>
                <a:ea typeface="Arial"/>
                <a:cs typeface="Arial"/>
              </a:rPr>
              <a:t>ж</a:t>
            </a:r>
            <a:r>
              <a:rPr lang="en-US" altLang="zh-CN" sz="1575" spc="-141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575" spc="98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140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98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114" dirty="0">
                <a:latin typeface="Arial"/>
                <a:ea typeface="Arial"/>
                <a:cs typeface="Arial"/>
              </a:rPr>
              <a:t>д</a:t>
            </a:r>
            <a:r>
              <a:rPr lang="en-US" altLang="zh-CN" sz="1575" spc="77" dirty="0">
                <a:latin typeface="Arial"/>
                <a:ea typeface="Arial"/>
                <a:cs typeface="Arial"/>
              </a:rPr>
              <a:t>но</a:t>
            </a:r>
            <a:r>
              <a:rPr lang="en-US" altLang="zh-CN" sz="1575" spc="-54" dirty="0">
                <a:latin typeface="Arial"/>
                <a:ea typeface="Arial"/>
                <a:cs typeface="Arial"/>
              </a:rPr>
              <a:t>з</a:t>
            </a:r>
            <a:r>
              <a:rPr lang="en-US" altLang="zh-CN" sz="1575" spc="57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575" spc="-77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575" spc="30" dirty="0">
                <a:latin typeface="Arial"/>
                <a:ea typeface="Arial"/>
                <a:cs typeface="Arial"/>
              </a:rPr>
              <a:t>ч</a:t>
            </a:r>
            <a:r>
              <a:rPr lang="en-US" altLang="zh-CN" sz="1575" spc="27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575" spc="71" dirty="0">
                <a:latin typeface="Arial"/>
                <a:ea typeface="Arial"/>
                <a:cs typeface="Arial"/>
              </a:rPr>
              <a:t>о</a:t>
            </a:r>
            <a:endParaRPr lang="en-US" altLang="zh-CN" sz="1575" dirty="0">
              <a:latin typeface="Arial"/>
              <a:ea typeface="Arial"/>
              <a:cs typeface="Arial"/>
            </a:endParaRPr>
          </a:p>
        </p:txBody>
      </p:sp>
      <p:sp>
        <p:nvSpPr>
          <p:cNvPr id="15" name="Text Box14"/>
          <p:cNvSpPr txBox="1"/>
          <p:nvPr/>
        </p:nvSpPr>
        <p:spPr>
          <a:xfrm>
            <a:off x="5472112" y="3428682"/>
            <a:ext cx="3483761" cy="742555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/>
          </a:p>
          <a:p>
            <a:pPr>
              <a:lnSpc>
                <a:spcPts val="2805"/>
              </a:lnSpc>
            </a:pPr>
            <a:r>
              <a:rPr lang="en-US" altLang="zh-CN" sz="1575" spc="95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575" spc="-111" dirty="0">
                <a:latin typeface="Arial"/>
                <a:ea typeface="Arial"/>
                <a:cs typeface="Arial"/>
              </a:rPr>
              <a:t>д</a:t>
            </a:r>
            <a:r>
              <a:rPr lang="en-US" altLang="zh-CN" sz="1575" spc="37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575" spc="20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575" spc="-40" dirty="0">
                <a:latin typeface="Arial"/>
                <a:ea typeface="Arial"/>
                <a:cs typeface="Arial"/>
              </a:rPr>
              <a:t>т</a:t>
            </a:r>
            <a:r>
              <a:rPr lang="en-US" altLang="zh-CN" sz="1575" spc="95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575" spc="-301" dirty="0">
                <a:latin typeface="Arial"/>
                <a:ea typeface="Arial"/>
                <a:cs typeface="Arial"/>
              </a:rPr>
              <a:t>ф</a:t>
            </a:r>
            <a:r>
              <a:rPr lang="en-US" altLang="zh-CN" sz="1575" spc="95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575" spc="-68" dirty="0">
                <a:latin typeface="Arial"/>
                <a:ea typeface="Arial"/>
                <a:cs typeface="Arial"/>
              </a:rPr>
              <a:t>ц</a:t>
            </a:r>
            <a:r>
              <a:rPr lang="en-US" altLang="zh-CN" sz="1575" spc="47" dirty="0">
                <a:latin typeface="Arial"/>
                <a:ea typeface="Arial"/>
                <a:cs typeface="Arial"/>
              </a:rPr>
              <a:t>ировать</a:t>
            </a:r>
            <a:r>
              <a:rPr lang="en-US" altLang="zh-CN" sz="1575" spc="-89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32" dirty="0">
                <a:latin typeface="Arial"/>
                <a:ea typeface="Arial"/>
                <a:cs typeface="Arial"/>
              </a:rPr>
              <a:t>пользов</a:t>
            </a:r>
            <a:r>
              <a:rPr lang="en-US" altLang="zh-CN" sz="1575" spc="-53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575" spc="-20" dirty="0">
                <a:latin typeface="Arial"/>
                <a:ea typeface="Arial"/>
                <a:cs typeface="Arial"/>
              </a:rPr>
              <a:t>т</a:t>
            </a:r>
            <a:r>
              <a:rPr lang="en-US" altLang="zh-CN" sz="1575" spc="37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575" spc="-68" dirty="0">
                <a:latin typeface="Arial"/>
                <a:ea typeface="Arial"/>
                <a:cs typeface="Arial"/>
              </a:rPr>
              <a:t>ля</a:t>
            </a:r>
            <a:r>
              <a:rPr lang="en-US" altLang="zh-CN" sz="1575" spc="-27" dirty="0">
                <a:latin typeface="Arial"/>
                <a:ea typeface="Arial"/>
                <a:cs typeface="Arial"/>
              </a:rPr>
              <a:t>.</a:t>
            </a:r>
            <a:r>
              <a:rPr lang="en-US" altLang="zh-CN" sz="1575" spc="433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122" dirty="0">
                <a:latin typeface="Arial"/>
                <a:ea typeface="Arial"/>
                <a:cs typeface="Arial"/>
              </a:rPr>
              <a:t>Д</a:t>
            </a:r>
            <a:r>
              <a:rPr lang="en-US" altLang="zh-CN" sz="1575" spc="-6" dirty="0">
                <a:latin typeface="Arial"/>
                <a:ea typeface="Arial"/>
                <a:cs typeface="Arial"/>
              </a:rPr>
              <a:t>осту</a:t>
            </a:r>
            <a:r>
              <a:rPr lang="en-US" altLang="zh-CN" sz="1575" spc="60" dirty="0">
                <a:latin typeface="Arial"/>
                <a:ea typeface="Arial"/>
                <a:cs typeface="Arial"/>
              </a:rPr>
              <a:t>п</a:t>
            </a:r>
            <a:r>
              <a:rPr lang="en-US" altLang="zh-CN" sz="1575" spc="-103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186" dirty="0">
                <a:latin typeface="Arial"/>
                <a:ea typeface="Arial"/>
                <a:cs typeface="Arial"/>
              </a:rPr>
              <a:t>к</a:t>
            </a:r>
            <a:r>
              <a:rPr lang="en-US" altLang="zh-CN" sz="1575" spc="-229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41" dirty="0">
                <a:latin typeface="Arial"/>
                <a:ea typeface="Arial"/>
                <a:cs typeface="Arial"/>
              </a:rPr>
              <a:t>од</a:t>
            </a:r>
            <a:r>
              <a:rPr lang="en-US" altLang="zh-CN" sz="1575" spc="17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575" spc="81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49" dirty="0">
                <a:latin typeface="Arial"/>
                <a:ea typeface="Arial"/>
                <a:cs typeface="Arial"/>
              </a:rPr>
              <a:t>м</a:t>
            </a:r>
            <a:r>
              <a:rPr lang="en-US" altLang="zh-CN" sz="1575" spc="14" dirty="0">
                <a:latin typeface="Arial"/>
                <a:ea typeface="Arial"/>
                <a:cs typeface="Arial"/>
              </a:rPr>
              <a:t>у</a:t>
            </a:r>
            <a:r>
              <a:rPr lang="en-US" altLang="zh-CN" sz="1575" spc="-56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34" dirty="0">
                <a:latin typeface="Arial"/>
                <a:ea typeface="Arial"/>
                <a:cs typeface="Arial"/>
              </a:rPr>
              <a:t>адре</a:t>
            </a:r>
            <a:r>
              <a:rPr lang="en-US" altLang="zh-CN" sz="1575" spc="-29" dirty="0">
                <a:latin typeface="Arial"/>
                <a:ea typeface="Arial"/>
                <a:cs typeface="Arial"/>
              </a:rPr>
              <a:t>с</a:t>
            </a:r>
            <a:r>
              <a:rPr lang="en-US" altLang="zh-CN" sz="1575" spc="14" dirty="0">
                <a:latin typeface="Arial"/>
                <a:ea typeface="Arial"/>
                <a:cs typeface="Arial"/>
              </a:rPr>
              <a:t>у</a:t>
            </a:r>
            <a:r>
              <a:rPr lang="en-US" altLang="zh-CN" sz="1575" spc="-56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8" dirty="0">
                <a:latin typeface="Arial"/>
                <a:ea typeface="Arial"/>
                <a:cs typeface="Arial"/>
              </a:rPr>
              <a:t>есть</a:t>
            </a:r>
            <a:r>
              <a:rPr lang="en-US" altLang="zh-CN" sz="1575" spc="-50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35" dirty="0">
                <a:latin typeface="Arial"/>
                <a:ea typeface="Arial"/>
                <a:cs typeface="Arial"/>
              </a:rPr>
              <a:t>тольк</a:t>
            </a:r>
            <a:r>
              <a:rPr lang="en-US" altLang="zh-CN" sz="1575" spc="63" dirty="0">
                <a:latin typeface="Arial"/>
                <a:ea typeface="Arial"/>
                <a:cs typeface="Arial"/>
              </a:rPr>
              <a:t>о</a:t>
            </a:r>
            <a:endParaRPr lang="en-US" altLang="zh-CN" sz="1575" dirty="0">
              <a:latin typeface="Arial"/>
              <a:ea typeface="Arial"/>
              <a:cs typeface="Arial"/>
            </a:endParaRPr>
          </a:p>
        </p:txBody>
      </p:sp>
      <p:sp>
        <p:nvSpPr>
          <p:cNvPr id="16" name="Text Box15"/>
          <p:cNvSpPr txBox="1"/>
          <p:nvPr/>
        </p:nvSpPr>
        <p:spPr>
          <a:xfrm>
            <a:off x="5472110" y="4384158"/>
            <a:ext cx="3464150" cy="781027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 dirty="0"/>
          </a:p>
          <a:p>
            <a:pPr>
              <a:lnSpc>
                <a:spcPts val="5948"/>
              </a:lnSpc>
            </a:pPr>
            <a:r>
              <a:rPr lang="en-US" altLang="zh-CN" sz="1575" spc="15" dirty="0">
                <a:latin typeface="Arial"/>
                <a:ea typeface="Arial"/>
                <a:cs typeface="Arial"/>
              </a:rPr>
              <a:t>у</a:t>
            </a:r>
            <a:r>
              <a:rPr lang="en-US" altLang="zh-CN" sz="1575" spc="-58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98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114" dirty="0">
                <a:latin typeface="Arial"/>
                <a:ea typeface="Arial"/>
                <a:cs typeface="Arial"/>
              </a:rPr>
              <a:t>д</a:t>
            </a:r>
            <a:r>
              <a:rPr lang="en-US" altLang="zh-CN" sz="1575" spc="57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575" spc="41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15" dirty="0">
                <a:latin typeface="Arial"/>
                <a:ea typeface="Arial"/>
                <a:cs typeface="Arial"/>
              </a:rPr>
              <a:t>г</a:t>
            </a:r>
            <a:r>
              <a:rPr lang="en-US" altLang="zh-CN" sz="1575" spc="83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125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60" dirty="0">
                <a:latin typeface="Arial"/>
                <a:ea typeface="Arial"/>
                <a:cs typeface="Arial"/>
              </a:rPr>
              <a:t>п</a:t>
            </a:r>
            <a:r>
              <a:rPr lang="en-US" altLang="zh-CN" sz="1575" spc="38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62" dirty="0">
                <a:latin typeface="Arial"/>
                <a:ea typeface="Arial"/>
                <a:cs typeface="Arial"/>
              </a:rPr>
              <a:t>ль</a:t>
            </a:r>
            <a:r>
              <a:rPr lang="en-US" altLang="zh-CN" sz="1575" spc="23" dirty="0">
                <a:latin typeface="Arial"/>
                <a:ea typeface="Arial"/>
                <a:cs typeface="Arial"/>
              </a:rPr>
              <a:t>з</a:t>
            </a:r>
            <a:r>
              <a:rPr lang="en-US" altLang="zh-CN" sz="1575" spc="54" dirty="0">
                <a:latin typeface="Arial"/>
                <a:ea typeface="Arial"/>
                <a:cs typeface="Arial"/>
              </a:rPr>
              <a:t>ов</a:t>
            </a:r>
            <a:r>
              <a:rPr lang="en-US" altLang="zh-CN" sz="1575" spc="-74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575" spc="-20" dirty="0">
                <a:latin typeface="Arial"/>
                <a:ea typeface="Arial"/>
                <a:cs typeface="Arial"/>
              </a:rPr>
              <a:t>т</a:t>
            </a:r>
            <a:r>
              <a:rPr lang="en-US" altLang="zh-CN" sz="1575" spc="-21" dirty="0">
                <a:latin typeface="Arial"/>
                <a:ea typeface="Arial"/>
                <a:cs typeface="Arial"/>
              </a:rPr>
              <a:t>еля</a:t>
            </a:r>
            <a:r>
              <a:rPr lang="en-US" altLang="zh-CN" sz="1575" spc="-43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-27" dirty="0">
                <a:latin typeface="Arial"/>
                <a:ea typeface="Arial"/>
                <a:cs typeface="Arial"/>
              </a:rPr>
              <a:t>(</a:t>
            </a:r>
            <a:r>
              <a:rPr lang="en-US" altLang="zh-CN" sz="1575" spc="34" dirty="0">
                <a:latin typeface="Arial"/>
                <a:ea typeface="Arial"/>
                <a:cs typeface="Arial"/>
              </a:rPr>
              <a:t>в</a:t>
            </a:r>
            <a:r>
              <a:rPr lang="en-US" altLang="zh-CN" sz="1575" spc="-77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575" spc="50" dirty="0" err="1">
                <a:latin typeface="Arial"/>
                <a:ea typeface="Arial"/>
                <a:cs typeface="Arial"/>
              </a:rPr>
              <a:t>ос</a:t>
            </a:r>
            <a:r>
              <a:rPr lang="en-US" altLang="zh-CN" sz="1575" spc="6" dirty="0" err="1">
                <a:latin typeface="Arial"/>
                <a:ea typeface="Arial"/>
                <a:cs typeface="Arial"/>
              </a:rPr>
              <a:t>н</a:t>
            </a:r>
            <a:r>
              <a:rPr lang="en-US" altLang="zh-CN" sz="1575" spc="61" dirty="0" err="1">
                <a:latin typeface="Arial"/>
                <a:ea typeface="Arial"/>
                <a:cs typeface="Arial"/>
              </a:rPr>
              <a:t>овн</a:t>
            </a:r>
            <a:r>
              <a:rPr lang="en-US" altLang="zh-CN" sz="1575" spc="37" dirty="0" err="1">
                <a:latin typeface="Arial"/>
                <a:ea typeface="Arial"/>
                <a:cs typeface="Arial"/>
              </a:rPr>
              <a:t>о</a:t>
            </a:r>
            <a:r>
              <a:rPr lang="en-US" altLang="zh-CN" sz="1575" spc="-4" dirty="0" err="1">
                <a:latin typeface="Arial"/>
                <a:ea typeface="Arial"/>
                <a:cs typeface="Arial"/>
              </a:rPr>
              <a:t>м</a:t>
            </a:r>
            <a:r>
              <a:rPr lang="ru-RU" altLang="zh-CN" sz="1575" spc="-4" dirty="0">
                <a:latin typeface="Arial"/>
                <a:ea typeface="Arial"/>
                <a:cs typeface="Arial"/>
              </a:rPr>
              <a:t>)</a:t>
            </a:r>
            <a:endParaRPr lang="en-US" altLang="zh-CN" sz="3150" dirty="0">
              <a:latin typeface="Arial"/>
              <a:ea typeface="Arial"/>
              <a:cs typeface="Arial"/>
            </a:endParaRPr>
          </a:p>
        </p:txBody>
      </p:sp>
      <p:sp>
        <p:nvSpPr>
          <p:cNvPr id="17" name="Text Box130"/>
          <p:cNvSpPr txBox="1"/>
          <p:nvPr/>
        </p:nvSpPr>
        <p:spPr>
          <a:xfrm>
            <a:off x="3779912" y="1656850"/>
            <a:ext cx="1647527" cy="511723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 dirty="0"/>
          </a:p>
          <a:p>
            <a:pPr>
              <a:lnSpc>
                <a:spcPts val="3772"/>
              </a:lnSpc>
            </a:pPr>
            <a:r>
              <a:rPr lang="ru-RU" altLang="zh-CN" sz="3150" b="1" spc="-62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АДРЕС</a:t>
            </a:r>
            <a:endParaRPr lang="en-US" altLang="zh-CN" sz="315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60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ru-RU" dirty="0" smtClean="0"/>
              <a:t>Термины </a:t>
            </a:r>
            <a:r>
              <a:rPr lang="ru-RU" dirty="0" err="1" smtClean="0"/>
              <a:t>блокчейна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pic>
        <p:nvPicPr>
          <p:cNvPr id="7" name="Image3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9" y="3291020"/>
            <a:ext cx="2076152" cy="2768203"/>
          </a:xfrm>
          <a:prstGeom prst="rect">
            <a:avLst/>
          </a:prstGeom>
          <a:noFill/>
        </p:spPr>
      </p:pic>
      <p:sp>
        <p:nvSpPr>
          <p:cNvPr id="8" name="Text Box37"/>
          <p:cNvSpPr txBox="1"/>
          <p:nvPr/>
        </p:nvSpPr>
        <p:spPr>
          <a:xfrm>
            <a:off x="5569596" y="1829945"/>
            <a:ext cx="2231792" cy="319363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 dirty="0"/>
          </a:p>
          <a:p>
            <a:pPr>
              <a:lnSpc>
                <a:spcPts val="2278"/>
              </a:lnSpc>
            </a:pPr>
            <a:r>
              <a:rPr lang="en-US" altLang="zh-CN" sz="1650" spc="-11" dirty="0">
                <a:latin typeface="Arial"/>
                <a:ea typeface="Arial"/>
                <a:cs typeface="Arial"/>
              </a:rPr>
              <a:t>П</a:t>
            </a:r>
            <a:r>
              <a:rPr lang="en-US" altLang="zh-CN" sz="1650" spc="124" dirty="0">
                <a:latin typeface="Arial"/>
                <a:ea typeface="Arial"/>
                <a:cs typeface="Arial"/>
              </a:rPr>
              <a:t>ри</a:t>
            </a:r>
            <a:r>
              <a:rPr lang="en-US" altLang="zh-CN" sz="1650" spc="-223" dirty="0">
                <a:latin typeface="Arial"/>
                <a:ea typeface="Arial"/>
                <a:cs typeface="Arial"/>
              </a:rPr>
              <a:t>л</a:t>
            </a:r>
            <a:r>
              <a:rPr lang="en-US" altLang="zh-CN" sz="1650" spc="105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650" spc="178" dirty="0">
                <a:latin typeface="Arial"/>
                <a:ea typeface="Arial"/>
                <a:cs typeface="Arial"/>
              </a:rPr>
              <a:t>ж</a:t>
            </a:r>
            <a:r>
              <a:rPr lang="en-US" altLang="zh-CN" sz="1650" spc="-137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650" spc="62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650" spc="40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650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650" spc="-28" dirty="0">
                <a:latin typeface="Arial"/>
                <a:ea typeface="Arial"/>
                <a:cs typeface="Arial"/>
              </a:rPr>
              <a:t>,</a:t>
            </a:r>
            <a:r>
              <a:rPr lang="en-US" altLang="zh-CN" sz="1650" spc="-95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106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650" spc="-47" dirty="0">
                <a:latin typeface="Arial"/>
                <a:ea typeface="Arial"/>
                <a:cs typeface="Arial"/>
              </a:rPr>
              <a:t>б</a:t>
            </a:r>
            <a:r>
              <a:rPr lang="en-US" altLang="zh-CN" sz="1650" spc="-38" dirty="0">
                <a:latin typeface="Arial"/>
                <a:ea typeface="Arial"/>
                <a:cs typeface="Arial"/>
              </a:rPr>
              <a:t>ы</a:t>
            </a:r>
            <a:r>
              <a:rPr lang="en-US" altLang="zh-CN" sz="1650" spc="34" dirty="0">
                <a:latin typeface="Arial"/>
                <a:ea typeface="Arial"/>
                <a:cs typeface="Arial"/>
              </a:rPr>
              <a:t>ч</a:t>
            </a:r>
            <a:r>
              <a:rPr lang="en-US" altLang="zh-CN" sz="1650" spc="28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650" spc="77" dirty="0">
                <a:latin typeface="Arial"/>
                <a:ea typeface="Arial"/>
                <a:cs typeface="Arial"/>
              </a:rPr>
              <a:t>о</a:t>
            </a:r>
            <a:endParaRPr lang="en-US" altLang="zh-CN" sz="1650" dirty="0">
              <a:latin typeface="Arial"/>
              <a:ea typeface="Arial"/>
              <a:cs typeface="Arial"/>
            </a:endParaRPr>
          </a:p>
        </p:txBody>
      </p:sp>
      <p:sp>
        <p:nvSpPr>
          <p:cNvPr id="10" name="Text Box38"/>
          <p:cNvSpPr txBox="1"/>
          <p:nvPr/>
        </p:nvSpPr>
        <p:spPr>
          <a:xfrm>
            <a:off x="5569596" y="2222851"/>
            <a:ext cx="3474020" cy="909268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 dirty="0"/>
          </a:p>
          <a:p>
            <a:pPr algn="just">
              <a:lnSpc>
                <a:spcPts val="2306"/>
              </a:lnSpc>
            </a:pPr>
            <a:r>
              <a:rPr lang="en-US" altLang="zh-CN" sz="1650" spc="59" dirty="0">
                <a:latin typeface="Arial"/>
                <a:ea typeface="Arial"/>
                <a:cs typeface="Arial"/>
              </a:rPr>
              <a:t>б</a:t>
            </a:r>
            <a:r>
              <a:rPr lang="en-US" altLang="zh-CN" sz="1650" spc="87" dirty="0">
                <a:latin typeface="Arial"/>
                <a:ea typeface="Arial"/>
                <a:cs typeface="Arial"/>
              </a:rPr>
              <a:t>р</a:t>
            </a:r>
            <a:r>
              <a:rPr lang="en-US" altLang="zh-CN" sz="1650" spc="-107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650" spc="17" dirty="0">
                <a:latin typeface="Arial"/>
                <a:ea typeface="Arial"/>
                <a:cs typeface="Arial"/>
              </a:rPr>
              <a:t>у</a:t>
            </a:r>
            <a:r>
              <a:rPr lang="en-US" altLang="zh-CN" sz="1650" spc="8" dirty="0">
                <a:latin typeface="Arial"/>
                <a:ea typeface="Arial"/>
                <a:cs typeface="Arial"/>
              </a:rPr>
              <a:t>з</a:t>
            </a:r>
            <a:r>
              <a:rPr lang="en-US" altLang="zh-CN" sz="1650" spc="32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650" spc="114" dirty="0">
                <a:latin typeface="Arial"/>
                <a:ea typeface="Arial"/>
                <a:cs typeface="Arial"/>
              </a:rPr>
              <a:t>р</a:t>
            </a:r>
            <a:r>
              <a:rPr lang="en-US" altLang="zh-CN" sz="1650" spc="-53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650" spc="105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650" spc="-65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650" spc="-28" dirty="0">
                <a:latin typeface="Arial"/>
                <a:ea typeface="Arial"/>
                <a:cs typeface="Arial"/>
              </a:rPr>
              <a:t>,</a:t>
            </a:r>
            <a:r>
              <a:rPr lang="en-US" altLang="zh-CN" sz="1650" spc="-95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102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650" spc="-97" dirty="0">
                <a:latin typeface="Arial"/>
                <a:ea typeface="Arial"/>
                <a:cs typeface="Arial"/>
              </a:rPr>
              <a:t>с</a:t>
            </a:r>
            <a:r>
              <a:rPr lang="en-US" altLang="zh-CN" sz="1650" spc="65" dirty="0">
                <a:latin typeface="Arial"/>
                <a:ea typeface="Arial"/>
                <a:cs typeface="Arial"/>
              </a:rPr>
              <a:t>п</a:t>
            </a:r>
            <a:r>
              <a:rPr lang="en-US" altLang="zh-CN" sz="1650" spc="-17" dirty="0">
                <a:latin typeface="Arial"/>
                <a:ea typeface="Arial"/>
                <a:cs typeface="Arial"/>
              </a:rPr>
              <a:t>оль</a:t>
            </a:r>
            <a:r>
              <a:rPr lang="en-US" altLang="zh-CN" sz="1650" spc="26" dirty="0">
                <a:latin typeface="Arial"/>
                <a:ea typeface="Arial"/>
                <a:cs typeface="Arial"/>
              </a:rPr>
              <a:t>з</a:t>
            </a:r>
            <a:r>
              <a:rPr lang="en-US" altLang="zh-CN" sz="1650" spc="59" dirty="0">
                <a:latin typeface="Arial"/>
                <a:ea typeface="Arial"/>
                <a:cs typeface="Arial"/>
              </a:rPr>
              <a:t>ую</a:t>
            </a:r>
            <a:r>
              <a:rPr lang="en-US" altLang="zh-CN" sz="1650" spc="-53" dirty="0">
                <a:latin typeface="Arial"/>
                <a:ea typeface="Arial"/>
                <a:cs typeface="Arial"/>
              </a:rPr>
              <a:t>щ</a:t>
            </a:r>
            <a:r>
              <a:rPr lang="en-US" altLang="zh-CN" sz="1650" spc="40" dirty="0">
                <a:latin typeface="Arial"/>
                <a:ea typeface="Arial"/>
                <a:cs typeface="Arial"/>
              </a:rPr>
              <a:t>е</a:t>
            </a:r>
            <a:r>
              <a:rPr lang="en-US" altLang="zh-CN" sz="1650" dirty="0">
                <a:latin typeface="Arial"/>
                <a:ea typeface="Arial"/>
                <a:cs typeface="Arial"/>
              </a:rPr>
              <a:t>еся</a:t>
            </a:r>
            <a:r>
              <a:rPr lang="en-US" altLang="zh-CN" sz="1650" spc="-45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-17" dirty="0">
                <a:latin typeface="Arial"/>
                <a:ea typeface="Arial"/>
                <a:cs typeface="Arial"/>
              </a:rPr>
              <a:t>д</a:t>
            </a:r>
            <a:r>
              <a:rPr lang="en-US" altLang="zh-CN" sz="1650" spc="-100" dirty="0">
                <a:latin typeface="Arial"/>
                <a:ea typeface="Arial"/>
                <a:cs typeface="Arial"/>
              </a:rPr>
              <a:t>л</a:t>
            </a:r>
            <a:r>
              <a:rPr lang="en-US" altLang="zh-CN" sz="1650" spc="-5" dirty="0">
                <a:latin typeface="Arial"/>
                <a:ea typeface="Arial"/>
                <a:cs typeface="Arial"/>
              </a:rPr>
              <a:t>я</a:t>
            </a:r>
            <a:r>
              <a:rPr lang="en-US" altLang="zh-CN" sz="1650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65" dirty="0">
                <a:latin typeface="Arial"/>
                <a:ea typeface="Arial"/>
                <a:cs typeface="Arial"/>
              </a:rPr>
              <a:t>п</a:t>
            </a:r>
            <a:r>
              <a:rPr lang="en-US" altLang="zh-CN" sz="1650" spc="81" dirty="0">
                <a:latin typeface="Arial"/>
                <a:ea typeface="Arial"/>
                <a:cs typeface="Arial"/>
              </a:rPr>
              <a:t>р</a:t>
            </a:r>
            <a:r>
              <a:rPr lang="en-US" altLang="zh-CN" sz="1650" spc="24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650" spc="-19" dirty="0">
                <a:latin typeface="Arial"/>
                <a:ea typeface="Arial"/>
                <a:cs typeface="Arial"/>
              </a:rPr>
              <a:t>с</a:t>
            </a:r>
            <a:r>
              <a:rPr lang="en-US" altLang="zh-CN" sz="1650" spc="36" dirty="0">
                <a:latin typeface="Arial"/>
                <a:ea typeface="Arial"/>
                <a:cs typeface="Arial"/>
              </a:rPr>
              <a:t>м</a:t>
            </a:r>
            <a:r>
              <a:rPr lang="en-US" altLang="zh-CN" sz="1650" spc="70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650" spc="-90" dirty="0">
                <a:latin typeface="Arial"/>
                <a:ea typeface="Arial"/>
                <a:cs typeface="Arial"/>
              </a:rPr>
              <a:t>т</a:t>
            </a:r>
            <a:r>
              <a:rPr lang="en-US" altLang="zh-CN" sz="1650" spc="145" dirty="0">
                <a:latin typeface="Arial"/>
                <a:ea typeface="Arial"/>
                <a:cs typeface="Arial"/>
              </a:rPr>
              <a:t>р</a:t>
            </a:r>
            <a:r>
              <a:rPr lang="en-US" altLang="zh-CN" sz="1650" spc="-164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650" spc="-45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34" dirty="0">
                <a:latin typeface="Arial"/>
                <a:ea typeface="Arial"/>
                <a:cs typeface="Arial"/>
              </a:rPr>
              <a:t>соде</a:t>
            </a:r>
            <a:r>
              <a:rPr lang="en-US" altLang="zh-CN" sz="1650" spc="110" dirty="0">
                <a:latin typeface="Arial"/>
                <a:ea typeface="Arial"/>
                <a:cs typeface="Arial"/>
              </a:rPr>
              <a:t>р</a:t>
            </a:r>
            <a:r>
              <a:rPr lang="en-US" altLang="zh-CN" sz="1650" spc="173" dirty="0">
                <a:latin typeface="Arial"/>
                <a:ea typeface="Arial"/>
                <a:cs typeface="Arial"/>
              </a:rPr>
              <a:t>ж</a:t>
            </a:r>
            <a:r>
              <a:rPr lang="en-US" altLang="zh-CN" sz="1650" spc="23" dirty="0">
                <a:latin typeface="Arial"/>
                <a:ea typeface="Arial"/>
                <a:cs typeface="Arial"/>
              </a:rPr>
              <a:t>имо</a:t>
            </a:r>
            <a:r>
              <a:rPr lang="en-US" altLang="zh-CN" sz="1650" spc="38" dirty="0">
                <a:latin typeface="Arial"/>
                <a:ea typeface="Arial"/>
                <a:cs typeface="Arial"/>
              </a:rPr>
              <a:t>г</a:t>
            </a:r>
            <a:r>
              <a:rPr lang="en-US" altLang="zh-CN" sz="1650" spc="67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650" spc="-112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59" dirty="0">
                <a:latin typeface="Arial"/>
                <a:ea typeface="Arial"/>
                <a:cs typeface="Arial"/>
              </a:rPr>
              <a:t>б</a:t>
            </a:r>
            <a:r>
              <a:rPr lang="en-US" altLang="zh-CN" sz="1650" spc="-158" dirty="0">
                <a:latin typeface="Arial"/>
                <a:ea typeface="Arial"/>
                <a:cs typeface="Arial"/>
              </a:rPr>
              <a:t>л</a:t>
            </a:r>
            <a:r>
              <a:rPr lang="en-US" altLang="zh-CN" sz="1650" spc="106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650" spc="94" dirty="0">
                <a:latin typeface="Arial"/>
                <a:ea typeface="Arial"/>
                <a:cs typeface="Arial"/>
              </a:rPr>
              <a:t>к</a:t>
            </a:r>
            <a:r>
              <a:rPr lang="en-US" altLang="zh-CN" sz="1650" spc="24" dirty="0">
                <a:latin typeface="Arial"/>
                <a:ea typeface="Arial"/>
                <a:cs typeface="Arial"/>
              </a:rPr>
              <a:t>ов</a:t>
            </a:r>
            <a:r>
              <a:rPr lang="en-US" altLang="zh-CN" sz="1650" spc="-25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102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650" spc="-146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102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650" spc="-40" dirty="0">
                <a:latin typeface="Arial"/>
                <a:ea typeface="Arial"/>
                <a:cs typeface="Arial"/>
              </a:rPr>
              <a:t>н</a:t>
            </a:r>
            <a:r>
              <a:rPr lang="en-US" altLang="zh-CN" sz="1650" spc="-220" dirty="0">
                <a:latin typeface="Arial"/>
                <a:ea typeface="Arial"/>
                <a:cs typeface="Arial"/>
              </a:rPr>
              <a:t>ф</a:t>
            </a:r>
            <a:r>
              <a:rPr lang="en-US" altLang="zh-CN" sz="1650" spc="105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650" spc="41" dirty="0">
                <a:latin typeface="Arial"/>
                <a:ea typeface="Arial"/>
                <a:cs typeface="Arial"/>
              </a:rPr>
              <a:t>р</a:t>
            </a:r>
            <a:r>
              <a:rPr lang="en-US" altLang="zh-CN" sz="1650" spc="-5" dirty="0">
                <a:latin typeface="Arial"/>
                <a:ea typeface="Arial"/>
                <a:cs typeface="Arial"/>
              </a:rPr>
              <a:t>м</a:t>
            </a:r>
            <a:r>
              <a:rPr lang="en-US" altLang="zh-CN" sz="1650" spc="-20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650" spc="29" dirty="0">
                <a:latin typeface="Arial"/>
                <a:ea typeface="Arial"/>
                <a:cs typeface="Arial"/>
              </a:rPr>
              <a:t>ц</a:t>
            </a:r>
            <a:r>
              <a:rPr lang="en-US" altLang="zh-CN" sz="1650" spc="73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650" spc="29" dirty="0">
                <a:latin typeface="Arial"/>
                <a:ea typeface="Arial"/>
                <a:cs typeface="Arial"/>
              </a:rPr>
              <a:t>и</a:t>
            </a:r>
            <a:r>
              <a:rPr lang="en-US" altLang="zh-CN" sz="1650" spc="-74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106" dirty="0">
                <a:latin typeface="Arial"/>
                <a:ea typeface="Arial"/>
                <a:cs typeface="Arial"/>
              </a:rPr>
              <a:t>о</a:t>
            </a:r>
            <a:r>
              <a:rPr lang="en-US" altLang="zh-CN" sz="1650" spc="-151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-20" dirty="0">
                <a:latin typeface="Arial"/>
                <a:ea typeface="Arial"/>
                <a:cs typeface="Arial"/>
              </a:rPr>
              <a:t>т</a:t>
            </a:r>
            <a:r>
              <a:rPr lang="en-US" altLang="zh-CN" sz="1650" spc="146" dirty="0">
                <a:latin typeface="Arial"/>
                <a:ea typeface="Arial"/>
                <a:cs typeface="Arial"/>
              </a:rPr>
              <a:t>р</a:t>
            </a:r>
            <a:r>
              <a:rPr lang="en-US" altLang="zh-CN" sz="1650" spc="-52" dirty="0">
                <a:latin typeface="Arial"/>
                <a:ea typeface="Arial"/>
                <a:cs typeface="Arial"/>
              </a:rPr>
              <a:t>ан</a:t>
            </a:r>
            <a:r>
              <a:rPr lang="en-US" altLang="zh-CN" sz="1650" spc="24" dirty="0">
                <a:latin typeface="Arial"/>
                <a:ea typeface="Arial"/>
                <a:cs typeface="Arial"/>
              </a:rPr>
              <a:t>з</a:t>
            </a:r>
            <a:r>
              <a:rPr lang="en-US" altLang="zh-CN" sz="1650" spc="-44" dirty="0">
                <a:latin typeface="Arial"/>
                <a:ea typeface="Arial"/>
                <a:cs typeface="Arial"/>
              </a:rPr>
              <a:t>а</a:t>
            </a:r>
            <a:r>
              <a:rPr lang="en-US" altLang="zh-CN" sz="1650" spc="200" dirty="0">
                <a:latin typeface="Arial"/>
                <a:ea typeface="Arial"/>
                <a:cs typeface="Arial"/>
              </a:rPr>
              <a:t>к</a:t>
            </a:r>
            <a:r>
              <a:rPr lang="en-US" altLang="zh-CN" sz="1650" spc="-25" dirty="0">
                <a:latin typeface="Arial"/>
                <a:ea typeface="Arial"/>
                <a:cs typeface="Arial"/>
              </a:rPr>
              <a:t>ция</a:t>
            </a:r>
            <a:r>
              <a:rPr lang="en-US" altLang="zh-CN" sz="1650" spc="23" dirty="0">
                <a:latin typeface="Arial"/>
                <a:ea typeface="Arial"/>
                <a:cs typeface="Arial"/>
              </a:rPr>
              <a:t>х</a:t>
            </a:r>
            <a:r>
              <a:rPr lang="en-US" altLang="zh-CN" sz="1650" spc="-52" dirty="0">
                <a:latin typeface="Arial"/>
                <a:ea typeface="Arial"/>
                <a:cs typeface="Arial"/>
              </a:rPr>
              <a:t>.</a:t>
            </a:r>
            <a:endParaRPr lang="en-US" altLang="zh-CN" sz="1650" dirty="0">
              <a:latin typeface="Arial"/>
              <a:ea typeface="Arial"/>
              <a:cs typeface="Arial"/>
            </a:endParaRPr>
          </a:p>
        </p:txBody>
      </p:sp>
      <p:sp>
        <p:nvSpPr>
          <p:cNvPr id="11" name="Text Box39"/>
          <p:cNvSpPr txBox="1"/>
          <p:nvPr/>
        </p:nvSpPr>
        <p:spPr>
          <a:xfrm>
            <a:off x="5569596" y="4258820"/>
            <a:ext cx="2532714" cy="319363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/>
          </a:p>
          <a:p>
            <a:pPr>
              <a:lnSpc>
                <a:spcPts val="2278"/>
              </a:lnSpc>
            </a:pPr>
            <a:r>
              <a:rPr lang="en-US" altLang="zh-CN" sz="1650" spc="131" dirty="0">
                <a:latin typeface="Arial"/>
                <a:ea typeface="Arial"/>
                <a:cs typeface="Arial"/>
              </a:rPr>
              <a:t>Д</a:t>
            </a:r>
            <a:r>
              <a:rPr lang="en-US" altLang="zh-CN" sz="1650" spc="-230" dirty="0">
                <a:latin typeface="Arial"/>
                <a:ea typeface="Arial"/>
                <a:cs typeface="Arial"/>
              </a:rPr>
              <a:t>л</a:t>
            </a:r>
            <a:r>
              <a:rPr lang="en-US" altLang="zh-CN" sz="1650" spc="-5" dirty="0">
                <a:latin typeface="Arial"/>
                <a:ea typeface="Arial"/>
                <a:cs typeface="Arial"/>
              </a:rPr>
              <a:t>я</a:t>
            </a:r>
            <a:r>
              <a:rPr lang="en-US" altLang="zh-CN" sz="1650" spc="-45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32" dirty="0">
                <a:latin typeface="Arial"/>
                <a:ea typeface="Arial"/>
                <a:cs typeface="Arial"/>
              </a:rPr>
              <a:t>Ethereum</a:t>
            </a:r>
            <a:r>
              <a:rPr lang="en-US" altLang="zh-CN" sz="1650" spc="-77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-20" dirty="0">
                <a:latin typeface="Arial"/>
                <a:ea typeface="Arial"/>
                <a:cs typeface="Arial"/>
              </a:rPr>
              <a:t>-</a:t>
            </a:r>
            <a:r>
              <a:rPr lang="en-US" altLang="zh-CN" sz="1650" spc="-45" dirty="0">
                <a:latin typeface="Arial"/>
                <a:ea typeface="Arial"/>
                <a:cs typeface="Arial"/>
              </a:rPr>
              <a:t> </a:t>
            </a:r>
            <a:r>
              <a:rPr lang="en-US" altLang="zh-CN" sz="1650" spc="5" dirty="0">
                <a:latin typeface="Arial"/>
                <a:ea typeface="Arial"/>
                <a:cs typeface="Arial"/>
              </a:rPr>
              <a:t>Etherscan</a:t>
            </a:r>
            <a:endParaRPr lang="en-US" altLang="zh-CN" sz="1650" dirty="0">
              <a:latin typeface="Arial"/>
              <a:ea typeface="Arial"/>
              <a:cs typeface="Arial"/>
            </a:endParaRPr>
          </a:p>
        </p:txBody>
      </p:sp>
      <p:sp>
        <p:nvSpPr>
          <p:cNvPr id="12" name="Text Box40"/>
          <p:cNvSpPr txBox="1"/>
          <p:nvPr/>
        </p:nvSpPr>
        <p:spPr>
          <a:xfrm>
            <a:off x="2843810" y="1549126"/>
            <a:ext cx="1441787" cy="511723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 dirty="0"/>
          </a:p>
          <a:p>
            <a:pPr>
              <a:lnSpc>
                <a:spcPts val="3772"/>
              </a:lnSpc>
            </a:pPr>
            <a:r>
              <a:rPr lang="en-US" altLang="zh-CN" sz="3150" b="1" spc="-11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BLOCK</a:t>
            </a:r>
            <a:endParaRPr lang="en-US" altLang="zh-CN" sz="3150" dirty="0">
              <a:latin typeface="Arial"/>
              <a:ea typeface="Arial"/>
              <a:cs typeface="Arial"/>
            </a:endParaRPr>
          </a:p>
        </p:txBody>
      </p:sp>
      <p:sp>
        <p:nvSpPr>
          <p:cNvPr id="13" name="Text Box41"/>
          <p:cNvSpPr txBox="1"/>
          <p:nvPr/>
        </p:nvSpPr>
        <p:spPr>
          <a:xfrm>
            <a:off x="2843809" y="2084908"/>
            <a:ext cx="2208089" cy="511723"/>
          </a:xfrm>
          <a:prstGeom prst="rect">
            <a:avLst/>
          </a:prstGeom>
        </p:spPr>
        <p:txBody>
          <a:bodyPr wrap="square" lIns="0" tIns="0" rIns="0" bIns="24110" rtlCol="0">
            <a:spAutoFit/>
          </a:bodyPr>
          <a:lstStyle/>
          <a:p>
            <a:pPr>
              <a:lnSpc>
                <a:spcPts val="0"/>
              </a:lnSpc>
            </a:pPr>
            <a:endParaRPr sz="1350" dirty="0"/>
          </a:p>
          <a:p>
            <a:pPr>
              <a:lnSpc>
                <a:spcPts val="3772"/>
              </a:lnSpc>
            </a:pPr>
            <a:r>
              <a:rPr lang="en-US" altLang="zh-CN" sz="3150" b="1" spc="-23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EXPLORER</a:t>
            </a:r>
            <a:endParaRPr lang="en-US" altLang="zh-CN" sz="315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6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  <a:ea typeface="Calibri"/>
                <a:cs typeface="Times New Roman"/>
              </a:rPr>
              <a:t>Ethereum</a:t>
            </a:r>
            <a:endParaRPr lang="ru-RU" b="1" dirty="0">
              <a:solidFill>
                <a:srgbClr val="00B050"/>
              </a:solidFill>
            </a:endParaRPr>
          </a:p>
        </p:txBody>
      </p:sp>
      <p:grpSp>
        <p:nvGrpSpPr>
          <p:cNvPr id="5" name="Группа 4"/>
          <p:cNvGrpSpPr>
            <a:grpSpLocks/>
          </p:cNvGrpSpPr>
          <p:nvPr/>
        </p:nvGrpSpPr>
        <p:grpSpPr bwMode="auto">
          <a:xfrm>
            <a:off x="1043608" y="1196752"/>
            <a:ext cx="6840760" cy="4104456"/>
            <a:chOff x="2245" y="7016"/>
            <a:chExt cx="7672" cy="3825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245" y="7016"/>
              <a:ext cx="3182" cy="3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1600" dirty="0">
                  <a:effectLst/>
                  <a:latin typeface="Calibri"/>
                  <a:ea typeface="Calibri"/>
                  <a:cs typeface="Times New Roman"/>
                </a:rPr>
                <a:t> </a:t>
              </a:r>
              <a:endParaRPr lang="ru-RU" sz="1100" dirty="0">
                <a:effectLst/>
                <a:latin typeface="Calibri"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 err="1">
                  <a:effectLst/>
                  <a:latin typeface="Calibri"/>
                  <a:ea typeface="Calibri"/>
                  <a:cs typeface="Times New Roman"/>
                </a:rPr>
                <a:t>Ethereum</a:t>
              </a:r>
              <a:r>
                <a:rPr lang="ru-RU" dirty="0">
                  <a:effectLst/>
                  <a:latin typeface="Calibri"/>
                  <a:ea typeface="Calibri"/>
                  <a:cs typeface="Times New Roman"/>
                </a:rPr>
                <a:t>: конечный смарт-контракт и децентрализованная платформа приложений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5800" y="7110"/>
              <a:ext cx="4117" cy="3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>
                <a:lnSpc>
                  <a:spcPct val="115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ru-RU" sz="2000" dirty="0">
                  <a:effectLst/>
                  <a:latin typeface="Calibri"/>
                  <a:ea typeface="Calibri"/>
                  <a:cs typeface="Times New Roman"/>
                </a:rPr>
                <a:t>«Белая книга» обсуждает необходимость большего программного контроля над транзакциями</a:t>
              </a:r>
            </a:p>
            <a:p>
              <a:pPr marL="342900" lvl="0" indent="-342900">
                <a:lnSpc>
                  <a:spcPct val="115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ru-RU" sz="2000" dirty="0">
                  <a:effectLst/>
                  <a:latin typeface="Calibri"/>
                  <a:ea typeface="Calibri"/>
                  <a:cs typeface="Times New Roman"/>
                </a:rPr>
                <a:t>Желание создать «децентрализованные автономные корпорации» (DAC)</a:t>
              </a:r>
            </a:p>
            <a:p>
              <a:pPr marL="342900" lvl="0" indent="-342900">
                <a:lnSpc>
                  <a:spcPct val="115000"/>
                </a:lnSpc>
                <a:spcAft>
                  <a:spcPts val="1000"/>
                </a:spcAft>
                <a:buFont typeface="Symbol"/>
                <a:buChar char=""/>
              </a:pPr>
              <a:r>
                <a:rPr lang="ru-RU" sz="2000" dirty="0">
                  <a:effectLst/>
                  <a:latin typeface="Calibri"/>
                  <a:ea typeface="Calibri"/>
                  <a:cs typeface="Times New Roman"/>
                </a:rPr>
                <a:t>Внедряет идею «умных контрактов» как субъекта, который может отправлять и получать валюту, помимо людей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6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  <a:ea typeface="Calibri"/>
                <a:cs typeface="Times New Roman"/>
              </a:rPr>
              <a:t>Ethereum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5" y="1124744"/>
            <a:ext cx="8232912" cy="46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2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  <a:ea typeface="Calibri"/>
                <a:cs typeface="Times New Roman"/>
              </a:rPr>
              <a:t>Ethereum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484784"/>
            <a:ext cx="823739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5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ea typeface="Calibri"/>
                <a:cs typeface="Times New Roman"/>
              </a:rPr>
              <a:t>Установка </a:t>
            </a:r>
            <a:r>
              <a:rPr lang="ru-RU" b="1" dirty="0" err="1" smtClean="0">
                <a:solidFill>
                  <a:srgbClr val="00B050"/>
                </a:solidFill>
                <a:ea typeface="Calibri"/>
                <a:cs typeface="Times New Roman"/>
              </a:rPr>
              <a:t>метамаска</a:t>
            </a:r>
            <a:r>
              <a:rPr lang="ru-RU" b="1" dirty="0" smtClean="0">
                <a:solidFill>
                  <a:srgbClr val="00B050"/>
                </a:solidFill>
                <a:ea typeface="Calibri"/>
                <a:cs typeface="Times New Roman"/>
              </a:rPr>
              <a:t> 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196752"/>
            <a:ext cx="8064896" cy="376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ea typeface="Calibri"/>
                <a:cs typeface="Times New Roman"/>
              </a:rPr>
              <a:t>Адрес счёта в сети 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75" y="1268760"/>
            <a:ext cx="801979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4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ea typeface="Calibri"/>
                <a:cs typeface="Times New Roman"/>
              </a:rPr>
              <a:t>Добавление тестовых денег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6" y="1268760"/>
            <a:ext cx="7941993" cy="388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8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ea typeface="Calibri"/>
                <a:cs typeface="Times New Roman"/>
              </a:rPr>
              <a:t>Транзакции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385888"/>
            <a:ext cx="70389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3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ea typeface="Calibri"/>
                <a:cs typeface="Times New Roman"/>
              </a:rPr>
              <a:t>Транзакции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07" y="1196752"/>
            <a:ext cx="6610968" cy="417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1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728" y="79105"/>
            <a:ext cx="8229600" cy="850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Основы криптографии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08" y="173887"/>
            <a:ext cx="2421898" cy="39673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0755"/>
            <a:ext cx="54229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929210"/>
            <a:ext cx="2304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Криптоанализ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наука о раскрытии шифров,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Криптология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наука, </a:t>
            </a:r>
            <a:r>
              <a:rPr lang="ru-RU" dirty="0" err="1" smtClean="0"/>
              <a:t>прдеметом</a:t>
            </a:r>
            <a:r>
              <a:rPr lang="ru-RU" dirty="0" smtClean="0"/>
              <a:t> которой является </a:t>
            </a:r>
            <a:r>
              <a:rPr lang="ru-RU" dirty="0" err="1" smtClean="0"/>
              <a:t>матем</a:t>
            </a:r>
            <a:r>
              <a:rPr lang="ru-RU" dirty="0" smtClean="0"/>
              <a:t> основания как криптографии так и </a:t>
            </a:r>
            <a:r>
              <a:rPr lang="ru-RU" dirty="0" err="1" smtClean="0"/>
              <a:t>криптоанализа</a:t>
            </a:r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Криптография</a:t>
            </a:r>
            <a:r>
              <a:rPr lang="ru-RU" dirty="0" smtClean="0"/>
              <a:t>- наука о разработке и применении шифров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ea typeface="Calibri"/>
                <a:cs typeface="Times New Roman"/>
              </a:rPr>
              <a:t>Транзакции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25465" cy="363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ea typeface="Calibri"/>
                <a:cs typeface="Times New Roman"/>
              </a:rPr>
              <a:t>Транзакции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44193"/>
            <a:ext cx="5432604" cy="299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40812"/>
            <a:ext cx="32194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3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ea typeface="Calibri"/>
                <a:cs typeface="Times New Roman"/>
              </a:rPr>
              <a:t>Хэш-функции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7" y="1273391"/>
            <a:ext cx="894634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</a:rPr>
              <a:t>Алгоритм </a:t>
            </a:r>
            <a:r>
              <a:rPr lang="en-US" b="1" dirty="0" err="1" smtClean="0">
                <a:solidFill>
                  <a:srgbClr val="00B050"/>
                </a:solidFill>
              </a:rPr>
              <a:t>hashcash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5" y="1124744"/>
            <a:ext cx="73056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7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Доказательство выполнения работы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9882"/>
            <a:ext cx="74009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3917587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Интерактивный и не интерактивный режим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9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Доказательство выполнения работы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904875"/>
            <a:ext cx="69056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1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</a:rPr>
              <a:t>Введение в </a:t>
            </a:r>
            <a:r>
              <a:rPr lang="ru-RU" b="1" dirty="0" err="1" smtClean="0">
                <a:solidFill>
                  <a:srgbClr val="00B050"/>
                </a:solidFill>
              </a:rPr>
              <a:t>блокчейн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53136"/>
            <a:ext cx="70008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9" y="1052736"/>
            <a:ext cx="7565504" cy="302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1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</a:rPr>
              <a:t>Алгоритм датирования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0008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83" y="2420888"/>
            <a:ext cx="70866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1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Алгоритм датирования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99" y="940812"/>
            <a:ext cx="6896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61" y="4268688"/>
            <a:ext cx="67341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9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880" y="-171400"/>
            <a:ext cx="8229600" cy="850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Электронно-цифровая подпись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4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467544" y="512060"/>
            <a:ext cx="8064896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400" dirty="0"/>
              <a:t>Функции ЭЦП аналогичны обычной рукописной подписи: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- удостоверить, что подписанный текст исходит от лица, </a:t>
            </a:r>
            <a:r>
              <a:rPr lang="ru-RU" sz="1400" dirty="0" smtClean="0"/>
              <a:t>поставившего </a:t>
            </a:r>
            <a:r>
              <a:rPr lang="ru-RU" sz="1400" dirty="0"/>
              <a:t>подпись;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- не дать лицу, подписавшему документ, возможности </a:t>
            </a:r>
            <a:r>
              <a:rPr lang="ru-RU" sz="1400" dirty="0" smtClean="0"/>
              <a:t>отказаться </a:t>
            </a:r>
            <a:r>
              <a:rPr lang="ru-RU" sz="1400" dirty="0"/>
              <a:t>от обязательств,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   связанных </a:t>
            </a:r>
            <a:r>
              <a:rPr lang="ru-RU" sz="1400" dirty="0"/>
              <a:t>с подписанным текстом;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- гарантировать целостность подписанного текста.</a:t>
            </a:r>
          </a:p>
          <a:p>
            <a:pPr>
              <a:lnSpc>
                <a:spcPct val="150000"/>
              </a:lnSpc>
            </a:pPr>
            <a:r>
              <a:rPr lang="ru-RU" sz="1400" dirty="0" smtClean="0"/>
              <a:t>Электронный документ </a:t>
            </a:r>
            <a:r>
              <a:rPr lang="ru-RU" sz="1400" dirty="0"/>
              <a:t>вместе с подписью может быть скопирован </a:t>
            </a:r>
            <a:r>
              <a:rPr lang="ru-RU" sz="1400" dirty="0" smtClean="0"/>
              <a:t>неограниченное число </a:t>
            </a:r>
            <a:r>
              <a:rPr lang="ru-RU" sz="1400" dirty="0"/>
              <a:t>раз, при этом копия будет неотличима от оригинала</a:t>
            </a:r>
            <a:r>
              <a:rPr lang="ru-RU" sz="1400" dirty="0" smtClean="0"/>
              <a:t>.</a:t>
            </a:r>
          </a:p>
          <a:p>
            <a:pPr fontAlgn="base"/>
            <a:endParaRPr lang="ru-RU" sz="1400" b="1" dirty="0" smtClean="0"/>
          </a:p>
          <a:p>
            <a:pPr fontAlgn="base">
              <a:lnSpc>
                <a:spcPct val="150000"/>
              </a:lnSpc>
            </a:pPr>
            <a:r>
              <a:rPr lang="ru-RU" sz="1400" b="1" dirty="0" smtClean="0"/>
              <a:t>Сертификат </a:t>
            </a:r>
            <a:r>
              <a:rPr lang="ru-RU" sz="1400" b="1" dirty="0"/>
              <a:t>электронной подписи</a:t>
            </a:r>
            <a:r>
              <a:rPr lang="ru-RU" sz="1400" dirty="0"/>
              <a:t> — документ, который подтверждает принадлежность открытого ключа (ключа проверки) ЭП владельцу сертификата. Выдаются сертификаты удостоверяющими центрами (УЦ) или их доверенными представителями.</a:t>
            </a:r>
          </a:p>
          <a:p>
            <a:pPr fontAlgn="base"/>
            <a:endParaRPr lang="ru-RU" sz="1400" b="1" dirty="0" smtClean="0"/>
          </a:p>
          <a:p>
            <a:pPr fontAlgn="base">
              <a:lnSpc>
                <a:spcPct val="150000"/>
              </a:lnSpc>
            </a:pPr>
            <a:r>
              <a:rPr lang="ru-RU" sz="1400" b="1" dirty="0" smtClean="0"/>
              <a:t>Владелец </a:t>
            </a:r>
            <a:r>
              <a:rPr lang="ru-RU" sz="1400" b="1" dirty="0"/>
              <a:t>сертификата ЭП</a:t>
            </a:r>
            <a:r>
              <a:rPr lang="ru-RU" sz="1400" dirty="0"/>
              <a:t> — физическое лицо, на чьё имя выдан сертификат ЭП в удостоверяющем центре. У каждого владельца сертификата на руках два ключа ЭП: закрытый и открытый</a:t>
            </a:r>
          </a:p>
        </p:txBody>
      </p:sp>
    </p:spTree>
    <p:extLst>
      <p:ext uri="{BB962C8B-B14F-4D97-AF65-F5344CB8AC3E}">
        <p14:creationId xmlns:p14="http://schemas.microsoft.com/office/powerpoint/2010/main" val="29260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33965"/>
            <a:ext cx="8229600" cy="850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Генерация подписи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5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678873" y="1734093"/>
            <a:ext cx="77862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Алиса выбирает секретный ключ </a:t>
            </a:r>
            <a:r>
              <a:rPr lang="en-US" dirty="0" err="1" smtClean="0"/>
              <a:t>c</a:t>
            </a:r>
            <a:r>
              <a:rPr lang="en-US" sz="1200" dirty="0" err="1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публикует открытый ключ </a:t>
            </a:r>
            <a:r>
              <a:rPr lang="en-US" dirty="0" err="1" smtClean="0"/>
              <a:t>d</a:t>
            </a:r>
            <a:r>
              <a:rPr lang="en-US" sz="1400" dirty="0" err="1" smtClean="0"/>
              <a:t>A</a:t>
            </a:r>
            <a:r>
              <a:rPr lang="en-US" dirty="0" smtClean="0"/>
              <a:t>, N</a:t>
            </a:r>
            <a:r>
              <a:rPr lang="en-US" sz="1400" dirty="0" smtClean="0"/>
              <a:t>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Пусть Алиса желает подписать сообщение </a:t>
            </a:r>
            <a:r>
              <a:rPr lang="en-US" dirty="0" smtClean="0"/>
              <a:t>m=m</a:t>
            </a:r>
            <a:r>
              <a:rPr lang="en-US" sz="14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m</a:t>
            </a:r>
            <a:r>
              <a:rPr lang="en-US" sz="1600" dirty="0" err="1" smtClean="0"/>
              <a:t>n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ru-RU" dirty="0" smtClean="0"/>
              <a:t>Тогда она вычисляет </a:t>
            </a:r>
            <a:r>
              <a:rPr lang="ru-RU" dirty="0" err="1" smtClean="0"/>
              <a:t>хэш</a:t>
            </a:r>
            <a:r>
              <a:rPr lang="en-US" dirty="0" smtClean="0"/>
              <a:t>-</a:t>
            </a:r>
            <a:r>
              <a:rPr lang="ru-RU" dirty="0" smtClean="0"/>
              <a:t>функцию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y = h(</a:t>
            </a:r>
            <a:r>
              <a:rPr lang="en-US" dirty="0"/>
              <a:t>m</a:t>
            </a:r>
            <a:r>
              <a:rPr lang="en-US" sz="1400" dirty="0"/>
              <a:t>1</a:t>
            </a:r>
            <a:r>
              <a:rPr lang="en-US" dirty="0"/>
              <a:t>,…,</a:t>
            </a:r>
            <a:r>
              <a:rPr lang="en-US" dirty="0" err="1" smtClean="0"/>
              <a:t>m</a:t>
            </a:r>
            <a:r>
              <a:rPr lang="en-US" sz="1600" dirty="0" err="1" smtClean="0"/>
              <a:t>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3. </a:t>
            </a:r>
            <a:r>
              <a:rPr lang="ru-RU" dirty="0" smtClean="0"/>
              <a:t>Алиса вычисляет число </a:t>
            </a:r>
            <a:r>
              <a:rPr lang="en-US" dirty="0" smtClean="0"/>
              <a:t>s = </a:t>
            </a:r>
            <a:r>
              <a:rPr lang="en-US" dirty="0" err="1" smtClean="0"/>
              <a:t>y</a:t>
            </a:r>
            <a:r>
              <a:rPr lang="en-US" baseline="30000" dirty="0" err="1" smtClean="0"/>
              <a:t>CA</a:t>
            </a:r>
            <a:r>
              <a:rPr lang="en-US" dirty="0" smtClean="0"/>
              <a:t> mod N – </a:t>
            </a:r>
            <a:r>
              <a:rPr lang="ru-RU" dirty="0" smtClean="0"/>
              <a:t>цифровая подпись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 err="1" smtClean="0"/>
              <a:t>m,s</a:t>
            </a:r>
            <a:r>
              <a:rPr lang="en-US" dirty="0" smtClean="0"/>
              <a:t>) – </a:t>
            </a:r>
            <a:r>
              <a:rPr lang="ru-RU" dirty="0" smtClean="0"/>
              <a:t>это подписанное сообщение.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9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33965"/>
            <a:ext cx="8229600" cy="850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Проверка подписи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6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sp>
        <p:nvSpPr>
          <p:cNvPr id="7" name="TextBox 1"/>
          <p:cNvSpPr txBox="1"/>
          <p:nvPr/>
        </p:nvSpPr>
        <p:spPr>
          <a:xfrm>
            <a:off x="539553" y="1796819"/>
            <a:ext cx="7786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 smtClean="0"/>
              <a:t>       Входные данные (</a:t>
            </a:r>
            <a:r>
              <a:rPr lang="en-US" dirty="0" err="1"/>
              <a:t>m,s</a:t>
            </a:r>
            <a:r>
              <a:rPr lang="en-US" dirty="0"/>
              <a:t>)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ru-RU" dirty="0" smtClean="0"/>
              <a:t>      Боб знает открытый ключ Алисы </a:t>
            </a:r>
            <a:r>
              <a:rPr lang="en-US" dirty="0" err="1" smtClean="0"/>
              <a:t>d</a:t>
            </a:r>
            <a:r>
              <a:rPr lang="en-US" sz="1400" dirty="0" err="1" smtClean="0"/>
              <a:t>A</a:t>
            </a:r>
            <a:r>
              <a:rPr lang="en-US" dirty="0" smtClean="0"/>
              <a:t>, N</a:t>
            </a:r>
            <a:r>
              <a:rPr lang="en-US" sz="1400" dirty="0" smtClean="0"/>
              <a:t>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Боб </a:t>
            </a:r>
            <a:r>
              <a:rPr lang="ru-RU" dirty="0" smtClean="0"/>
              <a:t>вычисляет число </a:t>
            </a:r>
            <a:r>
              <a:rPr lang="en-US" dirty="0" smtClean="0"/>
              <a:t>w = </a:t>
            </a:r>
            <a:r>
              <a:rPr lang="en-US" dirty="0"/>
              <a:t>s^ </a:t>
            </a:r>
            <a:r>
              <a:rPr lang="en-US" dirty="0" err="1"/>
              <a:t>d</a:t>
            </a:r>
            <a:r>
              <a:rPr lang="en-US" sz="1400" dirty="0" err="1"/>
              <a:t>A</a:t>
            </a:r>
            <a:r>
              <a:rPr lang="en-US" dirty="0" smtClean="0"/>
              <a:t> mod </a:t>
            </a:r>
            <a:r>
              <a:rPr lang="en-US" dirty="0"/>
              <a:t>N</a:t>
            </a:r>
            <a:r>
              <a:rPr lang="en-US" sz="1400" dirty="0"/>
              <a:t>A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2.    </a:t>
            </a:r>
            <a:r>
              <a:rPr lang="ru-RU" dirty="0"/>
              <a:t>Боб</a:t>
            </a:r>
            <a:r>
              <a:rPr lang="ru-RU" dirty="0" smtClean="0"/>
              <a:t> проверяет равенство </a:t>
            </a:r>
            <a:r>
              <a:rPr lang="en-US" dirty="0" smtClean="0"/>
              <a:t>w = h(m)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485117"/>
            <a:ext cx="74199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56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err="1" smtClean="0"/>
              <a:t>Хэш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08" y="173887"/>
            <a:ext cx="2421898" cy="396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570626"/>
            <a:ext cx="341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https://andersbrownworth.com/blockchain/hash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604199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18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ru-RU" dirty="0" err="1" smtClean="0"/>
              <a:t>Хэш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2" y="260648"/>
            <a:ext cx="2421898" cy="396739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1" y="458273"/>
            <a:ext cx="4516552" cy="275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59" y="3573016"/>
            <a:ext cx="445759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4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dirty="0" smtClean="0"/>
              <a:t>Дерево Меркла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1026" name="Picture 2" descr="https://lh4.googleusercontent.com/RiPlrlWPqUgTxyA96Zh6umrAtNL-WLHhFROWxqfuqn8S_cQBwwhrx28OK4RsbyWas-tTDsOBFXxznd0JWVoqymvBFmV2CMmCpZx4NVx79weD9yBHdfmTKnpfg74NKQglUPXgT97xTFM-YDjBbQ6YlBTulNrgq9Af79ZDaLpACt4KfuS_7wXSTJQIl1-TQtSDna797GpEIQ?auto=webp&amp;format=pjpg&amp;width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056784" cy="443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7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4461</TotalTime>
  <Words>877</Words>
  <Application>Microsoft Office PowerPoint</Application>
  <PresentationFormat>Экран (4:3)</PresentationFormat>
  <Paragraphs>160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Справедливость</vt:lpstr>
      <vt:lpstr>Презентация PowerPoint</vt:lpstr>
      <vt:lpstr>Презентация PowerPoint</vt:lpstr>
      <vt:lpstr>Основы криптографии</vt:lpstr>
      <vt:lpstr>Электронно-цифровая подпись</vt:lpstr>
      <vt:lpstr>Генерация подписи</vt:lpstr>
      <vt:lpstr>Проверка подписи</vt:lpstr>
      <vt:lpstr>Хэш</vt:lpstr>
      <vt:lpstr>Хэш</vt:lpstr>
      <vt:lpstr>Дерево Меркла</vt:lpstr>
      <vt:lpstr>Дерево Меркла</vt:lpstr>
      <vt:lpstr>Дерево Меркла</vt:lpstr>
      <vt:lpstr>Создание нового блока</vt:lpstr>
      <vt:lpstr>Доказательство выполненной работы</vt:lpstr>
      <vt:lpstr>Блоки</vt:lpstr>
      <vt:lpstr>Блоки</vt:lpstr>
      <vt:lpstr>Блоки</vt:lpstr>
      <vt:lpstr>Презентация PowerPoint</vt:lpstr>
      <vt:lpstr>Презентация PowerPoint</vt:lpstr>
      <vt:lpstr>Хэш</vt:lpstr>
      <vt:lpstr>Термины блокчейна</vt:lpstr>
      <vt:lpstr>Термины блокчейна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PC</cp:lastModifiedBy>
  <cp:revision>60</cp:revision>
  <dcterms:created xsi:type="dcterms:W3CDTF">2020-02-04T16:58:56Z</dcterms:created>
  <dcterms:modified xsi:type="dcterms:W3CDTF">2024-02-18T19:31:05Z</dcterms:modified>
</cp:coreProperties>
</file>