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6" r:id="rId2"/>
    <p:sldId id="329" r:id="rId3"/>
    <p:sldId id="334" r:id="rId4"/>
    <p:sldId id="335" r:id="rId5"/>
    <p:sldId id="338" r:id="rId6"/>
    <p:sldId id="339" r:id="rId7"/>
    <p:sldId id="340" r:id="rId8"/>
    <p:sldId id="342" r:id="rId9"/>
    <p:sldId id="353" r:id="rId10"/>
    <p:sldId id="354" r:id="rId11"/>
    <p:sldId id="319" r:id="rId12"/>
    <p:sldId id="299" r:id="rId13"/>
    <p:sldId id="300" r:id="rId14"/>
    <p:sldId id="301" r:id="rId15"/>
    <p:sldId id="302" r:id="rId16"/>
    <p:sldId id="303" r:id="rId17"/>
    <p:sldId id="344" r:id="rId18"/>
    <p:sldId id="345" r:id="rId19"/>
    <p:sldId id="346" r:id="rId20"/>
    <p:sldId id="321" r:id="rId21"/>
    <p:sldId id="322" r:id="rId22"/>
    <p:sldId id="320" r:id="rId23"/>
    <p:sldId id="355" r:id="rId24"/>
    <p:sldId id="356" r:id="rId25"/>
    <p:sldId id="323" r:id="rId26"/>
    <p:sldId id="324" r:id="rId27"/>
    <p:sldId id="325" r:id="rId28"/>
    <p:sldId id="347" r:id="rId29"/>
    <p:sldId id="348" r:id="rId30"/>
    <p:sldId id="350" r:id="rId31"/>
    <p:sldId id="349" r:id="rId32"/>
    <p:sldId id="351" r:id="rId33"/>
    <p:sldId id="35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230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C9EF-94DF-4EB8-B177-4EFF06481138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1CDA-7F5C-46F8-A699-D26E2E1B5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5" Type="http://schemas.openxmlformats.org/officeDocument/2006/relationships/image" Target="../../word/media/image1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435100" y="1758950"/>
            <a:ext cx="6696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Лекция 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№3 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rgbClr val="FF0000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4227513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rgbClr val="0070C0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rgbClr val="0070C0"/>
                </a:solidFill>
                <a:latin typeface="Arial" charset="0"/>
              </a:rPr>
              <a:t>2024</a:t>
            </a:r>
            <a:endParaRPr lang="ru-RU" altLang="ru-RU" sz="16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1692275" y="3789363"/>
            <a:ext cx="7024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>
                <a:latin typeface="Arial" charset="0"/>
              </a:rPr>
              <a:t>Лектор: д.т.н., Оцоков Шамиль Алиевич,</a:t>
            </a:r>
          </a:p>
          <a:p>
            <a:pPr algn="r">
              <a:lnSpc>
                <a:spcPct val="150000"/>
              </a:lnSpc>
            </a:pPr>
            <a:r>
              <a:rPr lang="en-US" altLang="ru-RU" sz="1400">
                <a:latin typeface="Arial" charset="0"/>
              </a:rPr>
              <a:t>e</a:t>
            </a:r>
            <a:r>
              <a:rPr lang="ru-RU" altLang="ru-RU" sz="1400">
                <a:latin typeface="Arial" charset="0"/>
              </a:rPr>
              <a:t>mail:  otsokovShA@mpei.ru</a:t>
            </a:r>
          </a:p>
          <a:p>
            <a:endParaRPr lang="ru-RU" altLang="ru-RU" sz="1400">
              <a:latin typeface="Arial" charset="0"/>
            </a:endParaRPr>
          </a:p>
        </p:txBody>
      </p:sp>
      <p:pic>
        <p:nvPicPr>
          <p:cNvPr id="2053" name="Picture 6" descr="Официальная символ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1252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127"/>
          <p:cNvSpPr txBox="1"/>
          <p:nvPr/>
        </p:nvSpPr>
        <p:spPr>
          <a:xfrm>
            <a:off x="467544" y="1062945"/>
            <a:ext cx="8496944" cy="308592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417"/>
              </a:lnSpc>
            </a:pP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Мягкий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(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Soft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Fork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)</a:t>
            </a:r>
          </a:p>
          <a:p>
            <a:pPr>
              <a:lnSpc>
                <a:spcPts val="2417"/>
              </a:lnSpc>
            </a:pP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Мягкий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— это обратно совместимое изменение протокола, которое не требует от всех пользователей сети немедленно обновлять своё программное обеспечение для продолжения работы в сети. Новые правила, введённые мягким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форком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 являются подмножеством старых правил, поэтому блоки, созданные по новым правилам, признаются валидными и пользователями старой версии. Однако если большинство мощности сети перейдёт на новую версию, блоки, созданные узлами старой версии, которые не соответствуют новым правилам, будут отклонены.</a:t>
            </a:r>
            <a:endParaRPr lang="en-US" altLang="zh-CN" dirty="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767953" y="245023"/>
            <a:ext cx="219670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ru-RU" altLang="zh-CN" sz="4200" b="1" spc="-82" dirty="0" err="1" smtClean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Форк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3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3615"/>
            <a:ext cx="800469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6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3" y="836712"/>
            <a:ext cx="71056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4" y="4865712"/>
            <a:ext cx="7105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8865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7191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Проблема </a:t>
            </a:r>
            <a:r>
              <a:rPr lang="ru-RU" b="1" dirty="0">
                <a:solidFill>
                  <a:srgbClr val="00B050"/>
                </a:solidFill>
              </a:rPr>
              <a:t>двойного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использования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7" y="1412776"/>
            <a:ext cx="6962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Биткоин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058" y="612840"/>
            <a:ext cx="820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70C0"/>
                </a:solidFill>
              </a:rPr>
              <a:t>Участник, занимающийся формированием блоков, </a:t>
            </a:r>
            <a:r>
              <a:rPr lang="ru-RU" sz="1600" dirty="0" smtClean="0">
                <a:solidFill>
                  <a:srgbClr val="0070C0"/>
                </a:solidFill>
              </a:rPr>
              <a:t>называется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err="1" smtClean="0">
                <a:solidFill>
                  <a:srgbClr val="0070C0"/>
                </a:solidFill>
              </a:rPr>
              <a:t>майнер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(</a:t>
            </a:r>
            <a:r>
              <a:rPr lang="ru-RU" sz="1600" dirty="0" err="1">
                <a:solidFill>
                  <a:srgbClr val="0070C0"/>
                </a:solidFill>
              </a:rPr>
              <a:t>miner</a:t>
            </a:r>
            <a:r>
              <a:rPr lang="ru-RU" sz="1600" dirty="0">
                <a:solidFill>
                  <a:srgbClr val="0070C0"/>
                </a:solidFill>
              </a:rPr>
              <a:t>), а процесс формирования - </a:t>
            </a:r>
            <a:r>
              <a:rPr lang="ru-RU" sz="1600" dirty="0" err="1">
                <a:solidFill>
                  <a:srgbClr val="0070C0"/>
                </a:solidFill>
              </a:rPr>
              <a:t>майнинг</a:t>
            </a:r>
            <a:r>
              <a:rPr lang="ru-RU" sz="1600" dirty="0">
                <a:solidFill>
                  <a:srgbClr val="0070C0"/>
                </a:solidFill>
              </a:rPr>
              <a:t> (</a:t>
            </a:r>
            <a:r>
              <a:rPr lang="ru-RU" sz="1600" dirty="0" err="1">
                <a:solidFill>
                  <a:srgbClr val="0070C0"/>
                </a:solidFill>
              </a:rPr>
              <a:t>mining</a:t>
            </a:r>
            <a:r>
              <a:rPr lang="ru-RU" sz="1600" dirty="0">
                <a:solidFill>
                  <a:srgbClr val="0070C0"/>
                </a:solidFill>
              </a:rPr>
              <a:t>). 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Для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того </a:t>
            </a:r>
            <a:r>
              <a:rPr lang="ru-RU" sz="1600" dirty="0">
                <a:solidFill>
                  <a:srgbClr val="0070C0"/>
                </a:solidFill>
              </a:rPr>
              <a:t>чтобы работа по формированию блоков транзакций была </a:t>
            </a:r>
            <a:r>
              <a:rPr lang="ru-RU" sz="1600" dirty="0" smtClean="0">
                <a:solidFill>
                  <a:srgbClr val="0070C0"/>
                </a:solidFill>
              </a:rPr>
              <a:t>выгодна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err="1" smtClean="0">
                <a:solidFill>
                  <a:srgbClr val="0070C0"/>
                </a:solidFill>
              </a:rPr>
              <a:t>майнерам</a:t>
            </a:r>
            <a:r>
              <a:rPr lang="ru-RU" sz="1600" dirty="0">
                <a:solidFill>
                  <a:srgbClr val="0070C0"/>
                </a:solidFill>
              </a:rPr>
              <a:t>, она </a:t>
            </a:r>
            <a:r>
              <a:rPr lang="ru-RU" sz="1600" dirty="0" smtClean="0">
                <a:solidFill>
                  <a:srgbClr val="0070C0"/>
                </a:solidFill>
              </a:rPr>
              <a:t>оплачивается: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rgbClr val="0070C0"/>
                </a:solidFill>
              </a:rPr>
              <a:t>отчислениями </a:t>
            </a:r>
            <a:r>
              <a:rPr lang="ru-RU" sz="1600" dirty="0">
                <a:solidFill>
                  <a:srgbClr val="0070C0"/>
                </a:solidFill>
              </a:rPr>
              <a:t>от </a:t>
            </a:r>
            <a:r>
              <a:rPr lang="ru-RU" sz="1600" dirty="0" smtClean="0">
                <a:solidFill>
                  <a:srgbClr val="0070C0"/>
                </a:solidFill>
              </a:rPr>
              <a:t>тран</a:t>
            </a:r>
            <a:r>
              <a:rPr lang="ru-RU" sz="1600" dirty="0">
                <a:solidFill>
                  <a:srgbClr val="0070C0"/>
                </a:solidFill>
              </a:rPr>
              <a:t>закций, включаемых в блок,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rgbClr val="0070C0"/>
                </a:solidFill>
              </a:rPr>
              <a:t>от </a:t>
            </a:r>
            <a:r>
              <a:rPr lang="ru-RU" sz="1600" dirty="0">
                <a:solidFill>
                  <a:srgbClr val="0070C0"/>
                </a:solidFill>
              </a:rPr>
              <a:t>прямого </a:t>
            </a:r>
            <a:r>
              <a:rPr lang="ru-RU" sz="1600" dirty="0" smtClean="0">
                <a:solidFill>
                  <a:srgbClr val="0070C0"/>
                </a:solidFill>
              </a:rPr>
              <a:t>вознаграждения в </a:t>
            </a:r>
            <a:r>
              <a:rPr lang="ru-RU" sz="1600" dirty="0">
                <a:solidFill>
                  <a:srgbClr val="0070C0"/>
                </a:solidFill>
              </a:rPr>
              <a:t>виде некоторого количества </a:t>
            </a:r>
            <a:r>
              <a:rPr lang="ru-RU" sz="1600" dirty="0" err="1">
                <a:solidFill>
                  <a:srgbClr val="0070C0"/>
                </a:solidFill>
              </a:rPr>
              <a:t>биткоинов</a:t>
            </a:r>
            <a:r>
              <a:rPr lang="ru-RU" sz="1600" dirty="0">
                <a:solidFill>
                  <a:srgbClr val="0070C0"/>
                </a:solidFill>
              </a:rPr>
              <a:t>. 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Транзакция</a:t>
            </a:r>
            <a:r>
              <a:rPr lang="ru-RU" sz="1600" dirty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порождающая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новые </a:t>
            </a:r>
            <a:r>
              <a:rPr lang="ru-RU" sz="1600" dirty="0" err="1">
                <a:solidFill>
                  <a:srgbClr val="0070C0"/>
                </a:solidFill>
              </a:rPr>
              <a:t>биткоины</a:t>
            </a:r>
            <a:r>
              <a:rPr lang="ru-RU" sz="1600" dirty="0">
                <a:solidFill>
                  <a:srgbClr val="0070C0"/>
                </a:solidFill>
              </a:rPr>
              <a:t>, записывается первой в формируемый блок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Однако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в системе </a:t>
            </a:r>
            <a:r>
              <a:rPr lang="ru-RU" sz="1600" dirty="0" err="1">
                <a:solidFill>
                  <a:srgbClr val="0070C0"/>
                </a:solidFill>
              </a:rPr>
              <a:t>биткоин</a:t>
            </a:r>
            <a:r>
              <a:rPr lang="ru-RU" sz="1600" dirty="0">
                <a:solidFill>
                  <a:srgbClr val="0070C0"/>
                </a:solidFill>
              </a:rPr>
              <a:t> процесс производства </a:t>
            </a:r>
            <a:r>
              <a:rPr lang="ru-RU" sz="1600" dirty="0" smtClean="0">
                <a:solidFill>
                  <a:srgbClr val="0070C0"/>
                </a:solidFill>
              </a:rPr>
              <a:t>новых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монет </a:t>
            </a:r>
            <a:r>
              <a:rPr lang="ru-RU" sz="1600" dirty="0">
                <a:solidFill>
                  <a:srgbClr val="0070C0"/>
                </a:solidFill>
              </a:rPr>
              <a:t>ограничен - после формирования каждых 210000 блоков </a:t>
            </a:r>
            <a:r>
              <a:rPr lang="ru-RU" sz="1600" dirty="0" smtClean="0">
                <a:solidFill>
                  <a:srgbClr val="0070C0"/>
                </a:solidFill>
              </a:rPr>
              <a:t>вознаграждение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err="1" smtClean="0">
                <a:solidFill>
                  <a:srgbClr val="0070C0"/>
                </a:solidFill>
              </a:rPr>
              <a:t>майнера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уменьшается вдвое. 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Так</a:t>
            </a:r>
            <a:r>
              <a:rPr lang="ru-RU" sz="1600" dirty="0">
                <a:solidFill>
                  <a:srgbClr val="0070C0"/>
                </a:solidFill>
              </a:rPr>
              <a:t>, первоначальный </a:t>
            </a:r>
            <a:r>
              <a:rPr lang="ru-RU" sz="1600" dirty="0" smtClean="0">
                <a:solidFill>
                  <a:srgbClr val="0070C0"/>
                </a:solidFill>
              </a:rPr>
              <a:t>размер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вознаграждения </a:t>
            </a:r>
            <a:r>
              <a:rPr lang="ru-RU" sz="1600" dirty="0" err="1">
                <a:solidFill>
                  <a:srgbClr val="0070C0"/>
                </a:solidFill>
              </a:rPr>
              <a:t>майнеру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был  </a:t>
            </a:r>
            <a:r>
              <a:rPr lang="ru-RU" sz="1600" dirty="0">
                <a:solidFill>
                  <a:srgbClr val="0070C0"/>
                </a:solidFill>
              </a:rPr>
              <a:t>50 ВТС за блок, </a:t>
            </a: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в </a:t>
            </a:r>
            <a:r>
              <a:rPr lang="ru-RU" sz="1600" dirty="0">
                <a:solidFill>
                  <a:srgbClr val="0070C0"/>
                </a:solidFill>
              </a:rPr>
              <a:t>2008 году </a:t>
            </a:r>
            <a:r>
              <a:rPr lang="ru-RU" sz="1600" dirty="0" smtClean="0">
                <a:solidFill>
                  <a:srgbClr val="0070C0"/>
                </a:solidFill>
              </a:rPr>
              <a:t>он</a:t>
            </a:r>
            <a:r>
              <a:rPr lang="en-US" sz="1600" dirty="0" smtClean="0">
                <a:solidFill>
                  <a:srgbClr val="0070C0"/>
                </a:solidFill>
              </a:rPr>
              <a:t>  </a:t>
            </a:r>
            <a:r>
              <a:rPr lang="ru-RU" sz="1600" dirty="0" smtClean="0">
                <a:solidFill>
                  <a:srgbClr val="0070C0"/>
                </a:solidFill>
              </a:rPr>
              <a:t>уменьшился </a:t>
            </a:r>
            <a:r>
              <a:rPr lang="ru-RU" sz="1600" dirty="0">
                <a:solidFill>
                  <a:srgbClr val="0070C0"/>
                </a:solidFill>
              </a:rPr>
              <a:t>до 25 ВТС, в 2012 - до 12,5 ВТС. 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После </a:t>
            </a:r>
            <a:r>
              <a:rPr lang="ru-RU" sz="1600" dirty="0">
                <a:solidFill>
                  <a:srgbClr val="0070C0"/>
                </a:solidFill>
              </a:rPr>
              <a:t>этого работа </a:t>
            </a:r>
            <a:r>
              <a:rPr lang="ru-RU" sz="1600" dirty="0" err="1" smtClean="0">
                <a:solidFill>
                  <a:srgbClr val="0070C0"/>
                </a:solidFill>
              </a:rPr>
              <a:t>майнеров</a:t>
            </a:r>
            <a:r>
              <a:rPr lang="ru-RU" sz="1600" dirty="0" smtClean="0">
                <a:solidFill>
                  <a:srgbClr val="0070C0"/>
                </a:solidFill>
              </a:rPr>
              <a:t> по </a:t>
            </a:r>
            <a:r>
              <a:rPr lang="ru-RU" sz="1600" dirty="0">
                <a:solidFill>
                  <a:srgbClr val="0070C0"/>
                </a:solidFill>
              </a:rPr>
              <a:t>производству новых блоков будет вознаграждаться только за </a:t>
            </a:r>
            <a:r>
              <a:rPr lang="ru-RU" sz="1600" dirty="0" smtClean="0">
                <a:solidFill>
                  <a:srgbClr val="0070C0"/>
                </a:solidFill>
              </a:rPr>
              <a:t>счет платы </a:t>
            </a:r>
            <a:r>
              <a:rPr lang="ru-RU" sz="1600" dirty="0">
                <a:solidFill>
                  <a:srgbClr val="0070C0"/>
                </a:solidFill>
              </a:rPr>
              <a:t>за транзакции. Для этого предусмотрено, что в </a:t>
            </a:r>
            <a:r>
              <a:rPr lang="ru-RU" sz="1600" dirty="0" smtClean="0">
                <a:solidFill>
                  <a:srgbClr val="0070C0"/>
                </a:solidFill>
              </a:rPr>
              <a:t>транзакциях  «входная»  </a:t>
            </a:r>
            <a:r>
              <a:rPr lang="ru-RU" sz="1600" dirty="0">
                <a:solidFill>
                  <a:srgbClr val="0070C0"/>
                </a:solidFill>
              </a:rPr>
              <a:t>сумма будет превосходить «</a:t>
            </a:r>
            <a:r>
              <a:rPr lang="ru-RU" sz="1600" dirty="0" smtClean="0">
                <a:solidFill>
                  <a:srgbClr val="0070C0"/>
                </a:solidFill>
              </a:rPr>
              <a:t>исходящую», </a:t>
            </a:r>
            <a:r>
              <a:rPr lang="ru-RU" sz="1600" dirty="0">
                <a:solidFill>
                  <a:srgbClr val="0070C0"/>
                </a:solidFill>
              </a:rPr>
              <a:t>а разница </a:t>
            </a:r>
            <a:r>
              <a:rPr lang="ru-RU" sz="1600" dirty="0" smtClean="0">
                <a:solidFill>
                  <a:srgbClr val="0070C0"/>
                </a:solidFill>
              </a:rPr>
              <a:t>будет начисляться </a:t>
            </a:r>
            <a:r>
              <a:rPr lang="ru-RU" sz="1600" dirty="0" err="1">
                <a:solidFill>
                  <a:srgbClr val="0070C0"/>
                </a:solidFill>
              </a:rPr>
              <a:t>майнеру</a:t>
            </a:r>
            <a:r>
              <a:rPr lang="ru-RU" sz="1600" dirty="0">
                <a:solidFill>
                  <a:srgbClr val="0070C0"/>
                </a:solidFill>
              </a:rPr>
              <a:t>. </a:t>
            </a:r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Например</a:t>
            </a:r>
            <a:r>
              <a:rPr lang="ru-RU" sz="1600" dirty="0">
                <a:solidFill>
                  <a:srgbClr val="FF0000"/>
                </a:solidFill>
              </a:rPr>
              <a:t>, если Алиса хочет перевести 1 </a:t>
            </a:r>
            <a:r>
              <a:rPr lang="ru-RU" sz="1600" dirty="0" smtClean="0">
                <a:solidFill>
                  <a:srgbClr val="FF0000"/>
                </a:solidFill>
              </a:rPr>
              <a:t>ВСТ Бобу</a:t>
            </a:r>
            <a:r>
              <a:rPr lang="ru-RU" sz="1600" dirty="0">
                <a:solidFill>
                  <a:srgbClr val="FF0000"/>
                </a:solidFill>
              </a:rPr>
              <a:t>, то она может указать отправляемую величину как 1.001 </a:t>
            </a:r>
            <a:r>
              <a:rPr lang="ru-RU" sz="1600" dirty="0" smtClean="0">
                <a:solidFill>
                  <a:srgbClr val="FF0000"/>
                </a:solidFill>
              </a:rPr>
              <a:t>ВТС, а </a:t>
            </a:r>
            <a:r>
              <a:rPr lang="ru-RU" sz="1600" dirty="0">
                <a:solidFill>
                  <a:srgbClr val="FF0000"/>
                </a:solidFill>
              </a:rPr>
              <a:t>получаемую - 1 ВТС; в этом случае 0.001 ВТС получит </a:t>
            </a:r>
            <a:r>
              <a:rPr lang="ru-RU" sz="1600" dirty="0" err="1">
                <a:solidFill>
                  <a:srgbClr val="FF0000"/>
                </a:solidFill>
              </a:rPr>
              <a:t>майнер</a:t>
            </a:r>
            <a:r>
              <a:rPr lang="ru-RU" sz="1600" dirty="0" smtClean="0">
                <a:solidFill>
                  <a:srgbClr val="FF0000"/>
                </a:solidFill>
              </a:rPr>
              <a:t>.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Биткоин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858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14908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также отсутствие двойного использования денег. Если</a:t>
            </a:r>
          </a:p>
          <a:p>
            <a:r>
              <a:rPr lang="ru-RU" dirty="0"/>
              <a:t>блок выдерживает эти проверки, то участник добавляет его в </a:t>
            </a:r>
            <a:r>
              <a:rPr lang="ru-RU" dirty="0" err="1" smtClean="0"/>
              <a:t>блокчейн</a:t>
            </a:r>
            <a:r>
              <a:rPr lang="ru-RU" dirty="0" smtClean="0"/>
              <a:t> После </a:t>
            </a:r>
            <a:r>
              <a:rPr lang="ru-RU" dirty="0"/>
              <a:t>этого </a:t>
            </a:r>
            <a:r>
              <a:rPr lang="ru-RU" dirty="0" smtClean="0"/>
              <a:t>каждый участник </a:t>
            </a:r>
            <a:r>
              <a:rPr lang="ru-RU" dirty="0" err="1"/>
              <a:t>майнер</a:t>
            </a:r>
            <a:r>
              <a:rPr lang="ru-RU" dirty="0"/>
              <a:t> начинает формировать новые блоки, «</a:t>
            </a:r>
            <a:r>
              <a:rPr lang="ru-RU" dirty="0" smtClean="0"/>
              <a:t>привязывая их </a:t>
            </a:r>
            <a:r>
              <a:rPr lang="ru-RU" dirty="0"/>
              <a:t>к полученному и уже добавленному в </a:t>
            </a:r>
            <a:r>
              <a:rPr lang="ru-RU" dirty="0" err="1"/>
              <a:t>блокчейн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Биткоин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836712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системе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биткоин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формируемый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блокчейн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 может иметь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разветвлений, т.е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это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не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дерево. Однако,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возможна ситуация, когда разные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майнеры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прислали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сформированные ими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блоки почти одновременно, а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блокчейн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включен только один из них. Для разрешения этой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коллизии используется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называемая сложность блока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34106"/>
            <a:ext cx="3217168" cy="4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Биткоин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79501" cy="44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Биткоин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08218" cy="48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th17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9" name="Image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89" y="2562820"/>
            <a:ext cx="2946797" cy="1660922"/>
          </a:xfrm>
          <a:prstGeom prst="rect">
            <a:avLst/>
          </a:prstGeom>
          <a:noFill/>
        </p:spPr>
      </p:pic>
      <p:sp>
        <p:nvSpPr>
          <p:cNvPr id="20" name="Text Box20"/>
          <p:cNvSpPr txBox="1"/>
          <p:nvPr/>
        </p:nvSpPr>
        <p:spPr>
          <a:xfrm>
            <a:off x="4179094" y="551676"/>
            <a:ext cx="3151285" cy="37877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10"/>
              </a:lnSpc>
            </a:pPr>
            <a:r>
              <a:rPr lang="en-US" altLang="zh-CN" sz="20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пец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ально</a:t>
            </a:r>
            <a:r>
              <a:rPr lang="en-US" altLang="zh-CN" sz="20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стройс</a:t>
            </a:r>
            <a:r>
              <a:rPr lang="en-US" altLang="zh-CN" sz="2000" spc="-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4179094" y="891004"/>
            <a:ext cx="4576825" cy="107127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84"/>
              </a:lnSpc>
            </a:pPr>
            <a:r>
              <a:rPr lang="en-US" altLang="zh-CN" sz="20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конст</a:t>
            </a:r>
            <a:r>
              <a:rPr lang="en-US" altLang="zh-CN" sz="2000" spc="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укция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рхитектур</a:t>
            </a:r>
            <a:r>
              <a:rPr lang="en-US" altLang="zh-CN" sz="2000" spc="-1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кот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рог</a:t>
            </a:r>
            <a:r>
              <a:rPr lang="en-US" altLang="zh-CN" sz="2000" spc="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предна</a:t>
            </a:r>
            <a:r>
              <a:rPr lang="en-US" altLang="zh-CN" sz="20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начена</a:t>
            </a:r>
            <a:r>
              <a:rPr lang="en-US" altLang="zh-CN" sz="20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деле</a:t>
            </a:r>
            <a:r>
              <a:rPr lang="en-US" altLang="zh-CN" sz="20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ой</a:t>
            </a:r>
            <a:r>
              <a:rPr lang="en-US" altLang="zh-CN" sz="2000" spc="5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ли</a:t>
            </a:r>
            <a:r>
              <a:rPr lang="en-US" altLang="zh-CN" sz="20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4179094" y="2114372"/>
            <a:ext cx="4557170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91"/>
              </a:lnSpc>
            </a:pPr>
            <a:r>
              <a:rPr lang="en-US" altLang="zh-CN" sz="2000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учае</a:t>
            </a:r>
            <a:r>
              <a:rPr lang="en-US" altLang="zh-CN" sz="2000" spc="-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лок</a:t>
            </a:r>
            <a:r>
              <a:rPr lang="en-US" altLang="zh-CN" sz="2000" spc="-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йна</a:t>
            </a:r>
            <a:r>
              <a:rPr lang="en-US" altLang="zh-CN" sz="20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устр</a:t>
            </a:r>
            <a:r>
              <a:rPr lang="en-US" altLang="zh-CN" sz="20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ст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5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сд</a:t>
            </a:r>
            <a:r>
              <a:rPr lang="en-US" altLang="zh-CN" sz="20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ланное</a:t>
            </a:r>
            <a:r>
              <a:rPr lang="en-US" altLang="zh-CN" sz="2000" spc="-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ециально</a:t>
            </a:r>
            <a:r>
              <a:rPr lang="en-US" altLang="zh-CN" sz="20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йнинга</a:t>
            </a:r>
            <a:r>
              <a:rPr lang="en-US" altLang="zh-CN" sz="20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4179094" y="2998411"/>
            <a:ext cx="4574053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91"/>
              </a:lnSpc>
            </a:pP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ASIC</a:t>
            </a:r>
            <a:r>
              <a:rPr lang="en-US" altLang="zh-CN" sz="2000" spc="4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дна</a:t>
            </a:r>
            <a:r>
              <a:rPr lang="en-US" altLang="zh-CN" sz="2000" spc="-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из</a:t>
            </a:r>
            <a:r>
              <a:rPr lang="en-US" altLang="zh-CN" sz="20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при</a:t>
            </a:r>
            <a:r>
              <a:rPr lang="en-US" altLang="zh-CN" sz="20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рво</a:t>
            </a:r>
            <a:r>
              <a:rPr lang="en-US" altLang="zh-CN" sz="20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роста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тои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ти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льткоинов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4179094" y="4558606"/>
            <a:ext cx="1296591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2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ASIC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2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Угроза </a:t>
            </a:r>
            <a:r>
              <a:rPr lang="ru-RU" b="1" dirty="0" err="1" smtClean="0">
                <a:solidFill>
                  <a:srgbClr val="00B050"/>
                </a:solidFill>
              </a:rPr>
              <a:t>блокчейну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Другая возможная угроза системе - появление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злоумышленника (Евы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пытающегося генерировать ложные блоки быстрее,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чем честные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майнеры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этом случае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будет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устойчива к описанной атаке, если суммарные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мощности честных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майнеров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будут больше, чем нечестных.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 формулируется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короче: система устойчива, если честных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майнеров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больше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чем нечестных.</a:t>
            </a:r>
          </a:p>
        </p:txBody>
      </p:sp>
    </p:spTree>
    <p:extLst>
      <p:ext uri="{BB962C8B-B14F-4D97-AF65-F5344CB8AC3E}">
        <p14:creationId xmlns:p14="http://schemas.microsoft.com/office/powerpoint/2010/main" val="6488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390BD-5AB6-4CF5-8CDE-F3B8760098EB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85728"/>
            <a:ext cx="8501122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571480"/>
            <a:ext cx="4000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cap="all" dirty="0"/>
              <a:t>ПОЧЕМУ транзакция занимает время?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7" y="1340768"/>
            <a:ext cx="7318970" cy="299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Время вычисления нового блока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11" y="605895"/>
            <a:ext cx="6067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4311" y="4040270"/>
            <a:ext cx="5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https://etherscan.io/chart/blocktime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458112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изменения времени вычисления блока для </a:t>
            </a:r>
            <a:r>
              <a:rPr lang="ru-RU" dirty="0"/>
              <a:t>того </a:t>
            </a:r>
            <a:r>
              <a:rPr lang="ru-RU" dirty="0" smtClean="0"/>
              <a:t>чтобы время </a:t>
            </a:r>
            <a:r>
              <a:rPr lang="ru-RU" dirty="0"/>
              <a:t>вычисления </a:t>
            </a:r>
            <a:r>
              <a:rPr lang="ru-RU" dirty="0" err="1"/>
              <a:t>nonce</a:t>
            </a:r>
            <a:r>
              <a:rPr lang="ru-RU" dirty="0"/>
              <a:t> оставалось примерно постоянным и не </a:t>
            </a:r>
            <a:r>
              <a:rPr lang="ru-RU" dirty="0" smtClean="0"/>
              <a:t>зависело от </a:t>
            </a:r>
            <a:r>
              <a:rPr lang="ru-RU" dirty="0"/>
              <a:t>появления со временем все более мощных </a:t>
            </a:r>
            <a:r>
              <a:rPr lang="ru-RU" dirty="0" smtClean="0"/>
              <a:t>вычислительных средств </a:t>
            </a:r>
            <a:r>
              <a:rPr lang="ru-RU" dirty="0"/>
              <a:t>и появления или исчезновения </a:t>
            </a:r>
            <a:r>
              <a:rPr lang="ru-RU" dirty="0" err="1"/>
              <a:t>майнеров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2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Дерево состояний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базой данных </a:t>
            </a:r>
            <a:r>
              <a:rPr lang="ru-RU" dirty="0" err="1"/>
              <a:t>Ethereum</a:t>
            </a:r>
            <a:r>
              <a:rPr lang="ru-RU" dirty="0"/>
              <a:t> является ее дерево состояний, которое состоит из пар ключ/значение, которые сопоставляют </a:t>
            </a:r>
            <a:r>
              <a:rPr lang="ru-RU" dirty="0" err="1"/>
              <a:t>хэш</a:t>
            </a:r>
            <a:r>
              <a:rPr lang="ru-RU" dirty="0"/>
              <a:t>-ключи Keccak256 с 32-байтовым значением.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Структуры данных в </a:t>
            </a:r>
            <a:r>
              <a:rPr lang="ru-RU" dirty="0" err="1"/>
              <a:t>Solidity</a:t>
            </a:r>
            <a:r>
              <a:rPr lang="ru-RU" dirty="0"/>
              <a:t> используют одну или несколько записей дерева состояний для создания </a:t>
            </a:r>
            <a:r>
              <a:rPr lang="ru-RU" dirty="0" smtClean="0"/>
              <a:t>программных конструкций</a:t>
            </a:r>
            <a:r>
              <a:rPr lang="ru-RU" dirty="0"/>
              <a:t>, которые более удобны для программирования.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Простой </a:t>
            </a:r>
            <a:r>
              <a:rPr lang="ru-RU" dirty="0"/>
              <a:t>тип данных </a:t>
            </a:r>
            <a:r>
              <a:rPr lang="ru-RU" dirty="0" smtClean="0"/>
              <a:t>равен 32 </a:t>
            </a:r>
            <a:r>
              <a:rPr lang="ru-RU" dirty="0"/>
              <a:t>байтам или меньше и может храниться в одной записи дерева состояний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 Сложный тип </a:t>
            </a:r>
            <a:r>
              <a:rPr lang="ru-RU" dirty="0"/>
              <a:t>данных, такой как массив, требует нескольких записей в дереве состояний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Большинство транзакций </a:t>
            </a:r>
            <a:r>
              <a:rPr lang="ru-RU" dirty="0"/>
              <a:t>изменяют дерево состояний</a:t>
            </a:r>
            <a:r>
              <a:rPr lang="ru-RU" dirty="0" smtClean="0"/>
              <a:t>. Дерево </a:t>
            </a:r>
            <a:r>
              <a:rPr lang="ru-RU" dirty="0"/>
              <a:t>состояний реализовано как дерево Меркла</a:t>
            </a:r>
          </a:p>
        </p:txBody>
      </p:sp>
    </p:spTree>
    <p:extLst>
      <p:ext uri="{BB962C8B-B14F-4D97-AF65-F5344CB8AC3E}">
        <p14:creationId xmlns:p14="http://schemas.microsoft.com/office/powerpoint/2010/main" val="1733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214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Dapp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отличие от традиционных интернет-приложений, им </a:t>
            </a:r>
            <a:r>
              <a:rPr lang="ru-RU" dirty="0" err="1"/>
              <a:t>ненужны</a:t>
            </a:r>
            <a:r>
              <a:rPr lang="ru-RU" dirty="0"/>
              <a:t> серверы для хостинга и хранения данных. Сеть </a:t>
            </a:r>
            <a:r>
              <a:rPr lang="ru-RU" dirty="0" err="1"/>
              <a:t>Ethereum</a:t>
            </a:r>
            <a:r>
              <a:rPr lang="ru-RU" dirty="0"/>
              <a:t> </a:t>
            </a:r>
            <a:r>
              <a:rPr lang="ru-RU" dirty="0" smtClean="0"/>
              <a:t>выполняет все </a:t>
            </a:r>
            <a:r>
              <a:rPr lang="ru-RU" dirty="0"/>
              <a:t>традиционные функции сервера, включая </a:t>
            </a:r>
            <a:r>
              <a:rPr lang="ru-RU" dirty="0" err="1"/>
              <a:t>аутентификацию,хранение</a:t>
            </a:r>
            <a:r>
              <a:rPr lang="ru-RU" dirty="0"/>
              <a:t> контрактных данных и API. Это означает, что приложения не могут подвергаться цензуре, </a:t>
            </a:r>
            <a:r>
              <a:rPr lang="ru-RU" dirty="0" smtClean="0"/>
              <a:t>как традиционные </a:t>
            </a:r>
            <a:r>
              <a:rPr lang="ru-RU" dirty="0"/>
              <a:t>сайты. Для </a:t>
            </a:r>
            <a:r>
              <a:rPr lang="ru-RU" dirty="0" err="1"/>
              <a:t>цензурирования</a:t>
            </a:r>
            <a:r>
              <a:rPr lang="ru-RU" dirty="0"/>
              <a:t> </a:t>
            </a:r>
            <a:r>
              <a:rPr lang="ru-RU" dirty="0" err="1"/>
              <a:t>dapp</a:t>
            </a:r>
            <a:r>
              <a:rPr lang="ru-RU" dirty="0"/>
              <a:t> потребовалось бы занести в черный список каждый </a:t>
            </a:r>
            <a:r>
              <a:rPr lang="ru-RU" dirty="0" err="1"/>
              <a:t>узелв</a:t>
            </a:r>
            <a:r>
              <a:rPr lang="ru-RU" dirty="0"/>
              <a:t> сети </a:t>
            </a:r>
            <a:r>
              <a:rPr lang="ru-RU" dirty="0" err="1"/>
              <a:t>Ethereum</a:t>
            </a:r>
            <a:r>
              <a:rPr lang="ru-RU" dirty="0"/>
              <a:t> — задача нетривиальная.</a:t>
            </a:r>
          </a:p>
        </p:txBody>
      </p:sp>
    </p:spTree>
    <p:extLst>
      <p:ext uri="{BB962C8B-B14F-4D97-AF65-F5344CB8AC3E}">
        <p14:creationId xmlns:p14="http://schemas.microsoft.com/office/powerpoint/2010/main" val="27731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390BD-5AB6-4CF5-8CDE-F3B8760098EB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85728"/>
            <a:ext cx="8501122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12207" y="38681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Смартконтракт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3456384" cy="418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390BD-5AB6-4CF5-8CDE-F3B8760098EB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85728"/>
            <a:ext cx="8501122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12207" y="38681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Смартконтракт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69" y="908720"/>
            <a:ext cx="5972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9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390BD-5AB6-4CF5-8CDE-F3B8760098EB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85728"/>
            <a:ext cx="8501122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12207" y="38681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Смартконтракт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908720"/>
            <a:ext cx="3396778" cy="395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390BD-5AB6-4CF5-8CDE-F3B8760098EB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85728"/>
            <a:ext cx="8501122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12207" y="38681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Смартконтракт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82048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484784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Расширение файлов </a:t>
            </a:r>
            <a:r>
              <a:rPr lang="en-US" sz="2800" dirty="0" smtClean="0">
                <a:solidFill>
                  <a:srgbClr val="00B050"/>
                </a:solidFill>
              </a:rPr>
              <a:t>*.sol</a:t>
            </a:r>
          </a:p>
          <a:p>
            <a:endParaRPr lang="ru-RU" sz="2800" dirty="0">
              <a:solidFill>
                <a:srgbClr val="00B050"/>
              </a:solidFill>
            </a:endParaRPr>
          </a:p>
          <a:p>
            <a:r>
              <a:rPr lang="ru-RU" sz="2800" dirty="0" smtClean="0">
                <a:solidFill>
                  <a:srgbClr val="00B050"/>
                </a:solidFill>
              </a:rPr>
              <a:t>Строгая типизация</a:t>
            </a:r>
          </a:p>
          <a:p>
            <a:endParaRPr lang="ru-RU" sz="2800" dirty="0">
              <a:solidFill>
                <a:srgbClr val="00B050"/>
              </a:solidFill>
            </a:endParaRPr>
          </a:p>
          <a:p>
            <a:r>
              <a:rPr lang="ru-RU" sz="2800" dirty="0" smtClean="0">
                <a:solidFill>
                  <a:srgbClr val="00B050"/>
                </a:solidFill>
              </a:rPr>
              <a:t>Похож на </a:t>
            </a:r>
            <a:r>
              <a:rPr lang="en-US" sz="2800" dirty="0" err="1" smtClean="0">
                <a:solidFill>
                  <a:srgbClr val="00B050"/>
                </a:solidFill>
              </a:rPr>
              <a:t>Javascript</a:t>
            </a:r>
            <a:endParaRPr lang="en-US" sz="28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63" name="Image6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328" y="2723555"/>
            <a:ext cx="3107531" cy="1821656"/>
          </a:xfrm>
          <a:prstGeom prst="rect">
            <a:avLst/>
          </a:prstGeom>
          <a:noFill/>
        </p:spPr>
      </p:pic>
      <p:sp>
        <p:nvSpPr>
          <p:cNvPr id="64" name="Text Box64"/>
          <p:cNvSpPr txBox="1"/>
          <p:nvPr/>
        </p:nvSpPr>
        <p:spPr>
          <a:xfrm>
            <a:off x="4179094" y="848321"/>
            <a:ext cx="4555124" cy="1263631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45"/>
              </a:lnSpc>
            </a:pPr>
            <a:r>
              <a:rPr lang="en-US" altLang="zh-CN" sz="24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2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ход</a:t>
            </a:r>
            <a:r>
              <a:rPr lang="en-US" altLang="zh-CN" sz="2400" spc="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сп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тс</a:t>
            </a:r>
            <a:r>
              <a:rPr lang="en-US" altLang="zh-CN" sz="24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-2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окч</a:t>
            </a:r>
            <a:r>
              <a:rPr lang="en-US" altLang="zh-CN" sz="24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4179094" y="2330649"/>
            <a:ext cx="3409909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рт</a:t>
            </a:r>
            <a:r>
              <a:rPr lang="en-US" altLang="zh-CN" sz="2400" spc="-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3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4179094" y="2741415"/>
            <a:ext cx="3981908" cy="87891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50"/>
              </a:lnSpc>
            </a:pP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ис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4179094" y="4558606"/>
            <a:ext cx="1505546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1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445514" y="1256655"/>
            <a:ext cx="4516755" cy="3569335"/>
            <a:chOff x="0" y="0"/>
            <a:chExt cx="4516916" cy="3569466"/>
          </a:xfrm>
        </p:grpSpPr>
        <p:sp>
          <p:nvSpPr>
            <p:cNvPr id="6" name="Надпись 364"/>
            <p:cNvSpPr txBox="1"/>
            <p:nvPr/>
          </p:nvSpPr>
          <p:spPr>
            <a:xfrm>
              <a:off x="1200838" y="0"/>
              <a:ext cx="1916935" cy="103558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Определение контракта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(Solidity)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Надпись 365"/>
            <p:cNvSpPr txBox="1"/>
            <p:nvPr/>
          </p:nvSpPr>
          <p:spPr>
            <a:xfrm>
              <a:off x="1200838" y="1410159"/>
              <a:ext cx="1916935" cy="4406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Solidity </a:t>
              </a: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компилятор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Надпись 366"/>
            <p:cNvSpPr txBox="1"/>
            <p:nvPr/>
          </p:nvSpPr>
          <p:spPr>
            <a:xfrm>
              <a:off x="0" y="2533880"/>
              <a:ext cx="1916935" cy="103558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Байт-код</a:t>
              </a: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,</a:t>
              </a: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 готов</a:t>
              </a: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ый</a:t>
              </a: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 к развертыванию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Надпись 367"/>
            <p:cNvSpPr txBox="1"/>
            <p:nvPr/>
          </p:nvSpPr>
          <p:spPr>
            <a:xfrm>
              <a:off x="2599981" y="2533880"/>
              <a:ext cx="1916935" cy="103558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Бинарный интерфейс приложения (ABI)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114320" y="1035586"/>
              <a:ext cx="0" cy="375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773716" y="1850834"/>
              <a:ext cx="0" cy="36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732183" y="1850834"/>
              <a:ext cx="0" cy="36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1101687" y="2214390"/>
              <a:ext cx="6720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2732183" y="2214390"/>
              <a:ext cx="6720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100769" y="2214390"/>
              <a:ext cx="0" cy="31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3403294" y="2214390"/>
              <a:ext cx="0" cy="31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259632" y="1397086"/>
            <a:ext cx="1673860" cy="3183255"/>
            <a:chOff x="0" y="0"/>
            <a:chExt cx="1674452" cy="3183876"/>
          </a:xfrm>
        </p:grpSpPr>
        <p:sp>
          <p:nvSpPr>
            <p:cNvPr id="19" name="Надпись 377"/>
            <p:cNvSpPr txBox="1"/>
            <p:nvPr/>
          </p:nvSpPr>
          <p:spPr>
            <a:xfrm>
              <a:off x="0" y="0"/>
              <a:ext cx="1674452" cy="8813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Наш</a:t>
              </a: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 JavaScript 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600">
                  <a:effectLst/>
                  <a:latin typeface="Calibri"/>
                  <a:ea typeface="Calibri"/>
                  <a:cs typeface="Times New Roman"/>
                </a:rPr>
                <a:t>код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" name="Надпись 378"/>
            <p:cNvSpPr txBox="1"/>
            <p:nvPr/>
          </p:nvSpPr>
          <p:spPr>
            <a:xfrm>
              <a:off x="0" y="1421176"/>
              <a:ext cx="1674452" cy="48474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alibri"/>
                  <a:ea typeface="Calibri"/>
                  <a:cs typeface="Times New Roman"/>
                </a:rPr>
                <a:t>ABI</a:t>
              </a:r>
              <a:endParaRPr lang="ru-RU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1" name="Надпись 379"/>
            <p:cNvSpPr txBox="1"/>
            <p:nvPr/>
          </p:nvSpPr>
          <p:spPr>
            <a:xfrm>
              <a:off x="0" y="2302526"/>
              <a:ext cx="1674452" cy="8813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ru-RU" sz="16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836364" y="881350"/>
              <a:ext cx="0" cy="54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847380" y="1905918"/>
              <a:ext cx="0" cy="39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Рисунок 23" descr="Знак одобрения 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r:embed="rId15"/>
              </a:ext>
            </a:extLst>
          </a:blip>
          <a:stretch>
            <a:fillRect/>
          </a:stretch>
        </p:blipFill>
        <p:spPr>
          <a:xfrm>
            <a:off x="1970187" y="4003227"/>
            <a:ext cx="273050" cy="27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44" y="1372522"/>
            <a:ext cx="9001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724128" y="1372522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Экземпляр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3" idx="3"/>
            <a:endCxn id="25" idx="1"/>
          </p:cNvCxnSpPr>
          <p:nvPr/>
        </p:nvCxnSpPr>
        <p:spPr>
          <a:xfrm>
            <a:off x="4968044" y="1557188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Онлайн-редактор </a:t>
            </a:r>
            <a:r>
              <a:rPr lang="ru-RU" dirty="0"/>
              <a:t>кода </a:t>
            </a:r>
            <a:r>
              <a:rPr lang="ru-RU" dirty="0" err="1" smtClean="0"/>
              <a:t>Remix</a:t>
            </a:r>
            <a:r>
              <a:rPr lang="ru-RU" dirty="0" smtClean="0"/>
              <a:t>, </a:t>
            </a:r>
            <a:r>
              <a:rPr lang="ru-RU" dirty="0"/>
              <a:t>созданный специально для создания и </a:t>
            </a:r>
            <a:r>
              <a:rPr lang="ru-RU" dirty="0" smtClean="0"/>
              <a:t>тестирования </a:t>
            </a:r>
            <a:r>
              <a:rPr lang="ru-RU" dirty="0" err="1" smtClean="0"/>
              <a:t>смартконтрактов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724150"/>
            <a:ext cx="34671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378904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Старая версия:</a:t>
            </a:r>
          </a:p>
          <a:p>
            <a:r>
              <a:rPr lang="en-US" dirty="0" smtClean="0"/>
              <a:t>https</a:t>
            </a:r>
            <a:r>
              <a:rPr lang="en-US" dirty="0"/>
              <a:t>://ethereum.github.io/browser-solidity/#optimize=false&amp;version=soljson-v0.7.1+commit.f4a555be.js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2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Пример смарт-контракта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7056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pragma solidity ^0.4.25;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contract Inbox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  string public message;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constructor (string </a:t>
            </a:r>
            <a:r>
              <a:rPr lang="en-US" dirty="0" err="1"/>
              <a:t>ddd</a:t>
            </a:r>
            <a:r>
              <a:rPr lang="en-US" dirty="0"/>
              <a:t>) public</a:t>
            </a:r>
          </a:p>
          <a:p>
            <a:r>
              <a:rPr lang="en-US" dirty="0"/>
              <a:t>    {</a:t>
            </a:r>
          </a:p>
          <a:p>
            <a:r>
              <a:rPr lang="en-US" dirty="0"/>
              <a:t>        message = </a:t>
            </a:r>
            <a:r>
              <a:rPr lang="en-US" dirty="0" err="1"/>
              <a:t>ddd</a:t>
            </a:r>
            <a:r>
              <a:rPr lang="en-US" dirty="0"/>
              <a:t>;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   function </a:t>
            </a:r>
            <a:r>
              <a:rPr lang="en-US" dirty="0" err="1"/>
              <a:t>setMessage</a:t>
            </a:r>
            <a:r>
              <a:rPr lang="en-US" dirty="0"/>
              <a:t>(string </a:t>
            </a:r>
            <a:r>
              <a:rPr lang="en-US" dirty="0" err="1"/>
              <a:t>newMessage</a:t>
            </a:r>
            <a:r>
              <a:rPr lang="en-US" dirty="0"/>
              <a:t>) public</a:t>
            </a:r>
          </a:p>
          <a:p>
            <a:r>
              <a:rPr lang="en-US" dirty="0"/>
              <a:t>    {</a:t>
            </a:r>
          </a:p>
          <a:p>
            <a:r>
              <a:rPr lang="en-US" dirty="0"/>
              <a:t>        message = </a:t>
            </a:r>
            <a:r>
              <a:rPr lang="en-US" dirty="0" err="1"/>
              <a:t>newMessage</a:t>
            </a:r>
            <a:r>
              <a:rPr lang="en-US" dirty="0"/>
              <a:t>;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   function </a:t>
            </a:r>
            <a:r>
              <a:rPr lang="en-US" dirty="0" err="1"/>
              <a:t>getMessage</a:t>
            </a:r>
            <a:r>
              <a:rPr lang="en-US" dirty="0"/>
              <a:t>() public view returns (string)</a:t>
            </a:r>
          </a:p>
          <a:p>
            <a:r>
              <a:rPr lang="en-US" dirty="0"/>
              <a:t>    {</a:t>
            </a:r>
          </a:p>
          <a:p>
            <a:r>
              <a:rPr lang="en-US" dirty="0"/>
              <a:t>        return message;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6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th69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71" name="Image7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20008"/>
            <a:ext cx="3366492" cy="1384102"/>
          </a:xfrm>
          <a:prstGeom prst="rect">
            <a:avLst/>
          </a:prstGeom>
          <a:noFill/>
        </p:spPr>
      </p:pic>
      <p:sp>
        <p:nvSpPr>
          <p:cNvPr id="72" name="Text Box72"/>
          <p:cNvSpPr txBox="1"/>
          <p:nvPr/>
        </p:nvSpPr>
        <p:spPr>
          <a:xfrm>
            <a:off x="4179094" y="598289"/>
            <a:ext cx="3184327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1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ец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ра</a:t>
            </a:r>
            <a:r>
              <a:rPr lang="en-US" altLang="zh-CN" sz="2400" spc="-2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4179094" y="1009055"/>
            <a:ext cx="3282393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2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2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4179094" y="1419821"/>
            <a:ext cx="4284000" cy="87891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50"/>
              </a:lnSpc>
            </a:pP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ли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от</a:t>
            </a:r>
            <a:r>
              <a:rPr lang="en-US" altLang="zh-CN" sz="24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4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400" spc="-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ик</a:t>
            </a:r>
            <a:r>
              <a:rPr lang="en-US" altLang="zh-CN" sz="2400" spc="-2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4179094" y="2491383"/>
            <a:ext cx="2822425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DAO</a:t>
            </a:r>
            <a:r>
              <a:rPr lang="en-US" altLang="zh-CN" sz="2400" spc="-1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4179094" y="3152180"/>
            <a:ext cx="4355653" cy="211001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8051"/>
              </a:lnSpc>
            </a:pP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r>
              <a:rPr lang="en-US" altLang="zh-CN" sz="2400" spc="-1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2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DAO</a:t>
            </a:r>
            <a:r>
              <a:rPr lang="en-US" altLang="zh-CN" sz="24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200" b="1" spc="-2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DAO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6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th90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92" name="Image9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562820"/>
            <a:ext cx="2857500" cy="2143125"/>
          </a:xfrm>
          <a:prstGeom prst="rect">
            <a:avLst/>
          </a:prstGeom>
          <a:noFill/>
        </p:spPr>
      </p:pic>
      <p:sp>
        <p:nvSpPr>
          <p:cNvPr id="93" name="Text Box93"/>
          <p:cNvSpPr txBox="1"/>
          <p:nvPr/>
        </p:nvSpPr>
        <p:spPr>
          <a:xfrm>
            <a:off x="4179094" y="807601"/>
            <a:ext cx="4641591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43"/>
              </a:lnSpc>
            </a:pP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сс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0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0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20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2000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BitCoin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Ethereum)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4179094" y="2272070"/>
            <a:ext cx="4473270" cy="1417519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43"/>
              </a:lnSpc>
            </a:pP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ове</a:t>
            </a:r>
            <a:r>
              <a:rPr lang="en-US" altLang="zh-CN" sz="20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сл</a:t>
            </a:r>
            <a:r>
              <a:rPr lang="en-US" altLang="zh-CN" sz="2000" spc="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endParaRPr lang="en-US" altLang="zh-CN" sz="2000" dirty="0">
              <a:latin typeface="Arial"/>
              <a:ea typeface="Arial"/>
              <a:cs typeface="Arial"/>
            </a:endParaRPr>
          </a:p>
          <a:p>
            <a:pPr>
              <a:lnSpc>
                <a:spcPts val="2742"/>
              </a:lnSpc>
            </a:pP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ер</a:t>
            </a:r>
            <a:r>
              <a:rPr lang="en-US" altLang="zh-CN" sz="2000" spc="-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-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endParaRPr lang="en-US" altLang="zh-CN" sz="2000" dirty="0">
              <a:latin typeface="Arial"/>
              <a:ea typeface="Arial"/>
              <a:cs typeface="Arial"/>
            </a:endParaRPr>
          </a:p>
          <a:p>
            <a:pPr>
              <a:lnSpc>
                <a:spcPts val="2742"/>
              </a:lnSpc>
            </a:pP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од</a:t>
            </a:r>
            <a:r>
              <a:rPr lang="en-US" altLang="zh-CN" sz="20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1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св</a:t>
            </a:r>
            <a:r>
              <a:rPr lang="en-US" altLang="zh-CN" sz="2000" spc="1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4179094" y="4558606"/>
            <a:ext cx="2029539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8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MINING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3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ath97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99" name="Image9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008" y="2741414"/>
            <a:ext cx="2875359" cy="1785938"/>
          </a:xfrm>
          <a:prstGeom prst="rect">
            <a:avLst/>
          </a:prstGeom>
          <a:noFill/>
        </p:spPr>
      </p:pic>
      <p:sp>
        <p:nvSpPr>
          <p:cNvPr id="100" name="Text Box100"/>
          <p:cNvSpPr txBox="1"/>
          <p:nvPr/>
        </p:nvSpPr>
        <p:spPr>
          <a:xfrm>
            <a:off x="4179094" y="1259086"/>
            <a:ext cx="4473453" cy="167400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42"/>
              </a:lnSpc>
            </a:pPr>
            <a:r>
              <a:rPr lang="en-US" altLang="zh-CN" sz="24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-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2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др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4179094" y="4558606"/>
            <a:ext cx="1881664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5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MULTI-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4179094" y="5094387"/>
            <a:ext cx="311235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6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SIGNATURE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ath104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06" name="Image1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953" y="2473523"/>
            <a:ext cx="2321719" cy="2321719"/>
          </a:xfrm>
          <a:prstGeom prst="rect">
            <a:avLst/>
          </a:prstGeom>
          <a:noFill/>
        </p:spPr>
      </p:pic>
      <p:sp>
        <p:nvSpPr>
          <p:cNvPr id="107" name="Text Box107"/>
          <p:cNvSpPr txBox="1"/>
          <p:nvPr/>
        </p:nvSpPr>
        <p:spPr>
          <a:xfrm>
            <a:off x="4179094" y="1140678"/>
            <a:ext cx="4095107" cy="776318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895"/>
              </a:lnSpc>
            </a:pPr>
            <a:r>
              <a:rPr lang="en-US" altLang="zh-CN" sz="21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1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1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1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1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1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off-chain</a:t>
            </a:r>
            <a:r>
              <a:rPr lang="en-US" altLang="zh-CN" sz="21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1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1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Ethereum.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4179094" y="4558606"/>
            <a:ext cx="2607112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4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ORACLES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th116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18" name="Image1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4" y="2455664"/>
            <a:ext cx="2357438" cy="2357438"/>
          </a:xfrm>
          <a:prstGeom prst="rect">
            <a:avLst/>
          </a:prstGeom>
          <a:noFill/>
        </p:spPr>
      </p:pic>
      <p:sp>
        <p:nvSpPr>
          <p:cNvPr id="119" name="Text Box119"/>
          <p:cNvSpPr txBox="1"/>
          <p:nvPr/>
        </p:nvSpPr>
        <p:spPr>
          <a:xfrm>
            <a:off x="4179094" y="1482329"/>
            <a:ext cx="3786081" cy="110974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4234"/>
              </a:lnSpc>
            </a:pPr>
            <a:r>
              <a:rPr lang="en-US" altLang="zh-CN" sz="2400" spc="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4179094" y="2553891"/>
            <a:ext cx="4507152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наз</a:t>
            </a:r>
            <a:r>
              <a:rPr lang="en-US" altLang="zh-CN" sz="2400" spc="-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4179094" y="4558606"/>
            <a:ext cx="3916025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TRANSACTION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4179094" y="5094387"/>
            <a:ext cx="1038881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7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FEE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5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127"/>
          <p:cNvSpPr txBox="1"/>
          <p:nvPr/>
        </p:nvSpPr>
        <p:spPr>
          <a:xfrm>
            <a:off x="467544" y="1052736"/>
            <a:ext cx="8496944" cy="5264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417"/>
              </a:lnSpc>
            </a:pP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относится 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 изменению в протоколе сети, который приводит к созданию двух версий цепочки блоков: одной, следующей старым правилам, и другой, работающей по новым правилам. </a:t>
            </a:r>
          </a:p>
          <a:p>
            <a:pPr>
              <a:lnSpc>
                <a:spcPts val="2417"/>
              </a:lnSpc>
            </a:pP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Жёсткий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(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Hard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Fork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)</a:t>
            </a:r>
          </a:p>
          <a:p>
            <a:pPr>
              <a:lnSpc>
                <a:spcPts val="2417"/>
              </a:lnSpc>
            </a:pP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Жёсткий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— это несовместимое с предыдущими версиями изменение протокола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блокчейна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 которое требует от всех пользователей сети обновить своё программное обеспечение для продолжения работы в новой версии сети. Если не все участники сети согласны с изменениями и часть из них продолжает использовать старую версию программного обеспечения, это приводит к разделению цепочки на две: одна будет следовать новому протоколу, а другая — оставаться на старом.</a:t>
            </a:r>
          </a:p>
          <a:p>
            <a:pPr>
              <a:lnSpc>
                <a:spcPts val="2417"/>
              </a:lnSpc>
            </a:pPr>
            <a:endParaRPr lang="ru-RU" altLang="zh-CN" spc="13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417"/>
              </a:lnSpc>
            </a:pP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Примеры жёстких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форков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>
              <a:lnSpc>
                <a:spcPts val="2417"/>
              </a:lnSpc>
            </a:pPr>
            <a:endParaRPr lang="ru-RU" altLang="zh-CN" spc="13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417"/>
              </a:lnSpc>
            </a:pP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Bitcoin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Cash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как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Bitcoin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>
              <a:lnSpc>
                <a:spcPts val="2417"/>
              </a:lnSpc>
            </a:pP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Classic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как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форк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pc="135" dirty="0" err="1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ru-RU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после инцидента DAO.</a:t>
            </a:r>
            <a:endParaRPr lang="en-US" altLang="zh-CN" dirty="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767953" y="245023"/>
            <a:ext cx="219670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ru-RU" altLang="zh-CN" sz="4200" b="1" spc="-82" dirty="0" err="1" smtClean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Форк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5716</TotalTime>
  <Words>1004</Words>
  <Application>Microsoft Office PowerPoint</Application>
  <PresentationFormat>Экран (4:3)</PresentationFormat>
  <Paragraphs>173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PC</cp:lastModifiedBy>
  <cp:revision>75</cp:revision>
  <dcterms:created xsi:type="dcterms:W3CDTF">2020-02-04T16:58:56Z</dcterms:created>
  <dcterms:modified xsi:type="dcterms:W3CDTF">2024-03-04T13:51:12Z</dcterms:modified>
</cp:coreProperties>
</file>