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80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7" r:id="rId12"/>
    <p:sldId id="276" r:id="rId13"/>
    <p:sldId id="273" r:id="rId14"/>
    <p:sldId id="274" r:id="rId15"/>
    <p:sldId id="275" r:id="rId16"/>
    <p:sldId id="278" r:id="rId17"/>
    <p:sldId id="279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79EAD-9E9C-4DC4-A009-62200EEBB6FC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70B94-B8C9-4C3F-8EA5-EBC65ADD3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Два объекта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8644"/>
            <a:ext cx="8229600" cy="85010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457200" y="1508024"/>
            <a:ext cx="3970784" cy="4801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4644008" y="1508023"/>
            <a:ext cx="4042792" cy="4801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446608"/>
            <a:ext cx="5698976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38" indent="0">
              <a:buNone/>
              <a:defRPr sz="1200"/>
            </a:lvl2pPr>
            <a:lvl3pPr marL="1219076" indent="0">
              <a:buNone/>
              <a:defRPr sz="1050"/>
            </a:lvl3pPr>
            <a:lvl4pPr marL="1828616" indent="0">
              <a:buNone/>
              <a:defRPr sz="1000"/>
            </a:lvl4pPr>
            <a:lvl5pPr marL="2438155" indent="0">
              <a:buNone/>
              <a:defRPr sz="1000"/>
            </a:lvl5pPr>
          </a:lstStyle>
          <a:p>
            <a:pPr lvl="0"/>
            <a:r>
              <a:rPr lang="en-US" dirty="0" err="1" smtClean="0"/>
              <a:t>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05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3DCFF7-1301-4ABC-BD92-6BE79EF5A98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B27FAE-777E-4542-B76B-3297FCEFFA5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chkin.ru/ispolzovanie-smart-kontraktov-v-yurisprudenczii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Официальная символи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96" y="188640"/>
            <a:ext cx="950305" cy="65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187624" y="1772816"/>
            <a:ext cx="73871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«Цифровая кафедра, </a:t>
            </a:r>
            <a:r>
              <a:rPr lang="ru-RU" altLang="ru-RU" sz="2400" dirty="0" err="1">
                <a:solidFill>
                  <a:srgbClr val="FF0000"/>
                </a:solidFill>
                <a:latin typeface="Times New Roman" pitchFamily="18" charset="0"/>
              </a:rPr>
              <a:t>цифровизация</a:t>
            </a:r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 и разработка ИС»</a:t>
            </a:r>
          </a:p>
          <a:p>
            <a:pPr algn="ctr"/>
            <a:endParaRPr lang="ru-RU" altLang="ru-RU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Лекция 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№4 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по курсу </a:t>
            </a:r>
            <a:b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«Введение в </a:t>
            </a:r>
            <a:r>
              <a:rPr lang="ru-RU" altLang="ru-RU" sz="2400" dirty="0" err="1" smtClean="0">
                <a:solidFill>
                  <a:srgbClr val="FF0000"/>
                </a:solidFill>
                <a:latin typeface="Times New Roman" pitchFamily="18" charset="0"/>
              </a:rPr>
              <a:t>блокчейн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»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763688" y="4149080"/>
            <a:ext cx="702468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sz="1400" dirty="0">
                <a:latin typeface="Arial" charset="0"/>
              </a:rPr>
              <a:t>Лекторы: д.т.н., </a:t>
            </a:r>
            <a:r>
              <a:rPr lang="ru-RU" altLang="ru-RU" sz="1400" dirty="0" err="1">
                <a:latin typeface="Arial" charset="0"/>
              </a:rPr>
              <a:t>Оцоков</a:t>
            </a:r>
            <a:r>
              <a:rPr lang="ru-RU" altLang="ru-RU" sz="1400" dirty="0">
                <a:latin typeface="Arial" charset="0"/>
              </a:rPr>
              <a:t> Шамиль </a:t>
            </a:r>
            <a:r>
              <a:rPr lang="ru-RU" altLang="ru-RU" sz="1400" dirty="0" err="1">
                <a:latin typeface="Arial" charset="0"/>
              </a:rPr>
              <a:t>Алиевич</a:t>
            </a:r>
            <a:r>
              <a:rPr lang="ru-RU" altLang="ru-RU" sz="1400" dirty="0">
                <a:latin typeface="Arial" charset="0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ru-RU" altLang="ru-RU" sz="1400" dirty="0">
                <a:latin typeface="Arial" charset="0"/>
              </a:rPr>
              <a:t>к.т.н., </a:t>
            </a:r>
            <a:r>
              <a:rPr lang="ru-RU" altLang="ru-RU" sz="1400" dirty="0" err="1">
                <a:latin typeface="Arial" charset="0"/>
              </a:rPr>
              <a:t>Аляева</a:t>
            </a:r>
            <a:r>
              <a:rPr lang="ru-RU" altLang="ru-RU" sz="1400" dirty="0">
                <a:latin typeface="Arial" charset="0"/>
              </a:rPr>
              <a:t> Юлия Владимировна</a:t>
            </a:r>
          </a:p>
          <a:p>
            <a:pPr algn="r">
              <a:lnSpc>
                <a:spcPct val="150000"/>
              </a:lnSpc>
            </a:pPr>
            <a:r>
              <a:rPr lang="en-US" altLang="ru-RU" sz="1400" dirty="0">
                <a:latin typeface="Arial" charset="0"/>
              </a:rPr>
              <a:t>e</a:t>
            </a:r>
            <a:r>
              <a:rPr lang="ru-RU" altLang="ru-RU" sz="1400" dirty="0" err="1">
                <a:latin typeface="Arial" charset="0"/>
              </a:rPr>
              <a:t>mail</a:t>
            </a:r>
            <a:r>
              <a:rPr lang="ru-RU" altLang="ru-RU" sz="1400" dirty="0">
                <a:latin typeface="Arial" charset="0"/>
              </a:rPr>
              <a:t>:  otsokovShA@mpei.ru</a:t>
            </a:r>
          </a:p>
          <a:p>
            <a:endParaRPr lang="ru-RU" altLang="ru-RU" sz="1400" dirty="0">
              <a:latin typeface="Arial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227513" y="6008688"/>
            <a:ext cx="1655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600" dirty="0">
                <a:solidFill>
                  <a:srgbClr val="0070C0"/>
                </a:solidFill>
                <a:latin typeface="Arial" charset="0"/>
              </a:rPr>
              <a:t>Москва, </a:t>
            </a:r>
            <a:r>
              <a:rPr lang="ru-RU" altLang="ru-RU" sz="1600" dirty="0" smtClean="0">
                <a:solidFill>
                  <a:srgbClr val="0070C0"/>
                </a:solidFill>
                <a:latin typeface="Arial" charset="0"/>
              </a:rPr>
              <a:t>2024</a:t>
            </a:r>
            <a:endParaRPr lang="ru-RU" altLang="ru-RU" sz="1600" dirty="0">
              <a:solidFill>
                <a:srgbClr val="0070C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09675"/>
            <a:ext cx="87249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3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Транзакция по созданию контракта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1817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5291916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 </a:t>
            </a:r>
            <a:r>
              <a:rPr lang="en-US" dirty="0" smtClean="0"/>
              <a:t>to - </a:t>
            </a:r>
            <a:r>
              <a:rPr lang="ru-RU" dirty="0" smtClean="0"/>
              <a:t>пустое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0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556792"/>
            <a:ext cx="678744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934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30385"/>
            <a:ext cx="6743650" cy="37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8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4693345" cy="411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624013"/>
            <a:ext cx="71056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8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4290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472514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Ожидание подтверждения транзакции может быть 10-30 сек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465313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Демонстрация, что стоит денег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26493"/>
            <a:ext cx="4295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Криптовалюта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94" y="1340768"/>
            <a:ext cx="609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24208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 – </a:t>
            </a:r>
            <a:r>
              <a:rPr lang="ru-RU" dirty="0" smtClean="0"/>
              <a:t>минимальная единица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3356992"/>
            <a:ext cx="59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https://etherchain.org/tools/unitConverter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4149080"/>
            <a:ext cx="629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Gwei</a:t>
            </a:r>
            <a:r>
              <a:rPr lang="ru-RU" dirty="0"/>
              <a:t> (сокр. от англ. </a:t>
            </a:r>
            <a:r>
              <a:rPr lang="ru-RU" dirty="0" err="1"/>
              <a:t>giga-wei</a:t>
            </a:r>
            <a:r>
              <a:rPr lang="ru-RU" dirty="0"/>
              <a:t>) – один из самых популярных номиналов эфира: </a:t>
            </a:r>
          </a:p>
          <a:p>
            <a:r>
              <a:rPr lang="ru-RU" dirty="0" err="1"/>
              <a:t>Gwei</a:t>
            </a:r>
            <a:r>
              <a:rPr lang="ru-RU" dirty="0"/>
              <a:t> – 0,000000001 ETH;</a:t>
            </a:r>
          </a:p>
          <a:p>
            <a:r>
              <a:rPr lang="ru-RU" dirty="0"/>
              <a:t>ETH – 1 000 000 000 </a:t>
            </a:r>
            <a:r>
              <a:rPr lang="ru-RU" dirty="0" err="1"/>
              <a:t>Gwei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8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409" y="1268760"/>
            <a:ext cx="4933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09" y="3140968"/>
            <a:ext cx="52768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1409" y="4797152"/>
            <a:ext cx="537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Платить за сервер. Платить за то что кто-то выполняет код контракта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9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1546622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spc="-39" dirty="0">
                <a:solidFill>
                  <a:srgbClr val="04CB2A"/>
                </a:solidFill>
                <a:latin typeface="Arial"/>
                <a:cs typeface="Arial"/>
              </a:rPr>
              <a:t>BOOL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0164" y="810101"/>
            <a:ext cx="2920901" cy="353168"/>
          </a:xfrm>
          <a:prstGeom prst="rect">
            <a:avLst/>
          </a:prstGeom>
        </p:spPr>
        <p:txBody>
          <a:bodyPr vert="horz" wrap="square" lIns="0" tIns="11162" rIns="0" bIns="0" rtlCol="0">
            <a:spAutoFit/>
          </a:bodyPr>
          <a:lstStyle/>
          <a:p>
            <a:pPr marL="8929">
              <a:spcBef>
                <a:spcPts val="88"/>
              </a:spcBef>
              <a:tabLst>
                <a:tab pos="667024" algn="l"/>
              </a:tabLst>
            </a:pPr>
            <a:r>
              <a:rPr sz="2200" b="1" spc="246" dirty="0">
                <a:solidFill>
                  <a:srgbClr val="4C8945"/>
                </a:solidFill>
                <a:latin typeface="Lucida Sans"/>
                <a:cs typeface="Lucida Sans"/>
              </a:rPr>
              <a:t>!	</a:t>
            </a:r>
            <a:r>
              <a:rPr sz="2200" spc="63" dirty="0"/>
              <a:t>(logical</a:t>
            </a:r>
            <a:r>
              <a:rPr sz="2200" spc="-102" dirty="0"/>
              <a:t> </a:t>
            </a:r>
            <a:r>
              <a:rPr sz="2200" spc="67" dirty="0"/>
              <a:t>negation)</a:t>
            </a:r>
            <a:endParaRPr sz="22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0164" y="1417320"/>
            <a:ext cx="4192042" cy="2537604"/>
          </a:xfrm>
          <a:prstGeom prst="rect">
            <a:avLst/>
          </a:prstGeom>
        </p:spPr>
        <p:txBody>
          <a:bodyPr vert="horz" wrap="square" lIns="0" tIns="11162" rIns="0" bIns="0" rtlCol="0">
            <a:spAutoFit/>
          </a:bodyPr>
          <a:lstStyle/>
          <a:p>
            <a:pPr marL="8929">
              <a:spcBef>
                <a:spcPts val="88"/>
              </a:spcBef>
              <a:tabLst>
                <a:tab pos="724171" algn="l"/>
              </a:tabLst>
            </a:pPr>
            <a:r>
              <a:rPr sz="2200" b="1" spc="91" dirty="0">
                <a:solidFill>
                  <a:srgbClr val="4C8945"/>
                </a:solidFill>
                <a:latin typeface="Lucida Sans"/>
                <a:cs typeface="Lucida Sans"/>
              </a:rPr>
              <a:t>&amp;&amp;	</a:t>
            </a:r>
            <a:r>
              <a:rPr sz="2200" spc="63" dirty="0">
                <a:solidFill>
                  <a:srgbClr val="838787"/>
                </a:solidFill>
                <a:latin typeface="Arial"/>
                <a:cs typeface="Arial"/>
              </a:rPr>
              <a:t>(logical conjunction,</a:t>
            </a:r>
            <a:r>
              <a:rPr sz="2200" spc="-281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200" spc="91" dirty="0">
                <a:solidFill>
                  <a:srgbClr val="838787"/>
                </a:solidFill>
                <a:latin typeface="Arial"/>
                <a:cs typeface="Arial"/>
              </a:rPr>
              <a:t>“and”)</a:t>
            </a:r>
            <a:endParaRPr sz="2200">
              <a:latin typeface="Arial"/>
              <a:cs typeface="Arial"/>
            </a:endParaRPr>
          </a:p>
          <a:p>
            <a:pPr marL="8929">
              <a:spcBef>
                <a:spcPts val="2166"/>
              </a:spcBef>
              <a:tabLst>
                <a:tab pos="701848" algn="l"/>
              </a:tabLst>
            </a:pPr>
            <a:r>
              <a:rPr sz="2200" b="1" spc="-11" dirty="0">
                <a:solidFill>
                  <a:srgbClr val="4C8945"/>
                </a:solidFill>
                <a:latin typeface="Lucida Sans"/>
                <a:cs typeface="Lucida Sans"/>
              </a:rPr>
              <a:t>||	</a:t>
            </a:r>
            <a:r>
              <a:rPr sz="2200" spc="63" dirty="0">
                <a:solidFill>
                  <a:srgbClr val="838787"/>
                </a:solidFill>
                <a:latin typeface="Arial"/>
                <a:cs typeface="Arial"/>
              </a:rPr>
              <a:t>(logical </a:t>
            </a:r>
            <a:r>
              <a:rPr sz="2200" spc="60" dirty="0">
                <a:solidFill>
                  <a:srgbClr val="838787"/>
                </a:solidFill>
                <a:latin typeface="Arial"/>
                <a:cs typeface="Arial"/>
              </a:rPr>
              <a:t>disjunction,</a:t>
            </a:r>
            <a:r>
              <a:rPr sz="2200" spc="-253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200" spc="109" dirty="0">
                <a:solidFill>
                  <a:srgbClr val="838787"/>
                </a:solidFill>
                <a:latin typeface="Arial"/>
                <a:cs typeface="Arial"/>
              </a:rPr>
              <a:t>“or”)</a:t>
            </a:r>
            <a:endParaRPr sz="2200">
              <a:latin typeface="Arial"/>
              <a:cs typeface="Arial"/>
            </a:endParaRPr>
          </a:p>
          <a:p>
            <a:pPr marL="8929">
              <a:spcBef>
                <a:spcPts val="2095"/>
              </a:spcBef>
              <a:tabLst>
                <a:tab pos="659880" algn="l"/>
              </a:tabLst>
            </a:pPr>
            <a:r>
              <a:rPr sz="2200" b="1" spc="70" dirty="0">
                <a:solidFill>
                  <a:srgbClr val="4C8945"/>
                </a:solidFill>
                <a:latin typeface="Lucida Sans"/>
                <a:cs typeface="Lucida Sans"/>
              </a:rPr>
              <a:t>==	</a:t>
            </a:r>
            <a:r>
              <a:rPr sz="2200" spc="49" dirty="0">
                <a:solidFill>
                  <a:srgbClr val="838787"/>
                </a:solidFill>
                <a:latin typeface="Arial"/>
                <a:cs typeface="Arial"/>
              </a:rPr>
              <a:t>(equality)</a:t>
            </a:r>
            <a:endParaRPr sz="2200">
              <a:latin typeface="Arial"/>
              <a:cs typeface="Arial"/>
            </a:endParaRPr>
          </a:p>
          <a:p>
            <a:pPr marL="8929">
              <a:spcBef>
                <a:spcPts val="2166"/>
              </a:spcBef>
              <a:tabLst>
                <a:tab pos="643361" algn="l"/>
              </a:tabLst>
            </a:pPr>
            <a:r>
              <a:rPr sz="2200" b="1" spc="158" dirty="0">
                <a:solidFill>
                  <a:srgbClr val="4C8945"/>
                </a:solidFill>
                <a:latin typeface="Lucida Sans"/>
                <a:cs typeface="Lucida Sans"/>
              </a:rPr>
              <a:t>!=	</a:t>
            </a:r>
            <a:r>
              <a:rPr sz="2200" spc="53" dirty="0">
                <a:solidFill>
                  <a:srgbClr val="838787"/>
                </a:solidFill>
                <a:latin typeface="Arial"/>
                <a:cs typeface="Arial"/>
              </a:rPr>
              <a:t>(inequality)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5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758688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484784"/>
            <a:ext cx="77247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78" y="1340768"/>
            <a:ext cx="59340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Solidity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/>
          </a:p>
          <a:p>
            <a:r>
              <a:rPr lang="ru-RU" dirty="0" smtClean="0"/>
              <a:t>Слабо </a:t>
            </a:r>
            <a:r>
              <a:rPr lang="ru-RU" dirty="0"/>
              <a:t>типизированный язык с синтаксисом, очень похожим на </a:t>
            </a:r>
            <a:r>
              <a:rPr lang="ru-RU" dirty="0" err="1" smtClean="0"/>
              <a:t>Javascript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Тьюринг-полный (с возможностью реализовать любые вычислительные функции) язык программирования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EVM требует полного детерминизма в смарт-контрактах.</a:t>
            </a:r>
          </a:p>
          <a:p>
            <a:endParaRPr lang="ru-RU" dirty="0"/>
          </a:p>
          <a:p>
            <a:r>
              <a:rPr lang="ru-RU" dirty="0" smtClean="0"/>
              <a:t>Нет функции </a:t>
            </a:r>
            <a:r>
              <a:rPr lang="ru-RU" dirty="0" err="1"/>
              <a:t>random</a:t>
            </a:r>
            <a:r>
              <a:rPr lang="ru-RU" dirty="0"/>
              <a:t> () в языке </a:t>
            </a:r>
            <a:r>
              <a:rPr lang="ru-RU" dirty="0" err="1" smtClean="0"/>
              <a:t>Solidity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Почему нет случайной функции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Случайные числа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Контракты </a:t>
            </a:r>
            <a:r>
              <a:rPr lang="ru-RU" i="1" dirty="0" err="1"/>
              <a:t>Solidity</a:t>
            </a:r>
            <a:r>
              <a:rPr lang="ru-RU" i="1" dirty="0"/>
              <a:t> </a:t>
            </a:r>
            <a:r>
              <a:rPr lang="ru-RU" i="1" dirty="0" smtClean="0"/>
              <a:t>детерминированные. Любой может </a:t>
            </a:r>
            <a:r>
              <a:rPr lang="ru-RU" i="1" dirty="0"/>
              <a:t>предвидеть </a:t>
            </a:r>
            <a:r>
              <a:rPr lang="ru-RU" i="1" dirty="0" smtClean="0"/>
              <a:t>результаты генерации случайных чисел и </a:t>
            </a:r>
            <a:r>
              <a:rPr lang="ru-RU" i="1" dirty="0"/>
              <a:t>использовать эту </a:t>
            </a:r>
            <a:r>
              <a:rPr lang="ru-RU" i="1" dirty="0" smtClean="0"/>
              <a:t>информацию.</a:t>
            </a:r>
          </a:p>
          <a:p>
            <a:endParaRPr lang="ru-RU" i="1" dirty="0"/>
          </a:p>
          <a:p>
            <a:r>
              <a:rPr lang="en-US" i="1" dirty="0"/>
              <a:t>https://stackoverflow.com/questions/48848948/how-to-generate-a-random-number-in-solidity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821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</a:t>
            </a:r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диаграммы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28800"/>
            <a:ext cx="40386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смарт-контрактов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908" y="2636912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Юридическая отрасль</a:t>
            </a:r>
          </a:p>
          <a:p>
            <a:endParaRPr lang="ru-RU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Аризона позволяет заключать юридические соглашения, подлежащие исполнению, с помощью смарт-контрактов, а Калифорния позволяет выдавать брачные договора с помощью технологии </a:t>
            </a:r>
            <a:r>
              <a:rPr lang="ru-RU" sz="1600" i="1" dirty="0" err="1" smtClean="0">
                <a:latin typeface="Arial" pitchFamily="34" charset="0"/>
                <a:cs typeface="Arial" pitchFamily="34" charset="0"/>
              </a:rPr>
              <a:t>блокчейн</a:t>
            </a: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1600" i="1" dirty="0">
              <a:latin typeface="Arial" pitchFamily="34" charset="0"/>
              <a:cs typeface="Arial" pitchFamily="34" charset="0"/>
            </a:endParaRPr>
          </a:p>
          <a:p>
            <a:r>
              <a:rPr lang="ru-RU" sz="1600" i="1" dirty="0"/>
              <a:t>Проблема также состоит в том, что большинство юристов не являются кодировщиками и поэтому не обладают определенными техническими навыками для создания </a:t>
            </a:r>
            <a:r>
              <a:rPr lang="ru-RU" sz="1600" i="1" dirty="0" smtClean="0"/>
              <a:t>смарт-контракта.</a:t>
            </a:r>
          </a:p>
          <a:p>
            <a:endParaRPr lang="ru-RU" sz="1600" i="1" dirty="0"/>
          </a:p>
          <a:p>
            <a:r>
              <a:rPr lang="ru-RU" sz="1600" i="1" dirty="0" smtClean="0"/>
              <a:t>Шаблоны смарт-контрактов</a:t>
            </a:r>
            <a:endParaRPr lang="ru-RU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«Смарт-контракты уже сейчас закрывают часть небольших юридических вопросов, но в дальнейшем они могут сильно ускорить отдельные процессы, которые сейчас забюрократизированы</a:t>
            </a:r>
            <a:r>
              <a:rPr lang="ru-RU" sz="1600" i="1" dirty="0" smtClean="0"/>
              <a:t>»</a:t>
            </a:r>
            <a:endParaRPr lang="en-US" sz="1600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4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33265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смарт-контрактов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908720"/>
            <a:ext cx="734481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Смарт-контракты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теоретически можно использовать во всех случаях, когда поведение сторон по договору может быть однозначно алгоритмизировано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endParaRPr lang="ru-RU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1600" dirty="0">
                <a:solidFill>
                  <a:srgbClr val="FF0000"/>
                </a:solidFill>
              </a:rPr>
              <a:t>В корпоративной сфере смарт-контракт может использоваться для принятия решения в компании путем проведения </a:t>
            </a:r>
            <a:r>
              <a:rPr lang="ru-RU" sz="1600" dirty="0" smtClean="0">
                <a:solidFill>
                  <a:srgbClr val="FF0000"/>
                </a:solidFill>
              </a:rPr>
              <a:t>собрания</a:t>
            </a:r>
          </a:p>
          <a:p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>
                <a:solidFill>
                  <a:srgbClr val="00B0F0"/>
                </a:solidFill>
              </a:rPr>
              <a:t>В сфере страхования смарт-контракты могут использоваться для автоматизации выплат по страховым </a:t>
            </a:r>
            <a:r>
              <a:rPr lang="ru-RU" sz="1600" dirty="0" smtClean="0">
                <a:solidFill>
                  <a:srgbClr val="00B0F0"/>
                </a:solidFill>
              </a:rPr>
              <a:t>случаям</a:t>
            </a:r>
          </a:p>
          <a:p>
            <a:endParaRPr lang="ru-RU" sz="1600" dirty="0" smtClean="0">
              <a:solidFill>
                <a:srgbClr val="00B0F0"/>
              </a:solidFill>
            </a:endParaRPr>
          </a:p>
          <a:p>
            <a:r>
              <a:rPr lang="ru-RU" sz="1600" dirty="0">
                <a:solidFill>
                  <a:srgbClr val="FF0000"/>
                </a:solidFill>
              </a:rPr>
              <a:t>В сфере интеллектуальной собственности смарт-контракты можно использовать для автоматического заключения лицензионных договоров с фиксированием сведений о предоставленной лицензии в публичном реестре</a:t>
            </a:r>
            <a:r>
              <a:rPr lang="ru-RU" sz="1600" dirty="0" smtClean="0">
                <a:solidFill>
                  <a:srgbClr val="FF0000"/>
                </a:solidFill>
              </a:rPr>
              <a:t>.</a:t>
            </a:r>
          </a:p>
          <a:p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00B0F0"/>
                </a:solidFill>
              </a:rPr>
              <a:t>Смарт-контракты </a:t>
            </a:r>
            <a:r>
              <a:rPr lang="ru-RU" sz="1600" dirty="0">
                <a:solidFill>
                  <a:srgbClr val="00B0F0"/>
                </a:solidFill>
              </a:rPr>
              <a:t>в целях </a:t>
            </a:r>
            <a:r>
              <a:rPr lang="ru-RU" sz="1600" dirty="0" err="1">
                <a:solidFill>
                  <a:srgbClr val="00B0F0"/>
                </a:solidFill>
              </a:rPr>
              <a:t>краудфандинга</a:t>
            </a:r>
            <a:r>
              <a:rPr lang="ru-RU" sz="1600" dirty="0">
                <a:solidFill>
                  <a:srgbClr val="00B0F0"/>
                </a:solidFill>
              </a:rPr>
              <a:t> или сбора </a:t>
            </a:r>
            <a:r>
              <a:rPr lang="ru-RU" sz="1600" dirty="0" smtClean="0">
                <a:solidFill>
                  <a:srgbClr val="00B0F0"/>
                </a:solidFill>
              </a:rPr>
              <a:t>пожертвований</a:t>
            </a:r>
          </a:p>
          <a:p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Для </a:t>
            </a:r>
            <a:r>
              <a:rPr lang="ru-RU" sz="1600" dirty="0">
                <a:solidFill>
                  <a:srgbClr val="FF0000"/>
                </a:solidFill>
              </a:rPr>
              <a:t>автоматизации юридических действий с помощью смарт-контрактов необходимо, чтобы смарт-контракты умели обмениваться с реальным миром информацией</a:t>
            </a:r>
          </a:p>
        </p:txBody>
      </p:sp>
    </p:spTree>
    <p:extLst>
      <p:ext uri="{BB962C8B-B14F-4D97-AF65-F5344CB8AC3E}">
        <p14:creationId xmlns:p14="http://schemas.microsoft.com/office/powerpoint/2010/main" val="3323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0048" y="30053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Смарт-контракты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5952" y="670741"/>
            <a:ext cx="73448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Эта проблема решается с помощью «оракулов» — человека или программы, которые умеют получать определенную информацию из реального мира и передавать ее в понятном смарт-контракту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виде и обратно.</a:t>
            </a:r>
          </a:p>
          <a:p>
            <a:endParaRPr lang="ru-RU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1600" dirty="0">
                <a:solidFill>
                  <a:srgbClr val="FF0000"/>
                </a:solidFill>
              </a:rPr>
              <a:t>СК может быть применен везде, где есть необходимость четкого соблюдения тех или иных обязательств по оплате при наступлении определенных </a:t>
            </a:r>
            <a:r>
              <a:rPr lang="ru-RU" sz="1600" dirty="0" smtClean="0">
                <a:solidFill>
                  <a:srgbClr val="FF0000"/>
                </a:solidFill>
              </a:rPr>
              <a:t>событий</a:t>
            </a:r>
          </a:p>
          <a:p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>
                <a:solidFill>
                  <a:srgbClr val="FF0000"/>
                </a:solidFill>
              </a:rPr>
              <a:t>распространение смарт-контрактов безусловно упростит технику договорной работы, но не смысл и содержание договорного права</a:t>
            </a:r>
            <a:r>
              <a:rPr lang="ru-RU" sz="1600" dirty="0" smtClean="0">
                <a:solidFill>
                  <a:srgbClr val="FF0000"/>
                </a:solidFill>
              </a:rPr>
              <a:t>.”</a:t>
            </a:r>
          </a:p>
          <a:p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/>
              <a:t>Системы распределенного реестра отнесены к так называемым «сквозным» информационным технологиям, и включены в качестве приоритетных направлений развития федерального проекта «Цифровые технологии</a:t>
            </a:r>
            <a:r>
              <a:rPr lang="ru-RU" sz="1600" dirty="0" smtClean="0"/>
              <a:t>».</a:t>
            </a:r>
          </a:p>
          <a:p>
            <a:endParaRPr lang="ru-RU" sz="1600" dirty="0"/>
          </a:p>
          <a:p>
            <a:r>
              <a:rPr lang="en-US" sz="1600" dirty="0">
                <a:hlinkClick r:id="rId2"/>
              </a:rPr>
              <a:t>https://www.kachkin.ru/ispolzovanie-smart-kontraktov-v-yurisprudenczii</a:t>
            </a:r>
            <a:r>
              <a:rPr lang="en-US" sz="1600" dirty="0" smtClean="0">
                <a:hlinkClick r:id="rId2"/>
              </a:rPr>
              <a:t>/</a:t>
            </a:r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>
              <a:solidFill>
                <a:srgbClr val="FF0000"/>
              </a:solidFill>
            </a:endParaRPr>
          </a:p>
          <a:p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6399" y="10701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Возможные темы по расчётным заданиям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275" y="464207"/>
            <a:ext cx="78488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1. Разработка </a:t>
            </a:r>
            <a:r>
              <a:rPr lang="ru-RU" sz="1600" dirty="0" err="1" smtClean="0"/>
              <a:t>смартконтракта</a:t>
            </a:r>
            <a:r>
              <a:rPr lang="ru-RU" sz="1600" dirty="0" smtClean="0"/>
              <a:t> для хранения изображений в распределенном хранилище </a:t>
            </a:r>
            <a:r>
              <a:rPr lang="en-US" sz="1600" dirty="0" smtClean="0"/>
              <a:t>IPFS</a:t>
            </a:r>
            <a:r>
              <a:rPr lang="ru-RU" sz="1600" dirty="0" smtClean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2. Разработка </a:t>
            </a:r>
            <a:r>
              <a:rPr lang="ru-RU" sz="1600" dirty="0" err="1"/>
              <a:t>смартконтракта</a:t>
            </a:r>
            <a:r>
              <a:rPr lang="ru-RU" sz="1600" dirty="0"/>
              <a:t> и веб-приложения для голосования.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</a:t>
            </a:r>
            <a:r>
              <a:rPr lang="ru-RU" sz="1600" dirty="0" smtClean="0"/>
              <a:t>. Разработка тестовых смарт-контрактов на основе приватного </a:t>
            </a:r>
            <a:r>
              <a:rPr lang="ru-RU" sz="1600" dirty="0" err="1" smtClean="0"/>
              <a:t>блокчейна</a:t>
            </a:r>
            <a:r>
              <a:rPr lang="en-US" sz="1600" dirty="0" smtClean="0"/>
              <a:t> </a:t>
            </a:r>
            <a:r>
              <a:rPr lang="ru-RU" sz="1600" dirty="0" smtClean="0"/>
              <a:t>на </a:t>
            </a:r>
            <a:r>
              <a:rPr lang="ru-RU" sz="1600" dirty="0" err="1" smtClean="0"/>
              <a:t>выш</a:t>
            </a:r>
            <a:r>
              <a:rPr lang="ru-RU" sz="1600" dirty="0" smtClean="0"/>
              <a:t> выбор 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4</a:t>
            </a:r>
            <a:r>
              <a:rPr lang="ru-RU" sz="1600" dirty="0" smtClean="0"/>
              <a:t>. </a:t>
            </a:r>
            <a:r>
              <a:rPr lang="ru-RU" sz="1600" dirty="0"/>
              <a:t>Разработка игры </a:t>
            </a:r>
            <a:r>
              <a:rPr lang="ru-RU" sz="1600" dirty="0" smtClean="0"/>
              <a:t>на </a:t>
            </a:r>
            <a:r>
              <a:rPr lang="ru-RU" sz="1600" dirty="0"/>
              <a:t>основе смарт-контракта </a:t>
            </a:r>
            <a:r>
              <a:rPr lang="ru-RU" sz="1600" dirty="0" err="1"/>
              <a:t>Etherium</a:t>
            </a:r>
            <a:r>
              <a:rPr lang="ru-RU" sz="1600" dirty="0"/>
              <a:t> в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    тестовой </a:t>
            </a:r>
            <a:r>
              <a:rPr lang="ru-RU" sz="1600" dirty="0"/>
              <a:t>сети </a:t>
            </a:r>
            <a:r>
              <a:rPr lang="ru-RU" sz="1600" dirty="0" err="1"/>
              <a:t>Etherium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5</a:t>
            </a:r>
            <a:r>
              <a:rPr lang="ru-RU" sz="1600" dirty="0" smtClean="0"/>
              <a:t>. </a:t>
            </a:r>
            <a:r>
              <a:rPr lang="ru-RU" sz="1600" dirty="0"/>
              <a:t>Разработка </a:t>
            </a:r>
            <a:r>
              <a:rPr lang="ru-RU" sz="1600" dirty="0" err="1"/>
              <a:t>смартконтракта</a:t>
            </a:r>
            <a:r>
              <a:rPr lang="ru-RU" sz="1600" dirty="0"/>
              <a:t> и веб-приложения для взаимодействия с ним </a:t>
            </a:r>
            <a:r>
              <a:rPr lang="ru-RU" sz="1600" dirty="0" smtClean="0"/>
              <a:t> для учёта платежей за  коммунальные услуги.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6</a:t>
            </a:r>
            <a:r>
              <a:rPr lang="ru-RU" sz="1600" dirty="0" smtClean="0"/>
              <a:t>. </a:t>
            </a:r>
            <a:r>
              <a:rPr lang="ru-RU" sz="1600" dirty="0"/>
              <a:t>Разработка платформы для хранения истории болезней </a:t>
            </a:r>
            <a:r>
              <a:rPr lang="ru-RU" sz="1600" dirty="0" err="1"/>
              <a:t>Etherium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7</a:t>
            </a:r>
            <a:r>
              <a:rPr lang="ru-RU" sz="1600" dirty="0" smtClean="0"/>
              <a:t>. </a:t>
            </a:r>
            <a:r>
              <a:rPr lang="ru-RU" sz="1600" dirty="0"/>
              <a:t>Разработка смарт-контракта для </a:t>
            </a:r>
            <a:r>
              <a:rPr lang="ru-RU" sz="1600" dirty="0" smtClean="0"/>
              <a:t>крипто-ломбарда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8</a:t>
            </a:r>
            <a:r>
              <a:rPr lang="ru-RU" sz="1600" dirty="0" smtClean="0"/>
              <a:t>. </a:t>
            </a:r>
            <a:r>
              <a:rPr lang="ru-RU" sz="1600" dirty="0"/>
              <a:t>Анализ и изучение приватного </a:t>
            </a:r>
            <a:r>
              <a:rPr lang="ru-RU" sz="1600" dirty="0" err="1"/>
              <a:t>блокчейна</a:t>
            </a:r>
            <a:r>
              <a:rPr lang="ru-RU" sz="1600" dirty="0"/>
              <a:t> </a:t>
            </a:r>
            <a:r>
              <a:rPr lang="en-US" sz="1600" dirty="0" err="1" smtClean="0"/>
              <a:t>MasterChain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9. </a:t>
            </a:r>
            <a:r>
              <a:rPr lang="ru-RU" sz="1600" dirty="0" smtClean="0"/>
              <a:t>Анализ и изучение приватного </a:t>
            </a:r>
            <a:r>
              <a:rPr lang="ru-RU" sz="1600" dirty="0" err="1" smtClean="0"/>
              <a:t>блокчейна</a:t>
            </a:r>
            <a:r>
              <a:rPr lang="ru-RU" sz="1600" dirty="0" smtClean="0"/>
              <a:t> </a:t>
            </a:r>
            <a:r>
              <a:rPr lang="en-US" sz="1600" dirty="0" smtClean="0"/>
              <a:t>Quorum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10. </a:t>
            </a:r>
            <a:r>
              <a:rPr lang="ru-RU" sz="1600" dirty="0" smtClean="0"/>
              <a:t>Разработка </a:t>
            </a:r>
            <a:r>
              <a:rPr lang="ru-RU" sz="1600" dirty="0"/>
              <a:t>веб-приложения и смарт-контракта </a:t>
            </a:r>
            <a:r>
              <a:rPr lang="ru-RU" sz="1600" dirty="0" err="1"/>
              <a:t>Hawala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подпольного </a:t>
            </a:r>
            <a:r>
              <a:rPr lang="ru-RU" sz="1600" dirty="0" smtClean="0"/>
              <a:t>банкинга  https</a:t>
            </a:r>
            <a:r>
              <a:rPr lang="ru-RU" sz="1600" dirty="0"/>
              <a:t>://habr.com/ru/company/latera/blog/267961/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FF0000"/>
                </a:solidFill>
              </a:rPr>
              <a:t>Кто хочет выбрать одну из этих тематик или предложить свою напишите.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313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2388245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spc="-14" dirty="0">
                <a:solidFill>
                  <a:srgbClr val="04CB2A"/>
                </a:solidFill>
                <a:latin typeface="Arial"/>
                <a:cs typeface="Arial"/>
              </a:rPr>
              <a:t>INTEGER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34" y="6527602"/>
            <a:ext cx="1866305" cy="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0164" y="848320"/>
            <a:ext cx="4135785" cy="839391"/>
          </a:xfrm>
          <a:prstGeom prst="rect">
            <a:avLst/>
          </a:prstGeom>
        </p:spPr>
        <p:txBody>
          <a:bodyPr vert="horz" wrap="square" lIns="0" tIns="98223" rIns="0" bIns="0" rtlCol="0">
            <a:spAutoFit/>
          </a:bodyPr>
          <a:lstStyle/>
          <a:p>
            <a:pPr marL="8929">
              <a:spcBef>
                <a:spcPts val="773"/>
              </a:spcBef>
            </a:pPr>
            <a:r>
              <a:rPr sz="2100" spc="32" dirty="0"/>
              <a:t>Comparisons:</a:t>
            </a:r>
            <a:r>
              <a:rPr sz="2100" spc="-63" dirty="0"/>
              <a:t> </a:t>
            </a:r>
            <a:r>
              <a:rPr sz="2100" b="1" spc="25" dirty="0">
                <a:solidFill>
                  <a:srgbClr val="4C8945"/>
                </a:solidFill>
                <a:latin typeface="Lucida Sans"/>
                <a:cs typeface="Lucida Sans"/>
              </a:rPr>
              <a:t>&lt;=</a:t>
            </a:r>
            <a:r>
              <a:rPr sz="2100" spc="25" dirty="0"/>
              <a:t>,</a:t>
            </a:r>
            <a:r>
              <a:rPr sz="2100" spc="-123" dirty="0"/>
              <a:t> </a:t>
            </a:r>
            <a:r>
              <a:rPr sz="2100" b="1" spc="7" dirty="0">
                <a:solidFill>
                  <a:srgbClr val="4C8945"/>
                </a:solidFill>
                <a:latin typeface="Lucida Sans"/>
                <a:cs typeface="Lucida Sans"/>
              </a:rPr>
              <a:t>&lt;</a:t>
            </a:r>
            <a:r>
              <a:rPr sz="2100" spc="7" dirty="0"/>
              <a:t>,</a:t>
            </a:r>
            <a:r>
              <a:rPr sz="2100" spc="-123" dirty="0"/>
              <a:t> </a:t>
            </a:r>
            <a:r>
              <a:rPr sz="2100" b="1" spc="25" dirty="0">
                <a:solidFill>
                  <a:srgbClr val="4C8945"/>
                </a:solidFill>
                <a:latin typeface="Lucida Sans"/>
                <a:cs typeface="Lucida Sans"/>
              </a:rPr>
              <a:t>==</a:t>
            </a:r>
            <a:r>
              <a:rPr sz="2100" spc="25" dirty="0"/>
              <a:t>,</a:t>
            </a:r>
            <a:r>
              <a:rPr sz="2100" spc="-123" dirty="0"/>
              <a:t> </a:t>
            </a:r>
            <a:r>
              <a:rPr sz="2100" b="1" spc="80" dirty="0">
                <a:solidFill>
                  <a:srgbClr val="4C8945"/>
                </a:solidFill>
                <a:latin typeface="Lucida Sans"/>
                <a:cs typeface="Lucida Sans"/>
              </a:rPr>
              <a:t>!=</a:t>
            </a:r>
            <a:r>
              <a:rPr sz="2100" spc="80" dirty="0"/>
              <a:t>,</a:t>
            </a:r>
            <a:r>
              <a:rPr sz="2100" spc="-123" dirty="0"/>
              <a:t> </a:t>
            </a:r>
            <a:r>
              <a:rPr sz="2100" b="1" spc="25" dirty="0">
                <a:solidFill>
                  <a:srgbClr val="4C8945"/>
                </a:solidFill>
                <a:latin typeface="Lucida Sans"/>
                <a:cs typeface="Lucida Sans"/>
              </a:rPr>
              <a:t>&gt;=</a:t>
            </a:r>
            <a:r>
              <a:rPr sz="2100" spc="25" dirty="0"/>
              <a:t>,</a:t>
            </a:r>
            <a:r>
              <a:rPr sz="2100" spc="-123" dirty="0"/>
              <a:t> </a:t>
            </a:r>
            <a:r>
              <a:rPr sz="2100" b="1" spc="56" dirty="0">
                <a:solidFill>
                  <a:srgbClr val="4C8945"/>
                </a:solidFill>
                <a:latin typeface="Lucida Sans"/>
                <a:cs typeface="Lucida Sans"/>
              </a:rPr>
              <a:t>&gt;</a:t>
            </a:r>
            <a:endParaRPr sz="2100">
              <a:latin typeface="Lucida Sans"/>
              <a:cs typeface="Lucida Sans"/>
            </a:endParaRPr>
          </a:p>
          <a:p>
            <a:pPr marL="8929">
              <a:spcBef>
                <a:spcPts val="703"/>
              </a:spcBef>
            </a:pPr>
            <a:r>
              <a:rPr sz="2100" spc="21" dirty="0"/>
              <a:t>(evaluate </a:t>
            </a:r>
            <a:r>
              <a:rPr sz="2100" spc="109" dirty="0"/>
              <a:t>to</a:t>
            </a:r>
            <a:r>
              <a:rPr sz="2100" spc="-143" dirty="0"/>
              <a:t> </a:t>
            </a:r>
            <a:r>
              <a:rPr sz="2100" spc="84" dirty="0"/>
              <a:t>bool)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4170164" y="2580680"/>
            <a:ext cx="4361706" cy="33932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0" spc="70" dirty="0">
                <a:solidFill>
                  <a:srgbClr val="838787"/>
                </a:solidFill>
                <a:latin typeface="Arial"/>
                <a:cs typeface="Arial"/>
              </a:rPr>
              <a:t>Arithmetic</a:t>
            </a:r>
            <a:r>
              <a:rPr sz="2100" spc="-63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spc="49" dirty="0">
                <a:solidFill>
                  <a:srgbClr val="838787"/>
                </a:solidFill>
                <a:latin typeface="Arial"/>
                <a:cs typeface="Arial"/>
              </a:rPr>
              <a:t>operators:</a:t>
            </a:r>
            <a:r>
              <a:rPr sz="2100" spc="-63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b="1" spc="7" dirty="0">
                <a:solidFill>
                  <a:srgbClr val="4C8945"/>
                </a:solidFill>
                <a:latin typeface="Lucida Sans"/>
                <a:cs typeface="Lucida Sans"/>
              </a:rPr>
              <a:t>+</a:t>
            </a:r>
            <a:r>
              <a:rPr sz="2100" spc="7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2100" spc="-123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b="1" spc="7" dirty="0">
                <a:solidFill>
                  <a:srgbClr val="4C8945"/>
                </a:solidFill>
                <a:latin typeface="Lucida Sans"/>
                <a:cs typeface="Lucida Sans"/>
              </a:rPr>
              <a:t>-</a:t>
            </a:r>
            <a:r>
              <a:rPr sz="2100" spc="7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2100" spc="-127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b="1" spc="4" dirty="0">
                <a:solidFill>
                  <a:srgbClr val="4C8945"/>
                </a:solidFill>
                <a:latin typeface="Lucida Sans"/>
                <a:cs typeface="Lucida Sans"/>
              </a:rPr>
              <a:t>*</a:t>
            </a:r>
            <a:r>
              <a:rPr sz="2100" spc="4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2100" spc="-123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b="1" spc="-158" dirty="0">
                <a:solidFill>
                  <a:srgbClr val="4C8945"/>
                </a:solidFill>
                <a:latin typeface="Lucida Sans"/>
                <a:cs typeface="Lucida Sans"/>
              </a:rPr>
              <a:t>/</a:t>
            </a:r>
            <a:r>
              <a:rPr sz="2100" spc="-158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2100" spc="-127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b="1" spc="112" dirty="0">
                <a:solidFill>
                  <a:srgbClr val="4C8945"/>
                </a:solidFill>
                <a:latin typeface="Lucida Sans"/>
                <a:cs typeface="Lucida Sans"/>
              </a:rPr>
              <a:t>%</a:t>
            </a:r>
            <a:r>
              <a:rPr sz="2100" spc="112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2100" spc="-123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100" b="1" spc="46" dirty="0">
                <a:solidFill>
                  <a:srgbClr val="4C8945"/>
                </a:solidFill>
                <a:latin typeface="Lucida Sans"/>
                <a:cs typeface="Lucida Sans"/>
              </a:rPr>
              <a:t>**</a:t>
            </a:r>
            <a:endParaRPr sz="21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789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Сеть </a:t>
            </a:r>
            <a:r>
              <a:rPr lang="en-US" dirty="0" err="1" smtClean="0">
                <a:solidFill>
                  <a:srgbClr val="FF0000"/>
                </a:solidFill>
              </a:rPr>
              <a:t>Ethereum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5475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2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Создаем приватный </a:t>
            </a:r>
            <a:r>
              <a:rPr lang="ru-RU" dirty="0" err="1">
                <a:solidFill>
                  <a:srgbClr val="FF0000"/>
                </a:solidFill>
              </a:rPr>
              <a:t>блокчейн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700808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softwareproperties</a:t>
            </a:r>
            <a:r>
              <a:rPr lang="en-US" dirty="0" smtClean="0"/>
              <a:t>-common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ethereum</a:t>
            </a:r>
            <a:r>
              <a:rPr lang="en-US" dirty="0" smtClean="0"/>
              <a:t>-swarm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3" y="3394160"/>
            <a:ext cx="3400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299347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genesis.json</a:t>
            </a:r>
            <a:r>
              <a:rPr lang="ru-RU" b="1" dirty="0" smtClean="0"/>
              <a:t> – генезис блок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3068960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Этот файл содержит все данные, которые потребуются для генерации блока 0, включая то, кто начинает с какого количества эфира. Вот пример настраиваемого файла состояния генезиса, который инициализирует этот блок.</a:t>
            </a:r>
          </a:p>
          <a:p>
            <a:r>
              <a:rPr lang="ru-RU" dirty="0" smtClean="0"/>
              <a:t>// </a:t>
            </a:r>
            <a:r>
              <a:rPr lang="ru-RU" dirty="0" err="1"/>
              <a:t>genesis.json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3909" y="119675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https://habr.com/ru/post/341466/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Создаем приватный </a:t>
            </a:r>
            <a:r>
              <a:rPr lang="ru-RU" dirty="0" err="1">
                <a:solidFill>
                  <a:srgbClr val="FF0000"/>
                </a:solidFill>
              </a:rPr>
              <a:t>блокчейн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1277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</a:t>
            </a:r>
            <a:r>
              <a:rPr lang="ru-RU" b="1" dirty="0" err="1"/>
              <a:t>config</a:t>
            </a:r>
            <a:r>
              <a:rPr lang="ru-RU" b="1" dirty="0"/>
              <a:t> </a:t>
            </a:r>
            <a:r>
              <a:rPr lang="ru-RU" dirty="0"/>
              <a:t>файла </a:t>
            </a:r>
            <a:r>
              <a:rPr lang="ru-RU" dirty="0" err="1"/>
              <a:t>genesis.json</a:t>
            </a:r>
            <a:r>
              <a:rPr lang="ru-RU" dirty="0"/>
              <a:t> содержит переменные кон-</a:t>
            </a:r>
          </a:p>
          <a:p>
            <a:r>
              <a:rPr lang="ru-RU" dirty="0"/>
              <a:t>фигурации сети </a:t>
            </a:r>
            <a:r>
              <a:rPr lang="en-US" dirty="0" err="1"/>
              <a:t>Ethereum</a:t>
            </a:r>
            <a:r>
              <a:rPr lang="en-US" dirty="0"/>
              <a:t>.</a:t>
            </a:r>
          </a:p>
          <a:p>
            <a:r>
              <a:rPr lang="ru-RU" dirty="0"/>
              <a:t>Поле </a:t>
            </a:r>
            <a:r>
              <a:rPr lang="ru-RU" b="1" dirty="0" err="1"/>
              <a:t>chainId</a:t>
            </a:r>
            <a:r>
              <a:rPr lang="ru-RU" b="1" dirty="0"/>
              <a:t> </a:t>
            </a:r>
            <a:r>
              <a:rPr lang="ru-RU" dirty="0"/>
              <a:t>содержит идентификатор </a:t>
            </a:r>
            <a:r>
              <a:rPr lang="ru-RU" dirty="0" err="1"/>
              <a:t>блокчейна</a:t>
            </a:r>
            <a:r>
              <a:rPr lang="ru-RU" dirty="0"/>
              <a:t>. Он </a:t>
            </a:r>
            <a:r>
              <a:rPr lang="ru-RU" dirty="0" err="1"/>
              <a:t>ис</a:t>
            </a:r>
            <a:r>
              <a:rPr lang="ru-RU" dirty="0"/>
              <a:t>-</a:t>
            </a:r>
          </a:p>
          <a:p>
            <a:r>
              <a:rPr lang="ru-RU" dirty="0"/>
              <a:t>пользуется для защиты от репликации, т.е. от </a:t>
            </a:r>
            <a:r>
              <a:rPr lang="ru-RU" dirty="0" err="1"/>
              <a:t>неавторизо</a:t>
            </a:r>
            <a:r>
              <a:rPr lang="ru-RU" dirty="0"/>
              <a:t>-</a:t>
            </a:r>
          </a:p>
          <a:p>
            <a:r>
              <a:rPr lang="ru-RU" dirty="0"/>
              <a:t>ванных действий пользователей, пытающихся действовать от</a:t>
            </a:r>
          </a:p>
          <a:p>
            <a:r>
              <a:rPr lang="ru-RU" dirty="0"/>
              <a:t>имени настоящего отправителя данных.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225552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 </a:t>
            </a:r>
            <a:r>
              <a:rPr lang="ru-RU" dirty="0" err="1"/>
              <a:t>difficulty</a:t>
            </a:r>
            <a:r>
              <a:rPr lang="ru-RU" dirty="0"/>
              <a:t> важен для нас в практическом </a:t>
            </a:r>
            <a:r>
              <a:rPr lang="ru-RU" dirty="0" err="1"/>
              <a:t>смыс</a:t>
            </a:r>
            <a:r>
              <a:rPr lang="ru-RU" dirty="0"/>
              <a:t>-</a:t>
            </a:r>
          </a:p>
          <a:p>
            <a:r>
              <a:rPr lang="ru-RU" dirty="0" err="1"/>
              <a:t>ле</a:t>
            </a:r>
            <a:r>
              <a:rPr lang="ru-RU" dirty="0"/>
              <a:t>. Этот параметр имеет прямое влияние на время </a:t>
            </a:r>
            <a:r>
              <a:rPr lang="ru-RU" dirty="0" err="1"/>
              <a:t>генера</a:t>
            </a:r>
            <a:r>
              <a:rPr lang="ru-RU" dirty="0"/>
              <a:t>-</a:t>
            </a:r>
          </a:p>
          <a:p>
            <a:r>
              <a:rPr lang="ru-RU" dirty="0" err="1"/>
              <a:t>ции</a:t>
            </a:r>
            <a:r>
              <a:rPr lang="ru-RU" dirty="0"/>
              <a:t> новых блоков </a:t>
            </a:r>
            <a:r>
              <a:rPr lang="ru-RU" dirty="0" err="1"/>
              <a:t>блокчейна</a:t>
            </a:r>
            <a:r>
              <a:rPr lang="ru-RU" dirty="0"/>
              <a:t>. Для нашего «учебного» блок-</a:t>
            </a:r>
          </a:p>
          <a:p>
            <a:r>
              <a:rPr lang="ru-RU" dirty="0" err="1"/>
              <a:t>чейна</a:t>
            </a:r>
            <a:r>
              <a:rPr lang="ru-RU" dirty="0"/>
              <a:t> мы установим очень маленькое значение этого пара-</a:t>
            </a:r>
          </a:p>
          <a:p>
            <a:r>
              <a:rPr lang="ru-RU" dirty="0"/>
              <a:t>метра, равное 10, чтобы скорость добавления новых блоков</a:t>
            </a:r>
          </a:p>
          <a:p>
            <a:r>
              <a:rPr lang="ru-RU" dirty="0"/>
              <a:t>была приемлемой даже на виртуальных серверах небольшой</a:t>
            </a:r>
          </a:p>
          <a:p>
            <a:r>
              <a:rPr lang="ru-RU" dirty="0"/>
              <a:t>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4142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Создаем приватный </a:t>
            </a:r>
            <a:r>
              <a:rPr lang="ru-RU" dirty="0" err="1">
                <a:solidFill>
                  <a:srgbClr val="FF0000"/>
                </a:solidFill>
              </a:rPr>
              <a:t>блокчейн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1277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 </a:t>
            </a:r>
            <a:r>
              <a:rPr lang="ru-RU" b="1" dirty="0" err="1"/>
              <a:t>alloc</a:t>
            </a:r>
            <a:r>
              <a:rPr lang="ru-RU" b="1" dirty="0"/>
              <a:t> </a:t>
            </a:r>
            <a:r>
              <a:rPr lang="ru-RU" dirty="0"/>
              <a:t>позволяет при инициализации </a:t>
            </a:r>
            <a:r>
              <a:rPr lang="ru-RU" dirty="0" err="1"/>
              <a:t>блокчейна</a:t>
            </a:r>
            <a:endParaRPr lang="ru-RU" dirty="0"/>
          </a:p>
          <a:p>
            <a:r>
              <a:rPr lang="ru-RU" dirty="0"/>
              <a:t>создать кошельки и заранее наполнить их тестовым эфиром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2276872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приватного </a:t>
            </a:r>
            <a:r>
              <a:rPr lang="ru-RU" dirty="0" err="1" smtClean="0"/>
              <a:t>блокчейна</a:t>
            </a:r>
            <a:r>
              <a:rPr lang="ru-RU" dirty="0" smtClean="0"/>
              <a:t>, аккаунта.</a:t>
            </a:r>
          </a:p>
          <a:p>
            <a:r>
              <a:rPr lang="en-US" dirty="0" err="1" smtClean="0"/>
              <a:t>geth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err="1"/>
              <a:t>datadir</a:t>
            </a:r>
            <a:r>
              <a:rPr lang="en-US" dirty="0"/>
              <a:t> node1 account </a:t>
            </a:r>
            <a:r>
              <a:rPr lang="en-US" dirty="0" smtClean="0"/>
              <a:t>new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Запускаем инициализацию узла</a:t>
            </a:r>
          </a:p>
          <a:p>
            <a:r>
              <a:rPr lang="en-US" dirty="0" err="1"/>
              <a:t>geth</a:t>
            </a:r>
            <a:r>
              <a:rPr lang="en-US" dirty="0"/>
              <a:t> –</a:t>
            </a:r>
            <a:r>
              <a:rPr lang="en-US" dirty="0" err="1"/>
              <a:t>datadir</a:t>
            </a:r>
            <a:r>
              <a:rPr lang="en-US" dirty="0"/>
              <a:t> node1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 smtClean="0"/>
              <a:t>genesis.json</a:t>
            </a:r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Создаем приватный </a:t>
            </a:r>
            <a:r>
              <a:rPr lang="ru-RU" dirty="0" err="1">
                <a:solidFill>
                  <a:srgbClr val="FF0000"/>
                </a:solidFill>
              </a:rPr>
              <a:t>блокчейн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610" y="1047465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geth</a:t>
            </a:r>
            <a:r>
              <a:rPr lang="en-US" dirty="0" smtClean="0"/>
              <a:t> </a:t>
            </a:r>
            <a:r>
              <a:rPr lang="ru-RU" dirty="0" smtClean="0"/>
              <a:t>-- </a:t>
            </a:r>
            <a:r>
              <a:rPr lang="en-US" dirty="0" err="1" smtClean="0"/>
              <a:t>datadir</a:t>
            </a:r>
            <a:r>
              <a:rPr lang="en-US" dirty="0" smtClean="0"/>
              <a:t> </a:t>
            </a:r>
            <a:r>
              <a:rPr lang="en-US" dirty="0"/>
              <a:t>node1 –</a:t>
            </a:r>
            <a:r>
              <a:rPr lang="en-US" dirty="0" err="1"/>
              <a:t>nodiscover</a:t>
            </a:r>
            <a:r>
              <a:rPr lang="en-US" dirty="0"/>
              <a:t> –mine –</a:t>
            </a:r>
          </a:p>
          <a:p>
            <a:r>
              <a:rPr lang="en-US" dirty="0" err="1"/>
              <a:t>minerthreads</a:t>
            </a:r>
            <a:r>
              <a:rPr lang="en-US" dirty="0"/>
              <a:t> 1 –</a:t>
            </a:r>
            <a:r>
              <a:rPr lang="en-US" dirty="0" err="1"/>
              <a:t>maxpeers</a:t>
            </a:r>
            <a:r>
              <a:rPr lang="en-US" dirty="0"/>
              <a:t> 0 –</a:t>
            </a:r>
          </a:p>
          <a:p>
            <a:r>
              <a:rPr lang="en-US" dirty="0"/>
              <a:t>verbosity 3 –</a:t>
            </a:r>
            <a:r>
              <a:rPr lang="en-US" dirty="0" err="1"/>
              <a:t>networkid</a:t>
            </a:r>
            <a:r>
              <a:rPr lang="en-US" dirty="0"/>
              <a:t> 98760 –</a:t>
            </a:r>
            <a:r>
              <a:rPr lang="en-US" dirty="0" err="1"/>
              <a:t>rpc</a:t>
            </a:r>
            <a:r>
              <a:rPr lang="en-US" dirty="0"/>
              <a:t> –</a:t>
            </a:r>
          </a:p>
          <a:p>
            <a:r>
              <a:rPr lang="en-US" dirty="0" err="1"/>
              <a:t>rpcapi</a:t>
            </a:r>
            <a:r>
              <a:rPr lang="en-US" dirty="0"/>
              <a:t>="db,eth,net,web3,personal,web3"</a:t>
            </a:r>
          </a:p>
          <a:p>
            <a:r>
              <a:rPr lang="en-US" dirty="0" smtClean="0"/>
              <a:t>Console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Параметр </a:t>
            </a:r>
            <a:r>
              <a:rPr lang="ru-RU" b="1" dirty="0" err="1"/>
              <a:t>nodiscover</a:t>
            </a:r>
            <a:r>
              <a:rPr lang="ru-RU" b="1" dirty="0"/>
              <a:t> </a:t>
            </a:r>
            <a:r>
              <a:rPr lang="ru-RU" dirty="0"/>
              <a:t>отключает поиск других узлов сети.</a:t>
            </a:r>
          </a:p>
          <a:p>
            <a:r>
              <a:rPr lang="ru-RU" dirty="0"/>
              <a:t>Мы указали его, так как пока будем работать только с одним</a:t>
            </a:r>
          </a:p>
          <a:p>
            <a:r>
              <a:rPr lang="ru-RU" dirty="0"/>
              <a:t>узлом </a:t>
            </a:r>
            <a:r>
              <a:rPr lang="ru-RU" dirty="0" err="1" smtClean="0"/>
              <a:t>блокчейна</a:t>
            </a:r>
            <a:endParaRPr lang="ru-RU" dirty="0" smtClean="0"/>
          </a:p>
          <a:p>
            <a:r>
              <a:rPr lang="ru-RU" dirty="0"/>
              <a:t>Очень важный параметр – </a:t>
            </a:r>
            <a:r>
              <a:rPr lang="ru-RU" b="1" dirty="0" err="1"/>
              <a:t>networkid</a:t>
            </a:r>
            <a:r>
              <a:rPr lang="ru-RU" dirty="0"/>
              <a:t>. Это идентификатор</a:t>
            </a:r>
          </a:p>
          <a:p>
            <a:r>
              <a:rPr lang="ru-RU" dirty="0"/>
              <a:t>сети. Здесь мы должны указать уникальный идентификатор</a:t>
            </a:r>
          </a:p>
          <a:p>
            <a:r>
              <a:rPr lang="ru-RU" dirty="0"/>
              <a:t>98760 нашего приватного </a:t>
            </a:r>
            <a:r>
              <a:rPr lang="ru-RU" dirty="0" err="1" smtClean="0"/>
              <a:t>блокчейна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Так как мы будем работать с узлом с помощью протокола</a:t>
            </a:r>
          </a:p>
          <a:p>
            <a:r>
              <a:rPr lang="ru-RU" dirty="0"/>
              <a:t>JSON RPC, нам необходимо включить такую возможность,</a:t>
            </a:r>
          </a:p>
          <a:p>
            <a:r>
              <a:rPr lang="ru-RU" dirty="0"/>
              <a:t>указав параметр </a:t>
            </a:r>
            <a:r>
              <a:rPr lang="ru-RU" b="1" dirty="0" err="1"/>
              <a:t>rpc</a:t>
            </a:r>
            <a:r>
              <a:rPr lang="ru-RU" dirty="0"/>
              <a:t>. Дополнительно с помощью </a:t>
            </a:r>
            <a:r>
              <a:rPr lang="ru-RU" dirty="0" err="1"/>
              <a:t>парамет</a:t>
            </a:r>
            <a:r>
              <a:rPr lang="ru-RU" dirty="0"/>
              <a:t>-</a:t>
            </a:r>
          </a:p>
          <a:p>
            <a:r>
              <a:rPr lang="ru-RU" dirty="0" err="1"/>
              <a:t>ра</a:t>
            </a:r>
            <a:r>
              <a:rPr lang="ru-RU" dirty="0"/>
              <a:t> </a:t>
            </a:r>
            <a:r>
              <a:rPr lang="ru-RU" b="1" dirty="0" err="1"/>
              <a:t>rpcapi</a:t>
            </a:r>
            <a:r>
              <a:rPr lang="ru-RU" b="1" dirty="0"/>
              <a:t> </a:t>
            </a:r>
            <a:r>
              <a:rPr lang="ru-RU" dirty="0"/>
              <a:t>мы перечисляем, какие программные интерфейсы</a:t>
            </a:r>
          </a:p>
          <a:p>
            <a:r>
              <a:rPr lang="ru-RU" dirty="0"/>
              <a:t>должен предоставить нам узел</a:t>
            </a:r>
          </a:p>
        </p:txBody>
      </p:sp>
    </p:spTree>
    <p:extLst>
      <p:ext uri="{BB962C8B-B14F-4D97-AF65-F5344CB8AC3E}">
        <p14:creationId xmlns:p14="http://schemas.microsoft.com/office/powerpoint/2010/main" val="151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Создаем приватный </a:t>
            </a:r>
            <a:r>
              <a:rPr lang="ru-RU" dirty="0" err="1">
                <a:solidFill>
                  <a:srgbClr val="FF0000"/>
                </a:solidFill>
              </a:rPr>
              <a:t>блокчейн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610" y="1047465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geth</a:t>
            </a:r>
            <a:r>
              <a:rPr lang="en-US" dirty="0"/>
              <a:t> –</a:t>
            </a:r>
            <a:r>
              <a:rPr lang="en-US" dirty="0" err="1"/>
              <a:t>datadir</a:t>
            </a:r>
            <a:r>
              <a:rPr lang="en-US" dirty="0"/>
              <a:t> node1 –</a:t>
            </a:r>
            <a:r>
              <a:rPr lang="en-US" dirty="0" err="1"/>
              <a:t>networkid</a:t>
            </a:r>
            <a:r>
              <a:rPr lang="en-US" dirty="0"/>
              <a:t> 98760</a:t>
            </a:r>
          </a:p>
          <a:p>
            <a:r>
              <a:rPr lang="en-US" dirty="0"/>
              <a:t>attach ipc://</a:t>
            </a:r>
            <a:r>
              <a:rPr lang="en-US" dirty="0" smtClean="0"/>
              <a:t>home/book/node1/geth.ipc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5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Создаем приватный </a:t>
            </a:r>
            <a:r>
              <a:rPr lang="ru-RU" dirty="0" err="1">
                <a:solidFill>
                  <a:srgbClr val="FF0000"/>
                </a:solidFill>
              </a:rPr>
              <a:t>блокчейн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653" y="1232131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web3.eth.accounts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web3.fromWei( 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eth.coinbase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Node JS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01322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1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052736"/>
            <a:ext cx="59340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Node JS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764704"/>
            <a:ext cx="79438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0075" y="5301208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Целью </a:t>
            </a:r>
            <a:r>
              <a:rPr lang="ru-RU" dirty="0" err="1"/>
              <a:t>Node</a:t>
            </a:r>
            <a:r>
              <a:rPr lang="ru-RU" dirty="0"/>
              <a:t> является предложить «простой способ построения масштабируемых сетевых серверов».</a:t>
            </a:r>
          </a:p>
        </p:txBody>
      </p:sp>
    </p:spTree>
    <p:extLst>
      <p:ext uri="{BB962C8B-B14F-4D97-AF65-F5344CB8AC3E}">
        <p14:creationId xmlns:p14="http://schemas.microsoft.com/office/powerpoint/2010/main" val="17059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2608362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spc="-35" dirty="0">
                <a:solidFill>
                  <a:srgbClr val="04CB2A"/>
                </a:solidFill>
                <a:latin typeface="Arial"/>
                <a:cs typeface="Arial"/>
              </a:rPr>
              <a:t>ADDRESS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34" y="6527602"/>
            <a:ext cx="1866305" cy="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84745" y="476672"/>
            <a:ext cx="3319165" cy="750094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 marR="3572">
              <a:lnSpc>
                <a:spcPct val="134000"/>
              </a:lnSpc>
              <a:spcBef>
                <a:spcPts val="63"/>
              </a:spcBef>
            </a:pPr>
            <a:r>
              <a:rPr sz="1800" b="1" spc="-21" dirty="0">
                <a:solidFill>
                  <a:srgbClr val="4C8945"/>
                </a:solidFill>
                <a:latin typeface="Lucida Sans"/>
                <a:cs typeface="Lucida Sans"/>
              </a:rPr>
              <a:t>&lt;address&gt;.balance</a:t>
            </a:r>
            <a:r>
              <a:rPr sz="1800" b="1" spc="-148" dirty="0">
                <a:solidFill>
                  <a:srgbClr val="4C8945"/>
                </a:solidFill>
                <a:latin typeface="Lucida Sans"/>
                <a:cs typeface="Lucida Sans"/>
              </a:rPr>
              <a:t> </a:t>
            </a:r>
            <a:r>
              <a:rPr sz="1800" b="1" spc="-14" dirty="0">
                <a:solidFill>
                  <a:srgbClr val="4C8945"/>
                </a:solidFill>
                <a:latin typeface="Lucida Sans"/>
                <a:cs typeface="Lucida Sans"/>
              </a:rPr>
              <a:t>(uint256)</a:t>
            </a:r>
            <a:r>
              <a:rPr sz="1800" spc="-14" dirty="0"/>
              <a:t>:  </a:t>
            </a:r>
            <a:r>
              <a:rPr sz="1800" spc="42" dirty="0"/>
              <a:t>balance</a:t>
            </a:r>
            <a:r>
              <a:rPr sz="1800" spc="-53" dirty="0"/>
              <a:t> </a:t>
            </a:r>
            <a:r>
              <a:rPr sz="1800" spc="88" dirty="0"/>
              <a:t>of</a:t>
            </a:r>
            <a:r>
              <a:rPr sz="1800" spc="-7" dirty="0"/>
              <a:t> </a:t>
            </a:r>
            <a:r>
              <a:rPr sz="1800" spc="67" dirty="0"/>
              <a:t>the</a:t>
            </a:r>
            <a:r>
              <a:rPr sz="1800" spc="-80" dirty="0"/>
              <a:t> </a:t>
            </a:r>
            <a:r>
              <a:rPr sz="1800" spc="42" dirty="0"/>
              <a:t>Address</a:t>
            </a:r>
            <a:r>
              <a:rPr sz="1800" spc="-49" dirty="0"/>
              <a:t> </a:t>
            </a:r>
            <a:r>
              <a:rPr sz="1800" spc="63" dirty="0"/>
              <a:t>in</a:t>
            </a:r>
            <a:r>
              <a:rPr sz="1800" spc="-70" dirty="0"/>
              <a:t> </a:t>
            </a:r>
            <a:r>
              <a:rPr sz="1800" spc="49" dirty="0"/>
              <a:t>Wei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0164" y="1644562"/>
            <a:ext cx="4624239" cy="2553891"/>
          </a:xfrm>
          <a:prstGeom prst="rect">
            <a:avLst/>
          </a:prstGeom>
        </p:spPr>
        <p:txBody>
          <a:bodyPr vert="horz" wrap="square" lIns="0" tIns="34825" rIns="0" bIns="0" rtlCol="0">
            <a:spAutoFit/>
          </a:bodyPr>
          <a:lstStyle/>
          <a:p>
            <a:pPr marL="8929" marR="458970">
              <a:lnSpc>
                <a:spcPct val="124200"/>
              </a:lnSpc>
              <a:spcBef>
                <a:spcPts val="274"/>
              </a:spcBef>
            </a:pPr>
            <a:r>
              <a:rPr b="1" spc="-35" dirty="0">
                <a:solidFill>
                  <a:srgbClr val="4C8945"/>
                </a:solidFill>
                <a:latin typeface="Lucida Sans"/>
                <a:cs typeface="Lucida Sans"/>
              </a:rPr>
              <a:t>&lt;address&gt;.transfer(uint256</a:t>
            </a:r>
            <a:r>
              <a:rPr b="1" spc="-172" dirty="0">
                <a:solidFill>
                  <a:srgbClr val="4C8945"/>
                </a:solidFill>
                <a:latin typeface="Lucida Sans"/>
                <a:cs typeface="Lucida Sans"/>
              </a:rPr>
              <a:t> </a:t>
            </a:r>
            <a:r>
              <a:rPr b="1" spc="-28" dirty="0">
                <a:solidFill>
                  <a:srgbClr val="4C8945"/>
                </a:solidFill>
                <a:latin typeface="Lucida Sans"/>
                <a:cs typeface="Lucida Sans"/>
              </a:rPr>
              <a:t>amount)</a:t>
            </a:r>
            <a:r>
              <a:rPr spc="-28" dirty="0">
                <a:solidFill>
                  <a:srgbClr val="838787"/>
                </a:solidFill>
                <a:latin typeface="Arial"/>
                <a:cs typeface="Arial"/>
              </a:rPr>
              <a:t>:  </a:t>
            </a:r>
            <a:r>
              <a:rPr spc="42" dirty="0">
                <a:solidFill>
                  <a:srgbClr val="838787"/>
                </a:solidFill>
                <a:latin typeface="Arial"/>
                <a:cs typeface="Arial"/>
              </a:rPr>
              <a:t>send </a:t>
            </a:r>
            <a:r>
              <a:rPr spc="67" dirty="0">
                <a:solidFill>
                  <a:srgbClr val="838787"/>
                </a:solidFill>
                <a:latin typeface="Arial"/>
                <a:cs typeface="Arial"/>
              </a:rPr>
              <a:t>given </a:t>
            </a:r>
            <a:r>
              <a:rPr spc="70" dirty="0">
                <a:solidFill>
                  <a:srgbClr val="838787"/>
                </a:solidFill>
                <a:latin typeface="Arial"/>
                <a:cs typeface="Arial"/>
              </a:rPr>
              <a:t>amount </a:t>
            </a:r>
            <a:r>
              <a:rPr spc="88" dirty="0">
                <a:solidFill>
                  <a:srgbClr val="838787"/>
                </a:solidFill>
                <a:latin typeface="Arial"/>
                <a:cs typeface="Arial"/>
              </a:rPr>
              <a:t>of </a:t>
            </a:r>
            <a:r>
              <a:rPr spc="49" dirty="0">
                <a:solidFill>
                  <a:srgbClr val="838787"/>
                </a:solidFill>
                <a:latin typeface="Arial"/>
                <a:cs typeface="Arial"/>
              </a:rPr>
              <a:t>Wei </a:t>
            </a:r>
            <a:r>
              <a:rPr spc="102" dirty="0">
                <a:solidFill>
                  <a:srgbClr val="838787"/>
                </a:solidFill>
                <a:latin typeface="Arial"/>
                <a:cs typeface="Arial"/>
              </a:rPr>
              <a:t>to </a:t>
            </a:r>
            <a:r>
              <a:rPr spc="32" dirty="0">
                <a:solidFill>
                  <a:srgbClr val="838787"/>
                </a:solidFill>
                <a:latin typeface="Arial"/>
                <a:cs typeface="Arial"/>
              </a:rPr>
              <a:t>Address,  </a:t>
            </a:r>
            <a:r>
              <a:rPr spc="53" dirty="0">
                <a:solidFill>
                  <a:srgbClr val="838787"/>
                </a:solidFill>
                <a:latin typeface="Arial"/>
                <a:cs typeface="Arial"/>
              </a:rPr>
              <a:t>throws </a:t>
            </a:r>
            <a:r>
              <a:rPr spc="84" dirty="0">
                <a:solidFill>
                  <a:srgbClr val="838787"/>
                </a:solidFill>
                <a:latin typeface="Arial"/>
                <a:cs typeface="Arial"/>
              </a:rPr>
              <a:t>on</a:t>
            </a:r>
            <a:r>
              <a:rPr spc="-148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46" dirty="0">
                <a:solidFill>
                  <a:srgbClr val="838787"/>
                </a:solidFill>
                <a:latin typeface="Arial"/>
                <a:cs typeface="Arial"/>
              </a:rPr>
              <a:t>failure</a:t>
            </a:r>
            <a:endParaRPr>
              <a:latin typeface="Arial"/>
              <a:cs typeface="Arial"/>
            </a:endParaRPr>
          </a:p>
          <a:p>
            <a:pPr marL="8929" marR="3572">
              <a:lnSpc>
                <a:spcPct val="114399"/>
              </a:lnSpc>
              <a:spcBef>
                <a:spcPts val="1477"/>
              </a:spcBef>
            </a:pPr>
            <a:r>
              <a:rPr b="1" spc="-25" dirty="0">
                <a:solidFill>
                  <a:srgbClr val="4C8945"/>
                </a:solidFill>
                <a:latin typeface="Lucida Sans"/>
                <a:cs typeface="Lucida Sans"/>
              </a:rPr>
              <a:t>&lt;address&gt;.send(uint256 </a:t>
            </a:r>
            <a:r>
              <a:rPr b="1" spc="-39" dirty="0">
                <a:solidFill>
                  <a:srgbClr val="4C8945"/>
                </a:solidFill>
                <a:latin typeface="Lucida Sans"/>
                <a:cs typeface="Lucida Sans"/>
              </a:rPr>
              <a:t>amount)</a:t>
            </a:r>
            <a:r>
              <a:rPr b="1" spc="-236" dirty="0">
                <a:solidFill>
                  <a:srgbClr val="4C8945"/>
                </a:solidFill>
                <a:latin typeface="Lucida Sans"/>
                <a:cs typeface="Lucida Sans"/>
              </a:rPr>
              <a:t> </a:t>
            </a:r>
            <a:r>
              <a:rPr b="1" spc="-77" dirty="0">
                <a:solidFill>
                  <a:srgbClr val="4C8945"/>
                </a:solidFill>
                <a:latin typeface="Lucida Sans"/>
                <a:cs typeface="Lucida Sans"/>
              </a:rPr>
              <a:t>returns  </a:t>
            </a:r>
            <a:r>
              <a:rPr b="1" spc="-4" dirty="0">
                <a:solidFill>
                  <a:srgbClr val="4C8945"/>
                </a:solidFill>
                <a:latin typeface="Lucida Sans"/>
                <a:cs typeface="Lucida Sans"/>
              </a:rPr>
              <a:t>(bool)</a:t>
            </a:r>
            <a:r>
              <a:rPr spc="-4" dirty="0">
                <a:solidFill>
                  <a:srgbClr val="838787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8929" marR="571480">
              <a:lnSpc>
                <a:spcPct val="114399"/>
              </a:lnSpc>
              <a:spcBef>
                <a:spcPts val="422"/>
              </a:spcBef>
            </a:pPr>
            <a:r>
              <a:rPr spc="42" dirty="0">
                <a:solidFill>
                  <a:srgbClr val="838787"/>
                </a:solidFill>
                <a:latin typeface="Arial"/>
                <a:cs typeface="Arial"/>
              </a:rPr>
              <a:t>send</a:t>
            </a:r>
            <a:r>
              <a:rPr spc="-49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67" dirty="0">
                <a:solidFill>
                  <a:srgbClr val="838787"/>
                </a:solidFill>
                <a:latin typeface="Arial"/>
                <a:cs typeface="Arial"/>
              </a:rPr>
              <a:t>given</a:t>
            </a:r>
            <a:r>
              <a:rPr spc="-46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838787"/>
                </a:solidFill>
                <a:latin typeface="Arial"/>
                <a:cs typeface="Arial"/>
              </a:rPr>
              <a:t>amount</a:t>
            </a:r>
            <a:r>
              <a:rPr spc="-49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88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pc="-2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49" dirty="0">
                <a:solidFill>
                  <a:srgbClr val="838787"/>
                </a:solidFill>
                <a:latin typeface="Arial"/>
                <a:cs typeface="Arial"/>
              </a:rPr>
              <a:t>Wei</a:t>
            </a:r>
            <a:r>
              <a:rPr spc="-49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102" dirty="0">
                <a:solidFill>
                  <a:srgbClr val="838787"/>
                </a:solidFill>
                <a:latin typeface="Arial"/>
                <a:cs typeface="Arial"/>
              </a:rPr>
              <a:t>to</a:t>
            </a:r>
            <a:r>
              <a:rPr spc="-77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32" dirty="0">
                <a:solidFill>
                  <a:srgbClr val="838787"/>
                </a:solidFill>
                <a:latin typeface="Arial"/>
                <a:cs typeface="Arial"/>
              </a:rPr>
              <a:t>Address,  </a:t>
            </a:r>
            <a:r>
              <a:rPr spc="35" dirty="0">
                <a:solidFill>
                  <a:srgbClr val="838787"/>
                </a:solidFill>
                <a:latin typeface="Arial"/>
                <a:cs typeface="Arial"/>
              </a:rPr>
              <a:t>returns </a:t>
            </a:r>
            <a:r>
              <a:rPr spc="14" dirty="0">
                <a:solidFill>
                  <a:srgbClr val="838787"/>
                </a:solidFill>
                <a:latin typeface="Arial"/>
                <a:cs typeface="Arial"/>
              </a:rPr>
              <a:t>false </a:t>
            </a:r>
            <a:r>
              <a:rPr spc="84" dirty="0">
                <a:solidFill>
                  <a:srgbClr val="838787"/>
                </a:solidFill>
                <a:latin typeface="Arial"/>
                <a:cs typeface="Arial"/>
              </a:rPr>
              <a:t>on</a:t>
            </a:r>
            <a:r>
              <a:rPr spc="-19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pc="46" dirty="0">
                <a:solidFill>
                  <a:srgbClr val="838787"/>
                </a:solidFill>
                <a:latin typeface="Arial"/>
                <a:cs typeface="Arial"/>
              </a:rPr>
              <a:t>failure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0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974" y="1340768"/>
            <a:ext cx="6480720" cy="232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74" y="4437112"/>
            <a:ext cx="4038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127008" y="1311780"/>
            <a:ext cx="3309088" cy="4205452"/>
            <a:chOff x="0" y="0"/>
            <a:chExt cx="2157094" cy="307086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0"/>
              <a:ext cx="2157094" cy="3070860"/>
              <a:chOff x="0" y="0"/>
              <a:chExt cx="2157094" cy="3070860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0" y="434340"/>
                <a:ext cx="2156460" cy="2636520"/>
                <a:chOff x="0" y="0"/>
                <a:chExt cx="2156460" cy="2636520"/>
              </a:xfrm>
            </p:grpSpPr>
            <p:sp>
              <p:nvSpPr>
                <p:cNvPr id="11" name="Прямоугольник 10"/>
                <p:cNvSpPr/>
                <p:nvPr/>
              </p:nvSpPr>
              <p:spPr>
                <a:xfrm>
                  <a:off x="0" y="0"/>
                  <a:ext cx="2156460" cy="26365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ru-RU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182880" y="236220"/>
                  <a:ext cx="1089660" cy="3048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contracts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807720" y="541020"/>
                  <a:ext cx="1089660" cy="3048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Inbox.sol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182880" y="845820"/>
                  <a:ext cx="1089660" cy="3048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test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Прямоугольник 14"/>
                <p:cNvSpPr/>
                <p:nvPr/>
              </p:nvSpPr>
              <p:spPr>
                <a:xfrm>
                  <a:off x="807720" y="1150620"/>
                  <a:ext cx="1089660" cy="3048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Inbox.json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182880" y="1455420"/>
                  <a:ext cx="1089660" cy="3048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package.json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182880" y="1760220"/>
                  <a:ext cx="1089660" cy="3048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compile.js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182880" y="2065020"/>
                  <a:ext cx="1089660" cy="3048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deploy.js</a:t>
                  </a:r>
                  <a:endParaRPr lang="ru-RU" sz="1100">
                    <a:effectLst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" name="Надпись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157094" cy="434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400" b="1">
                    <a:effectLst/>
                    <a:latin typeface="Calibri"/>
                    <a:ea typeface="Calibri"/>
                    <a:cs typeface="Times New Roman"/>
                  </a:rPr>
                  <a:t>Каталог проекта </a:t>
                </a:r>
                <a:r>
                  <a:rPr lang="en-US" sz="1400" b="1">
                    <a:effectLst/>
                    <a:latin typeface="Calibri"/>
                    <a:ea typeface="Calibri"/>
                    <a:cs typeface="Times New Roman"/>
                  </a:rPr>
                  <a:t>Inbox</a:t>
                </a:r>
                <a:endParaRPr lang="ru-RU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7" name="Соединитель: уступ 200"/>
            <p:cNvCxnSpPr/>
            <p:nvPr/>
          </p:nvCxnSpPr>
          <p:spPr>
            <a:xfrm>
              <a:off x="502920" y="975360"/>
              <a:ext cx="304165" cy="160020"/>
            </a:xfrm>
            <a:prstGeom prst="bentConnector3">
              <a:avLst>
                <a:gd name="adj1" fmla="val 247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Соединитель: уступ 201"/>
            <p:cNvCxnSpPr/>
            <p:nvPr/>
          </p:nvCxnSpPr>
          <p:spPr>
            <a:xfrm>
              <a:off x="518160" y="1584960"/>
              <a:ext cx="304165" cy="160020"/>
            </a:xfrm>
            <a:prstGeom prst="bentConnector3">
              <a:avLst>
                <a:gd name="adj1" fmla="val 247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4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184576" cy="417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7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Wev3 </a:t>
            </a:r>
            <a:r>
              <a:rPr lang="ru-RU" dirty="0" smtClean="0">
                <a:solidFill>
                  <a:srgbClr val="FF0000"/>
                </a:solidFill>
              </a:rPr>
              <a:t>провайдер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020" y="119675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mocha ganache-cli web3@1.0.0-beta.35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52768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515911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в </a:t>
            </a:r>
            <a:r>
              <a:rPr lang="en-US" dirty="0" smtClean="0"/>
              <a:t>solidity</a:t>
            </a:r>
          </a:p>
          <a:p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304" y="2019504"/>
            <a:ext cx="5937250" cy="43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072" y="2996952"/>
            <a:ext cx="59340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10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TDD — </a:t>
            </a:r>
            <a:r>
              <a:rPr lang="ru-RU" dirty="0">
                <a:solidFill>
                  <a:srgbClr val="FF0000"/>
                </a:solidFill>
              </a:rPr>
              <a:t>разработка через тестирование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781" y="1412776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test-driven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методология разработки программного обеспечения, которая основывается на повторении коротких циклов разработки: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Пишется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тест, покрывающий желаемое изменение,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Пишется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код, который реализует желаемое поведение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позволит пройти написанный тест,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Проводится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рефакторинг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написанного кода с постоянной проверкой прохождения всех тестов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TDD — </a:t>
            </a:r>
            <a:r>
              <a:rPr lang="ru-RU" dirty="0">
                <a:solidFill>
                  <a:srgbClr val="FF0000"/>
                </a:solidFill>
              </a:rPr>
              <a:t>разработка через тестирование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610" y="1047465"/>
            <a:ext cx="74888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разработки по TDD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Добавить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тест для новой (еще не реализованной) функциональности или для воспроизведения существующего бага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Запустить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все тесты и убедиться, что новый тест не проходит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Написать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код, который обеспечит прохождение теста: 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Запустить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тесты и убедиться, что они все прошли успешно: прохождение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нового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теста подтверждает реализацию нового функционала или исправление существующей ошибки, а прохождение остальных позволяет удостовериться, что ранее реализованный функционал работает по-прежнему корректно. 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Заняться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рефакторингом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 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оптимизацией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Перезапустить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тесты и убедиться, что они все ещё проходят успешно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Повторить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9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Библиотека тестирования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184576" cy="410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988840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Смарт-контракт с двумя возможностями: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Перевести деньги и запомнить время перевода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Блокировать переменную на запись после того как заплатили за ее размещение</a:t>
            </a:r>
          </a:p>
          <a:p>
            <a:endParaRPr lang="en-US" dirty="0" smtClean="0"/>
          </a:p>
          <a:p>
            <a:r>
              <a:rPr lang="en-US" dirty="0" err="1" smtClean="0"/>
              <a:t>lastForDonate</a:t>
            </a:r>
            <a:endParaRPr lang="ru-RU" dirty="0" smtClean="0"/>
          </a:p>
          <a:p>
            <a:r>
              <a:rPr lang="en-US" dirty="0"/>
              <a:t>v</a:t>
            </a:r>
            <a:r>
              <a:rPr lang="en-US" dirty="0" smtClean="0"/>
              <a:t>alue </a:t>
            </a:r>
          </a:p>
          <a:p>
            <a:r>
              <a:rPr lang="en-US" dirty="0" smtClean="0"/>
              <a:t>Donate() – </a:t>
            </a:r>
            <a:r>
              <a:rPr lang="ru-RU" dirty="0" smtClean="0"/>
              <a:t>пожертвования с </a:t>
            </a:r>
            <a:r>
              <a:rPr lang="ru-RU" dirty="0" err="1" smtClean="0"/>
              <a:t>индетификатором</a:t>
            </a:r>
            <a:r>
              <a:rPr lang="ru-RU" dirty="0" smtClean="0"/>
              <a:t> </a:t>
            </a:r>
            <a:r>
              <a:rPr lang="en-US" dirty="0" smtClean="0"/>
              <a:t>payable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В эту функции передаются средства</a:t>
            </a:r>
            <a:r>
              <a:rPr lang="en-US" dirty="0" smtClean="0"/>
              <a:t>. </a:t>
            </a:r>
            <a:r>
              <a:rPr lang="ru-RU" dirty="0" smtClean="0"/>
              <a:t>В этой функции будет устанавливать время транзакции</a:t>
            </a:r>
            <a:endParaRPr lang="en-US" dirty="0" smtClean="0"/>
          </a:p>
          <a:p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uint</a:t>
            </a:r>
            <a:r>
              <a:rPr lang="en-US" dirty="0" smtClean="0"/>
              <a:t> _a)</a:t>
            </a:r>
          </a:p>
          <a:p>
            <a:r>
              <a:rPr lang="en-US" dirty="0" smtClean="0"/>
              <a:t>&gt;170  sec</a:t>
            </a:r>
          </a:p>
          <a:p>
            <a:r>
              <a:rPr lang="en-US" dirty="0" smtClean="0"/>
              <a:t>&gt;x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0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2041773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spc="-4" dirty="0">
                <a:solidFill>
                  <a:srgbClr val="04CB2A"/>
                </a:solidFill>
                <a:latin typeface="Arial"/>
                <a:cs typeface="Arial"/>
              </a:rPr>
              <a:t>STRING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164" y="1893094"/>
            <a:ext cx="3261122" cy="38219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00" spc="186" dirty="0"/>
              <a:t>Можно </a:t>
            </a:r>
            <a:r>
              <a:rPr sz="2400" spc="56" dirty="0"/>
              <a:t>хранить</a:t>
            </a:r>
            <a:r>
              <a:rPr sz="2400" spc="-358" dirty="0"/>
              <a:t> </a:t>
            </a:r>
            <a:r>
              <a:rPr sz="2400" spc="-42" dirty="0"/>
              <a:t>UTF-8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170164" y="2553890"/>
            <a:ext cx="3308449" cy="38219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00" spc="18" dirty="0">
                <a:solidFill>
                  <a:srgbClr val="838787"/>
                </a:solidFill>
                <a:latin typeface="Arial"/>
                <a:cs typeface="Arial"/>
              </a:rPr>
              <a:t>Размер</a:t>
            </a:r>
            <a:r>
              <a:rPr sz="2400" spc="-112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400" spc="84" dirty="0">
                <a:solidFill>
                  <a:srgbClr val="838787"/>
                </a:solidFill>
                <a:latin typeface="Arial"/>
                <a:cs typeface="Arial"/>
              </a:rPr>
              <a:t>динамический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34" y="6527602"/>
            <a:ext cx="1866305" cy="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25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1843534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spc="-53" dirty="0">
                <a:solidFill>
                  <a:srgbClr val="04CB2A"/>
                </a:solidFill>
                <a:latin typeface="Arial"/>
                <a:cs typeface="Arial"/>
              </a:rPr>
              <a:t>ARR</a:t>
            </a:r>
            <a:r>
              <a:rPr sz="4200" b="1" spc="-471" dirty="0">
                <a:solidFill>
                  <a:srgbClr val="04CB2A"/>
                </a:solidFill>
                <a:latin typeface="Arial"/>
                <a:cs typeface="Arial"/>
              </a:rPr>
              <a:t>A</a:t>
            </a:r>
            <a:r>
              <a:rPr sz="4200" b="1" dirty="0">
                <a:solidFill>
                  <a:srgbClr val="04CB2A"/>
                </a:solidFill>
                <a:latin typeface="Arial"/>
                <a:cs typeface="Arial"/>
              </a:rPr>
              <a:t>Y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164" y="803672"/>
            <a:ext cx="3620542" cy="38219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00" b="1" spc="-109" dirty="0">
                <a:solidFill>
                  <a:srgbClr val="316936"/>
                </a:solidFill>
                <a:latin typeface="Lucida Sans"/>
                <a:cs typeface="Lucida Sans"/>
              </a:rPr>
              <a:t>push </a:t>
            </a:r>
            <a:r>
              <a:rPr sz="2400" spc="-32" dirty="0"/>
              <a:t>- </a:t>
            </a:r>
            <a:r>
              <a:rPr sz="2400" spc="39" dirty="0"/>
              <a:t>добавить</a:t>
            </a:r>
            <a:r>
              <a:rPr sz="2400" spc="-197" dirty="0"/>
              <a:t> </a:t>
            </a:r>
            <a:r>
              <a:rPr sz="2400" spc="18" dirty="0"/>
              <a:t>элемент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457200" y="1600200"/>
            <a:ext cx="8229600" cy="1879479"/>
          </a:xfrm>
          <a:prstGeom prst="rect">
            <a:avLst/>
          </a:prstGeom>
        </p:spPr>
        <p:txBody>
          <a:bodyPr vert="horz" wrap="square" lIns="0" tIns="55362" rIns="0" bIns="0" rtlCol="0">
            <a:spAutoFit/>
          </a:bodyPr>
          <a:lstStyle/>
          <a:p>
            <a:pPr marL="3219038">
              <a:spcBef>
                <a:spcPts val="436"/>
              </a:spcBef>
            </a:pPr>
            <a:r>
              <a:rPr b="1" spc="-56" dirty="0">
                <a:solidFill>
                  <a:srgbClr val="316936"/>
                </a:solidFill>
                <a:latin typeface="Lucida Sans"/>
                <a:cs typeface="Lucida Sans"/>
              </a:rPr>
              <a:t>length </a:t>
            </a:r>
            <a:r>
              <a:rPr spc="-32" dirty="0"/>
              <a:t>- </a:t>
            </a:r>
            <a:r>
              <a:rPr spc="11" dirty="0"/>
              <a:t>узнать</a:t>
            </a:r>
            <a:r>
              <a:rPr spc="-221" dirty="0"/>
              <a:t> </a:t>
            </a:r>
            <a:r>
              <a:rPr spc="243" dirty="0"/>
              <a:t>/</a:t>
            </a:r>
          </a:p>
          <a:p>
            <a:pPr marL="3219038">
              <a:spcBef>
                <a:spcPts val="366"/>
              </a:spcBef>
            </a:pPr>
            <a:r>
              <a:rPr spc="60" dirty="0"/>
              <a:t>переопределить</a:t>
            </a:r>
            <a:r>
              <a:rPr spc="-70" dirty="0"/>
              <a:t> </a:t>
            </a:r>
            <a:r>
              <a:rPr spc="11" dirty="0"/>
              <a:t>длину</a:t>
            </a:r>
          </a:p>
          <a:p>
            <a:pPr marL="3219038">
              <a:spcBef>
                <a:spcPts val="2334"/>
              </a:spcBef>
            </a:pPr>
            <a:r>
              <a:rPr b="1" spc="-21" dirty="0">
                <a:solidFill>
                  <a:srgbClr val="316936"/>
                </a:solidFill>
                <a:latin typeface="Lucida Sans"/>
                <a:cs typeface="Lucida Sans"/>
              </a:rPr>
              <a:t>new </a:t>
            </a:r>
            <a:r>
              <a:rPr spc="-32" dirty="0"/>
              <a:t>- </a:t>
            </a:r>
            <a:r>
              <a:rPr spc="67" dirty="0"/>
              <a:t>не</a:t>
            </a:r>
            <a:r>
              <a:rPr spc="-471" dirty="0"/>
              <a:t> </a:t>
            </a:r>
            <a:r>
              <a:rPr spc="14" dirty="0"/>
              <a:t>записывать </a:t>
            </a:r>
            <a:r>
              <a:rPr spc="46" dirty="0"/>
              <a:t>в </a:t>
            </a:r>
            <a:r>
              <a:rPr spc="-7" dirty="0"/>
              <a:t>State</a:t>
            </a:r>
          </a:p>
        </p:txBody>
      </p:sp>
      <p:sp>
        <p:nvSpPr>
          <p:cNvPr id="6" name="object 6"/>
          <p:cNvSpPr/>
          <p:nvPr/>
        </p:nvSpPr>
        <p:spPr>
          <a:xfrm>
            <a:off x="160734" y="6527602"/>
            <a:ext cx="1866305" cy="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2547640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spc="32" dirty="0">
                <a:solidFill>
                  <a:srgbClr val="04CB2A"/>
                </a:solidFill>
                <a:latin typeface="Arial"/>
                <a:cs typeface="Arial"/>
              </a:rPr>
              <a:t>MAPPING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164" y="971550"/>
            <a:ext cx="3857625" cy="83939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2700"/>
              </a:lnSpc>
              <a:spcBef>
                <a:spcPts val="70"/>
              </a:spcBef>
            </a:pPr>
            <a:r>
              <a:rPr sz="2400" b="1" spc="-21" dirty="0">
                <a:solidFill>
                  <a:srgbClr val="316936"/>
                </a:solidFill>
                <a:latin typeface="Lucida Sans"/>
                <a:cs typeface="Lucida Sans"/>
              </a:rPr>
              <a:t>Mapping </a:t>
            </a:r>
            <a:r>
              <a:rPr sz="2400" spc="-32" dirty="0"/>
              <a:t>-</a:t>
            </a:r>
            <a:r>
              <a:rPr sz="2400" spc="-243" dirty="0"/>
              <a:t> </a:t>
            </a:r>
            <a:r>
              <a:rPr sz="2400" spc="42" dirty="0"/>
              <a:t>ассоциативный  </a:t>
            </a:r>
            <a:r>
              <a:rPr sz="2400" spc="32" dirty="0"/>
              <a:t>массив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164" y="2750344"/>
            <a:ext cx="3673673" cy="53223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700" b="1" spc="-46" dirty="0">
                <a:solidFill>
                  <a:srgbClr val="316936"/>
                </a:solidFill>
                <a:latin typeface="Lucida Sans"/>
                <a:cs typeface="Lucida Sans"/>
              </a:rPr>
              <a:t>mapping(_KeyType </a:t>
            </a:r>
            <a:r>
              <a:rPr sz="1700" b="1" spc="46" dirty="0">
                <a:solidFill>
                  <a:srgbClr val="316936"/>
                </a:solidFill>
                <a:latin typeface="Lucida Sans"/>
                <a:cs typeface="Lucida Sans"/>
              </a:rPr>
              <a:t>=&gt;</a:t>
            </a:r>
            <a:r>
              <a:rPr sz="1700" b="1" spc="-211" dirty="0">
                <a:solidFill>
                  <a:srgbClr val="316936"/>
                </a:solidFill>
                <a:latin typeface="Lucida Sans"/>
                <a:cs typeface="Lucida Sans"/>
              </a:rPr>
              <a:t> </a:t>
            </a:r>
            <a:r>
              <a:rPr sz="1700" b="1" spc="-60" dirty="0">
                <a:solidFill>
                  <a:srgbClr val="316936"/>
                </a:solidFill>
                <a:latin typeface="Lucida Sans"/>
                <a:cs typeface="Lucida Sans"/>
              </a:rPr>
              <a:t>_ValueType)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34" y="6527602"/>
            <a:ext cx="1866305" cy="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63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375" y="4317900"/>
            <a:ext cx="4714875" cy="446"/>
          </a:xfrm>
          <a:custGeom>
            <a:avLst/>
            <a:gdLst/>
            <a:ahLst/>
            <a:cxnLst/>
            <a:rect l="l" t="t" r="r" b="b"/>
            <a:pathLst>
              <a:path w="6705600" h="635">
                <a:moveTo>
                  <a:pt x="0" y="143"/>
                </a:moveTo>
                <a:lnTo>
                  <a:pt x="67056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164" y="4536281"/>
            <a:ext cx="3679924" cy="66079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00" b="1" dirty="0">
                <a:solidFill>
                  <a:srgbClr val="04CB2A"/>
                </a:solidFill>
                <a:latin typeface="Arial"/>
                <a:cs typeface="Arial"/>
              </a:rPr>
              <a:t>STRUCTURES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164" y="1168003"/>
            <a:ext cx="4586734" cy="83939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2700"/>
              </a:lnSpc>
              <a:spcBef>
                <a:spcPts val="70"/>
              </a:spcBef>
            </a:pPr>
            <a:r>
              <a:rPr sz="2400" b="1" spc="-116" dirty="0">
                <a:solidFill>
                  <a:srgbClr val="316936"/>
                </a:solidFill>
                <a:latin typeface="Lucida Sans"/>
                <a:cs typeface="Lucida Sans"/>
              </a:rPr>
              <a:t>struct </a:t>
            </a:r>
            <a:r>
              <a:rPr sz="2400" spc="-32" dirty="0"/>
              <a:t>- </a:t>
            </a:r>
            <a:r>
              <a:rPr sz="2400" spc="77" dirty="0"/>
              <a:t>способ </a:t>
            </a:r>
            <a:r>
              <a:rPr sz="2400" spc="11" dirty="0"/>
              <a:t>создать  </a:t>
            </a:r>
            <a:r>
              <a:rPr sz="2400" spc="60" dirty="0"/>
              <a:t>собственную </a:t>
            </a:r>
            <a:r>
              <a:rPr sz="2400" spc="74" dirty="0"/>
              <a:t>структуру</a:t>
            </a:r>
            <a:r>
              <a:rPr sz="2400" spc="-239" dirty="0"/>
              <a:t> </a:t>
            </a:r>
            <a:r>
              <a:rPr sz="2400" spc="11" dirty="0"/>
              <a:t>данных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164" y="2946797"/>
            <a:ext cx="3455789" cy="38219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00" spc="143" dirty="0">
                <a:solidFill>
                  <a:srgbClr val="838787"/>
                </a:solidFill>
                <a:latin typeface="Arial"/>
                <a:cs typeface="Arial"/>
              </a:rPr>
              <a:t>Может </a:t>
            </a:r>
            <a:r>
              <a:rPr sz="2400" spc="-4" dirty="0">
                <a:solidFill>
                  <a:srgbClr val="838787"/>
                </a:solidFill>
                <a:latin typeface="Arial"/>
                <a:cs typeface="Arial"/>
              </a:rPr>
              <a:t>быть </a:t>
            </a:r>
            <a:r>
              <a:rPr sz="2400" spc="46" dirty="0">
                <a:solidFill>
                  <a:srgbClr val="838787"/>
                </a:solidFill>
                <a:latin typeface="Arial"/>
                <a:cs typeface="Arial"/>
              </a:rPr>
              <a:t>в</a:t>
            </a:r>
            <a:r>
              <a:rPr sz="2400" spc="-376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400" b="1" spc="-53" dirty="0">
                <a:solidFill>
                  <a:srgbClr val="316936"/>
                </a:solidFill>
                <a:latin typeface="Lucida Sans"/>
                <a:cs typeface="Lucida Sans"/>
              </a:rPr>
              <a:t>mapping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34" y="6527602"/>
            <a:ext cx="1866305" cy="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0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426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Онлайн-редактор </a:t>
            </a:r>
            <a:r>
              <a:rPr lang="ru-RU" dirty="0"/>
              <a:t>кода </a:t>
            </a:r>
            <a:r>
              <a:rPr lang="ru-RU" dirty="0" err="1" smtClean="0"/>
              <a:t>Remix</a:t>
            </a:r>
            <a:r>
              <a:rPr lang="ru-RU" dirty="0" smtClean="0"/>
              <a:t>, </a:t>
            </a:r>
            <a:r>
              <a:rPr lang="ru-RU" dirty="0"/>
              <a:t>созданный специально для создания и </a:t>
            </a:r>
            <a:r>
              <a:rPr lang="ru-RU" dirty="0" smtClean="0"/>
              <a:t>тестирования </a:t>
            </a:r>
            <a:r>
              <a:rPr lang="ru-RU" dirty="0" err="1" smtClean="0"/>
              <a:t>смартконтрактов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724150"/>
            <a:ext cx="34671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378904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Старая версия:</a:t>
            </a:r>
          </a:p>
          <a:p>
            <a:r>
              <a:rPr lang="en-US" dirty="0" smtClean="0"/>
              <a:t>https</a:t>
            </a:r>
            <a:r>
              <a:rPr lang="en-US" dirty="0"/>
              <a:t>://ethereum.github.io/browser-solidity/#optimize=false&amp;version=soljson-v0.7.1+commit.f4a555be.js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1770</TotalTime>
  <Words>1174</Words>
  <Application>Microsoft Office PowerPoint</Application>
  <PresentationFormat>Экран (4:3)</PresentationFormat>
  <Paragraphs>228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Справедливость</vt:lpstr>
      <vt:lpstr>Презентация PowerPoint</vt:lpstr>
      <vt:lpstr>! (logical negation)</vt:lpstr>
      <vt:lpstr>Comparisons: &lt;=, &lt;, ==, !=, &gt;=, &gt; (evaluate to bool)</vt:lpstr>
      <vt:lpstr>&lt;address&gt;.balance (uint256):  balance of the Address in Wei</vt:lpstr>
      <vt:lpstr>Можно хранить UTF-8</vt:lpstr>
      <vt:lpstr>push - добавить элемент</vt:lpstr>
      <vt:lpstr>Mapping - ассоциативный  массив</vt:lpstr>
      <vt:lpstr>struct - способ создать  собственную структуру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Шам Оцоков</dc:creator>
  <cp:lastModifiedBy>Шам Оцоков</cp:lastModifiedBy>
  <cp:revision>14</cp:revision>
  <dcterms:created xsi:type="dcterms:W3CDTF">2022-11-18T15:45:36Z</dcterms:created>
  <dcterms:modified xsi:type="dcterms:W3CDTF">2024-03-11T15:58:18Z</dcterms:modified>
</cp:coreProperties>
</file>