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300" r:id="rId2"/>
    <p:sldId id="301" r:id="rId3"/>
    <p:sldId id="303" r:id="rId4"/>
    <p:sldId id="302" r:id="rId5"/>
    <p:sldId id="272" r:id="rId6"/>
    <p:sldId id="304" r:id="rId7"/>
    <p:sldId id="273" r:id="rId8"/>
    <p:sldId id="274" r:id="rId9"/>
    <p:sldId id="276" r:id="rId10"/>
    <p:sldId id="285" r:id="rId11"/>
    <p:sldId id="287" r:id="rId12"/>
    <p:sldId id="277" r:id="rId13"/>
    <p:sldId id="293" r:id="rId14"/>
    <p:sldId id="294" r:id="rId15"/>
    <p:sldId id="295" r:id="rId16"/>
    <p:sldId id="296" r:id="rId17"/>
    <p:sldId id="297" r:id="rId18"/>
    <p:sldId id="298" r:id="rId19"/>
    <p:sldId id="279" r:id="rId20"/>
    <p:sldId id="289" r:id="rId21"/>
    <p:sldId id="284" r:id="rId22"/>
    <p:sldId id="291" r:id="rId23"/>
    <p:sldId id="278" r:id="rId24"/>
    <p:sldId id="288" r:id="rId25"/>
    <p:sldId id="292" r:id="rId26"/>
    <p:sldId id="280" r:id="rId27"/>
    <p:sldId id="281" r:id="rId28"/>
    <p:sldId id="283" r:id="rId29"/>
    <p:sldId id="299" r:id="rId30"/>
    <p:sldId id="282" r:id="rId31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D4C8C-A16A-4C27-AD58-E3C6C231BF76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1E02C-65CA-4348-9A28-3293406EC6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170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6C9EF-94DF-4EB8-B177-4EFF06481138}" type="datetimeFigureOut">
              <a:rPr lang="ru-RU" smtClean="0"/>
              <a:pPr/>
              <a:t>18.03.2024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E1CDA-7F5C-46F8-A699-D26E2E1B5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80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E1CDA-7F5C-46F8-A699-D26E2E1B5D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33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11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85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31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76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68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16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5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86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01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72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79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2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bdk-consulting/abdk-libraries-solidity/blob/master/ABDKMathQuad.m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1435100" y="1758950"/>
            <a:ext cx="6696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ru-RU" altLang="ru-RU" sz="2400" dirty="0">
                <a:solidFill>
                  <a:schemeClr val="bg1"/>
                </a:solidFill>
                <a:latin typeface="Times New Roman" pitchFamily="18" charset="0"/>
              </a:rPr>
              <a:t>Лекция </a:t>
            </a:r>
            <a:r>
              <a:rPr lang="ru-RU" altLang="ru-RU" sz="2400" dirty="0" smtClean="0">
                <a:solidFill>
                  <a:schemeClr val="bg1"/>
                </a:solidFill>
                <a:latin typeface="Times New Roman" pitchFamily="18" charset="0"/>
              </a:rPr>
              <a:t>№</a:t>
            </a:r>
            <a:r>
              <a:rPr lang="en-US" altLang="ru-RU" sz="2400" dirty="0" smtClean="0">
                <a:solidFill>
                  <a:schemeClr val="bg1"/>
                </a:solidFill>
                <a:latin typeface="Times New Roman" pitchFamily="18" charset="0"/>
              </a:rPr>
              <a:t>6</a:t>
            </a:r>
            <a:r>
              <a:rPr lang="ru-RU" altLang="ru-RU" sz="240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lang="ru-RU" altLang="ru-RU" sz="24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ru-RU" altLang="ru-RU" sz="2400" dirty="0">
                <a:solidFill>
                  <a:schemeClr val="bg1"/>
                </a:solidFill>
                <a:latin typeface="Times New Roman" pitchFamily="18" charset="0"/>
              </a:rPr>
              <a:t>по курсу </a:t>
            </a:r>
            <a:br>
              <a:rPr lang="ru-RU" altLang="ru-RU" sz="240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ru-RU" altLang="ru-RU" sz="2400" dirty="0" smtClean="0">
                <a:solidFill>
                  <a:schemeClr val="bg1"/>
                </a:solidFill>
                <a:latin typeface="Times New Roman" pitchFamily="18" charset="0"/>
              </a:rPr>
              <a:t>«Введение в </a:t>
            </a:r>
            <a:r>
              <a:rPr lang="ru-RU" altLang="ru-RU" sz="2400" dirty="0" err="1" smtClean="0">
                <a:solidFill>
                  <a:schemeClr val="bg1"/>
                </a:solidFill>
                <a:latin typeface="Times New Roman" pitchFamily="18" charset="0"/>
              </a:rPr>
              <a:t>блокчейн</a:t>
            </a:r>
            <a:r>
              <a:rPr lang="ru-RU" altLang="ru-RU" sz="2400" dirty="0" smtClean="0">
                <a:solidFill>
                  <a:schemeClr val="bg1"/>
                </a:solidFill>
                <a:latin typeface="Times New Roman" pitchFamily="18" charset="0"/>
              </a:rPr>
              <a:t>»</a:t>
            </a:r>
            <a:endParaRPr lang="ru-RU" altLang="ru-RU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4227513" y="6008688"/>
            <a:ext cx="16557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altLang="ru-RU" sz="1600" dirty="0">
                <a:solidFill>
                  <a:schemeClr val="bg1"/>
                </a:solidFill>
                <a:latin typeface="Arial" charset="0"/>
              </a:rPr>
              <a:t>Москва, </a:t>
            </a:r>
            <a:r>
              <a:rPr lang="ru-RU" altLang="ru-RU" sz="1600" dirty="0" smtClean="0">
                <a:solidFill>
                  <a:schemeClr val="bg1"/>
                </a:solidFill>
                <a:latin typeface="Arial" charset="0"/>
              </a:rPr>
              <a:t>202</a:t>
            </a:r>
            <a:r>
              <a:rPr lang="en-US" altLang="ru-RU" sz="16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ru-RU" altLang="ru-RU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52" name="TextBox 2"/>
          <p:cNvSpPr txBox="1">
            <a:spLocks noChangeArrowheads="1"/>
          </p:cNvSpPr>
          <p:nvPr/>
        </p:nvSpPr>
        <p:spPr bwMode="auto">
          <a:xfrm>
            <a:off x="1692275" y="3789363"/>
            <a:ext cx="70246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ru-RU" altLang="ru-RU" sz="1400" dirty="0">
                <a:solidFill>
                  <a:schemeClr val="bg1"/>
                </a:solidFill>
                <a:latin typeface="Arial" charset="0"/>
              </a:rPr>
              <a:t>Лектор: д.т.н., </a:t>
            </a:r>
            <a:r>
              <a:rPr lang="ru-RU" altLang="ru-RU" sz="1400" dirty="0" err="1">
                <a:solidFill>
                  <a:schemeClr val="bg1"/>
                </a:solidFill>
                <a:latin typeface="Arial" charset="0"/>
              </a:rPr>
              <a:t>Оцоков</a:t>
            </a:r>
            <a:r>
              <a:rPr lang="ru-RU" altLang="ru-RU" sz="1400" dirty="0">
                <a:solidFill>
                  <a:schemeClr val="bg1"/>
                </a:solidFill>
                <a:latin typeface="Arial" charset="0"/>
              </a:rPr>
              <a:t> Шамиль </a:t>
            </a:r>
            <a:r>
              <a:rPr lang="ru-RU" altLang="ru-RU" sz="1400" dirty="0" err="1">
                <a:solidFill>
                  <a:schemeClr val="bg1"/>
                </a:solidFill>
                <a:latin typeface="Arial" charset="0"/>
              </a:rPr>
              <a:t>Алиевич</a:t>
            </a:r>
            <a:r>
              <a:rPr lang="ru-RU" altLang="ru-RU" sz="1400" dirty="0">
                <a:solidFill>
                  <a:schemeClr val="bg1"/>
                </a:solidFill>
                <a:latin typeface="Arial" charset="0"/>
              </a:rPr>
              <a:t>,</a:t>
            </a:r>
          </a:p>
          <a:p>
            <a:pPr algn="r">
              <a:lnSpc>
                <a:spcPct val="150000"/>
              </a:lnSpc>
            </a:pPr>
            <a:r>
              <a:rPr lang="en-US" altLang="ru-RU" sz="1400" dirty="0">
                <a:solidFill>
                  <a:schemeClr val="bg1"/>
                </a:solidFill>
                <a:latin typeface="Arial" charset="0"/>
              </a:rPr>
              <a:t>e</a:t>
            </a:r>
            <a:r>
              <a:rPr lang="ru-RU" altLang="ru-RU" sz="1400" dirty="0" err="1">
                <a:solidFill>
                  <a:schemeClr val="bg1"/>
                </a:solidFill>
                <a:latin typeface="Arial" charset="0"/>
              </a:rPr>
              <a:t>mail</a:t>
            </a:r>
            <a:r>
              <a:rPr lang="ru-RU" altLang="ru-RU" sz="1400" dirty="0">
                <a:solidFill>
                  <a:schemeClr val="bg1"/>
                </a:solidFill>
                <a:latin typeface="Arial" charset="0"/>
              </a:rPr>
              <a:t>:  otsokovShA@mpei.ru</a:t>
            </a:r>
          </a:p>
          <a:p>
            <a:endParaRPr lang="ru-RU" altLang="ru-RU" sz="1400" dirty="0">
              <a:latin typeface="Arial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961" y="33216"/>
            <a:ext cx="755576" cy="53660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647"/>
            <a:ext cx="1026724" cy="41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5486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Некоторые операции и типы данных в </a:t>
            </a:r>
            <a:r>
              <a:rPr lang="en-US" b="1" dirty="0">
                <a:solidFill>
                  <a:srgbClr val="FF0000"/>
                </a:solidFill>
              </a:rPr>
              <a:t>Solidity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80728"/>
            <a:ext cx="777686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</a:rPr>
              <a:t>Возведение в степень доступно для положительных целых</a:t>
            </a:r>
          </a:p>
          <a:p>
            <a:pPr algn="ctr"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Деление: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Поскольку тип результата операции </a:t>
            </a:r>
            <a:r>
              <a:rPr lang="ru-RU" dirty="0" smtClean="0">
                <a:solidFill>
                  <a:schemeClr val="bg1"/>
                </a:solidFill>
              </a:rPr>
              <a:t>всегда тип </a:t>
            </a:r>
            <a:r>
              <a:rPr lang="ru-RU" dirty="0">
                <a:solidFill>
                  <a:schemeClr val="bg1"/>
                </a:solidFill>
              </a:rPr>
              <a:t>одного из операндов, деление на целые </a:t>
            </a:r>
            <a:r>
              <a:rPr lang="ru-RU" dirty="0" smtClean="0">
                <a:solidFill>
                  <a:schemeClr val="bg1"/>
                </a:solidFill>
              </a:rPr>
              <a:t>числа всегда </a:t>
            </a:r>
            <a:r>
              <a:rPr lang="ru-RU" dirty="0">
                <a:solidFill>
                  <a:schemeClr val="bg1"/>
                </a:solidFill>
              </a:rPr>
              <a:t>приводит к целому числу.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Сложение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вычитание и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умножение: 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</a:rPr>
              <a:t>Реализованы как и в других языках. </a:t>
            </a:r>
            <a:endParaRPr lang="ru-RU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</a:rPr>
              <a:t>Используется представление в дополнительном коде, </a:t>
            </a:r>
            <a:r>
              <a:rPr lang="ru-RU" dirty="0">
                <a:solidFill>
                  <a:schemeClr val="bg1"/>
                </a:solidFill>
              </a:rPr>
              <a:t>что означает, например, что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uint256 (0) - uint256 (1) == 2 ** 256 - 1.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Вы должны принять во внимание </a:t>
            </a:r>
            <a:r>
              <a:rPr lang="ru-RU" dirty="0" smtClean="0">
                <a:solidFill>
                  <a:schemeClr val="bg1"/>
                </a:solidFill>
              </a:rPr>
              <a:t>это при </a:t>
            </a:r>
            <a:r>
              <a:rPr lang="ru-RU" dirty="0">
                <a:solidFill>
                  <a:schemeClr val="bg1"/>
                </a:solidFill>
              </a:rPr>
              <a:t>разработке безопасных смарт-контрактов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0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5486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Некоторые операции и типы данных в </a:t>
            </a:r>
            <a:r>
              <a:rPr lang="en-US" dirty="0">
                <a:solidFill>
                  <a:srgbClr val="FF0000"/>
                </a:solidFill>
              </a:rPr>
              <a:t>Solidity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40768"/>
            <a:ext cx="3533931" cy="172819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94" y="3470002"/>
            <a:ext cx="5467745" cy="16871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6194" y="5445224"/>
            <a:ext cx="567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Нет чисел с плавающей точкой, есть библиотеки </a:t>
            </a:r>
            <a:r>
              <a:rPr lang="en-US" u="sng" dirty="0" err="1">
                <a:solidFill>
                  <a:schemeClr val="bg1"/>
                </a:solidFill>
                <a:hlinkClick r:id="rId4"/>
              </a:rPr>
              <a:t>ABDKMathQuad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2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33265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Некоторые операции и типы данных в </a:t>
            </a:r>
            <a:r>
              <a:rPr lang="en-US" dirty="0" smtClean="0">
                <a:solidFill>
                  <a:srgbClr val="FF0000"/>
                </a:solidFill>
              </a:rPr>
              <a:t>Solidity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730598"/>
            <a:ext cx="7776864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Целые: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Ключевые слова от uint8 до uint256 с шагом </a:t>
            </a:r>
            <a:r>
              <a:rPr lang="ru-RU" dirty="0" smtClean="0">
                <a:solidFill>
                  <a:schemeClr val="bg1"/>
                </a:solidFill>
              </a:rPr>
              <a:t>8 (без </a:t>
            </a:r>
            <a:r>
              <a:rPr lang="ru-RU" dirty="0">
                <a:solidFill>
                  <a:schemeClr val="bg1"/>
                </a:solidFill>
              </a:rPr>
              <a:t>знака от 8 до 256 бит) и от </a:t>
            </a:r>
            <a:r>
              <a:rPr lang="ru-RU" dirty="0" smtClean="0">
                <a:solidFill>
                  <a:schemeClr val="bg1"/>
                </a:solidFill>
              </a:rPr>
              <a:t>int8 </a:t>
            </a:r>
            <a:r>
              <a:rPr lang="ru-RU" dirty="0">
                <a:solidFill>
                  <a:schemeClr val="bg1"/>
                </a:solidFill>
              </a:rPr>
              <a:t>до </a:t>
            </a:r>
            <a:r>
              <a:rPr lang="ru-RU" dirty="0" smtClean="0">
                <a:solidFill>
                  <a:schemeClr val="bg1"/>
                </a:solidFill>
              </a:rPr>
              <a:t>int256.  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ru-RU" dirty="0" smtClean="0">
                <a:solidFill>
                  <a:schemeClr val="bg1"/>
                </a:solidFill>
              </a:rPr>
              <a:t>являются </a:t>
            </a:r>
            <a:r>
              <a:rPr lang="ru-RU" dirty="0">
                <a:solidFill>
                  <a:schemeClr val="bg1"/>
                </a:solidFill>
              </a:rPr>
              <a:t>псевдонимами для uint256 и int256 соответственно.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Операторы: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Сравнения</a:t>
            </a:r>
            <a:r>
              <a:rPr lang="ru-RU" dirty="0">
                <a:solidFill>
                  <a:schemeClr val="bg1"/>
                </a:solidFill>
              </a:rPr>
              <a:t>: &lt;=, &lt;, ==,! =,&gt; =,&gt;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ru-RU" dirty="0" err="1" smtClean="0">
                <a:solidFill>
                  <a:schemeClr val="bg1"/>
                </a:solidFill>
              </a:rPr>
              <a:t>bool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Битовые операторы</a:t>
            </a:r>
            <a:r>
              <a:rPr lang="ru-RU" dirty="0">
                <a:solidFill>
                  <a:schemeClr val="bg1"/>
                </a:solidFill>
              </a:rPr>
              <a:t>: &amp;, |, ^ (побитовое исключающее ИЛИ</a:t>
            </a:r>
            <a:r>
              <a:rPr lang="ru-RU" dirty="0" smtClean="0">
                <a:solidFill>
                  <a:schemeClr val="bg1"/>
                </a:solidFill>
              </a:rPr>
              <a:t>),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                                    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~ (побитовое отрицание)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Операторы </a:t>
            </a:r>
            <a:r>
              <a:rPr lang="ru-RU" b="1" dirty="0" smtClean="0">
                <a:solidFill>
                  <a:schemeClr val="bg1"/>
                </a:solidFill>
              </a:rPr>
              <a:t>сдвига</a:t>
            </a:r>
            <a:r>
              <a:rPr lang="ru-RU" dirty="0" smtClean="0">
                <a:solidFill>
                  <a:schemeClr val="bg1"/>
                </a:solidFill>
              </a:rPr>
              <a:t>  </a:t>
            </a:r>
            <a:r>
              <a:rPr lang="ru-RU" dirty="0">
                <a:solidFill>
                  <a:schemeClr val="bg1"/>
                </a:solidFill>
              </a:rPr>
              <a:t>: &lt;&lt; </a:t>
            </a:r>
            <a:r>
              <a:rPr lang="ru-RU" dirty="0" smtClean="0">
                <a:solidFill>
                  <a:schemeClr val="bg1"/>
                </a:solidFill>
              </a:rPr>
              <a:t>(левый), </a:t>
            </a:r>
            <a:r>
              <a:rPr lang="ru-RU" dirty="0">
                <a:solidFill>
                  <a:schemeClr val="bg1"/>
                </a:solidFill>
              </a:rPr>
              <a:t>&gt;&gt; (</a:t>
            </a:r>
            <a:r>
              <a:rPr lang="ru-RU" dirty="0" smtClean="0">
                <a:solidFill>
                  <a:schemeClr val="bg1"/>
                </a:solidFill>
              </a:rPr>
              <a:t>правый)</a:t>
            </a:r>
            <a:endParaRPr lang="ru-RU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Арифметические операторы</a:t>
            </a:r>
            <a:r>
              <a:rPr lang="ru-RU" dirty="0">
                <a:solidFill>
                  <a:schemeClr val="bg1"/>
                </a:solidFill>
              </a:rPr>
              <a:t>: +, -, унарные -, *, /,% (по модулю), **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(возведение в степень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ru-RU" b="1" dirty="0" smtClean="0">
                <a:solidFill>
                  <a:schemeClr val="bg1"/>
                </a:solidFill>
              </a:rPr>
              <a:t>Операция по модулю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Операция по модулю </a:t>
            </a:r>
            <a:r>
              <a:rPr lang="ru-RU" i="1" dirty="0">
                <a:solidFill>
                  <a:schemeClr val="bg1"/>
                </a:solidFill>
              </a:rPr>
              <a:t>a</a:t>
            </a:r>
            <a:r>
              <a:rPr lang="ru-RU" dirty="0">
                <a:solidFill>
                  <a:schemeClr val="bg1"/>
                </a:solidFill>
              </a:rPr>
              <a:t>% n дает остаток </a:t>
            </a:r>
            <a:r>
              <a:rPr lang="ru-RU" dirty="0" smtClean="0">
                <a:solidFill>
                  <a:schemeClr val="bg1"/>
                </a:solidFill>
              </a:rPr>
              <a:t>r.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7311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6678"/>
            <a:ext cx="7119442" cy="453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63688" y="5486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Базовые типы</a:t>
            </a:r>
          </a:p>
        </p:txBody>
      </p:sp>
    </p:spTree>
    <p:extLst>
      <p:ext uri="{BB962C8B-B14F-4D97-AF65-F5344CB8AC3E}">
        <p14:creationId xmlns:p14="http://schemas.microsoft.com/office/powerpoint/2010/main" val="17084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63688" y="5486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Базовые типы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19675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Пример  работы с типом </a:t>
            </a:r>
            <a:r>
              <a:rPr lang="en-US" dirty="0" smtClean="0">
                <a:solidFill>
                  <a:schemeClr val="bg1"/>
                </a:solidFill>
              </a:rPr>
              <a:t>address (</a:t>
            </a:r>
            <a:r>
              <a:rPr lang="en-US" dirty="0" err="1" smtClean="0">
                <a:solidFill>
                  <a:schemeClr val="bg1"/>
                </a:solidFill>
              </a:rPr>
              <a:t>first.sol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22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28529" y="19462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Базовые типы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64704"/>
            <a:ext cx="7128792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4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28529" y="19462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Базовые типы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08720"/>
            <a:ext cx="719672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60677" y="5018923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F0000"/>
                </a:solidFill>
              </a:rPr>
              <a:t>За сложные вычисления надо платить</a:t>
            </a:r>
            <a:endParaRPr lang="ru-RU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59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5486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Виды памяти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5015" y="1124744"/>
            <a:ext cx="813690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Виртуальная машина </a:t>
            </a:r>
            <a:r>
              <a:rPr lang="ru-RU" sz="1600" dirty="0" err="1">
                <a:solidFill>
                  <a:schemeClr val="bg1"/>
                </a:solidFill>
              </a:rPr>
              <a:t>Ethereum</a:t>
            </a:r>
            <a:r>
              <a:rPr lang="ru-RU" sz="1600" dirty="0">
                <a:solidFill>
                  <a:schemeClr val="bg1"/>
                </a:solidFill>
              </a:rPr>
              <a:t> имеет три области, в которых можно хранить </a:t>
            </a:r>
            <a:r>
              <a:rPr lang="ru-RU" sz="1600" dirty="0" smtClean="0">
                <a:solidFill>
                  <a:schemeClr val="bg1"/>
                </a:solidFill>
              </a:rPr>
              <a:t>переменные.</a:t>
            </a:r>
            <a:endParaRPr lang="ru-RU" sz="1600" dirty="0">
              <a:solidFill>
                <a:schemeClr val="bg1"/>
              </a:solidFill>
            </a:endParaRP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Первый - это </a:t>
            </a:r>
            <a:r>
              <a:rPr lang="en-US" sz="1600" dirty="0" smtClean="0">
                <a:solidFill>
                  <a:schemeClr val="bg1"/>
                </a:solidFill>
              </a:rPr>
              <a:t>storage </a:t>
            </a:r>
            <a:r>
              <a:rPr lang="ru-RU" sz="1600" dirty="0" smtClean="0">
                <a:solidFill>
                  <a:schemeClr val="bg1"/>
                </a:solidFill>
              </a:rPr>
              <a:t>«хранилище</a:t>
            </a:r>
            <a:r>
              <a:rPr lang="ru-RU" sz="1600" dirty="0">
                <a:solidFill>
                  <a:schemeClr val="bg1"/>
                </a:solidFill>
              </a:rPr>
              <a:t>», где находятся все переменные состояния контракта. Каждый контракт имеет свое собственное хранилище, и он постоянен между вызовами функций и довольно дорог в использовании.</a:t>
            </a: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Второй </a:t>
            </a:r>
            <a:r>
              <a:rPr lang="ru-RU" sz="1600" dirty="0" smtClean="0">
                <a:solidFill>
                  <a:schemeClr val="bg1"/>
                </a:solidFill>
              </a:rPr>
              <a:t>– это </a:t>
            </a:r>
            <a:r>
              <a:rPr lang="en-US" sz="1600" dirty="0" smtClean="0">
                <a:solidFill>
                  <a:schemeClr val="bg1"/>
                </a:solidFill>
              </a:rPr>
              <a:t>memory </a:t>
            </a:r>
            <a:r>
              <a:rPr lang="ru-RU" sz="1600" dirty="0" smtClean="0">
                <a:solidFill>
                  <a:schemeClr val="bg1"/>
                </a:solidFill>
              </a:rPr>
              <a:t>«память</a:t>
            </a:r>
            <a:r>
              <a:rPr lang="ru-RU" sz="1600" dirty="0">
                <a:solidFill>
                  <a:schemeClr val="bg1"/>
                </a:solidFill>
              </a:rPr>
              <a:t>», он используется для хранения временных значений. Он стирается между (внешними) вызовами функций и дешевле в использовании.</a:t>
            </a: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Третий - это </a:t>
            </a:r>
            <a:r>
              <a:rPr lang="en-US" sz="1600" dirty="0" smtClean="0">
                <a:solidFill>
                  <a:schemeClr val="bg1"/>
                </a:solidFill>
              </a:rPr>
              <a:t>stack (</a:t>
            </a:r>
            <a:r>
              <a:rPr lang="ru-RU" sz="1600" dirty="0" smtClean="0">
                <a:solidFill>
                  <a:schemeClr val="bg1"/>
                </a:solidFill>
              </a:rPr>
              <a:t>стек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r>
              <a:rPr lang="ru-RU" sz="1600" dirty="0" smtClean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который используется для хранения небольших локальных переменных. Это почти бесплатно для использования, но может содержать только ограниченное количество значений.</a:t>
            </a: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Почти для всех типов вы не можете указать, где они должны храниться, потому что они копируются при каждом их использовании.</a:t>
            </a: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Типы, где так называемое хранилище важно, это структуры и массивы. Например, если вы передаете такие переменные в вызовах функций, их данные не копируются, если они могут оставаться в памяти или храниться </a:t>
            </a:r>
            <a:r>
              <a:rPr lang="ru-RU" sz="1600" dirty="0">
                <a:solidFill>
                  <a:srgbClr val="0070C0"/>
                </a:solidFill>
              </a:rPr>
              <a:t>в памяти. </a:t>
            </a:r>
          </a:p>
        </p:txBody>
      </p:sp>
    </p:spTree>
    <p:extLst>
      <p:ext uri="{BB962C8B-B14F-4D97-AF65-F5344CB8AC3E}">
        <p14:creationId xmlns:p14="http://schemas.microsoft.com/office/powerpoint/2010/main" val="12941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5486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Виды памяти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108961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https://medium.com/coinmonks/solidity-storage-vs-memory-vs-calldata-8c7e8c38bce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1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5486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Некоторые операции и типы данных в </a:t>
            </a:r>
            <a:r>
              <a:rPr lang="en-US" dirty="0">
                <a:solidFill>
                  <a:srgbClr val="FF0000"/>
                </a:solidFill>
              </a:rPr>
              <a:t>Solidity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96752"/>
            <a:ext cx="7858273" cy="271749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192983"/>
            <a:ext cx="7207522" cy="50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2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7664" y="188640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Ключевые идеи </a:t>
            </a:r>
            <a:r>
              <a:rPr lang="en-US" b="1" dirty="0" smtClean="0">
                <a:solidFill>
                  <a:schemeClr val="bg1"/>
                </a:solidFill>
              </a:rPr>
              <a:t>Web3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59074" y="836712"/>
            <a:ext cx="6696744" cy="4896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b="1" dirty="0" smtClean="0">
                <a:solidFill>
                  <a:schemeClr val="bg1"/>
                </a:solidFill>
              </a:rPr>
              <a:t>Сеть </a:t>
            </a:r>
            <a:r>
              <a:rPr lang="ru-RU" b="1" dirty="0">
                <a:solidFill>
                  <a:schemeClr val="bg1"/>
                </a:solidFill>
              </a:rPr>
              <a:t>Web3 децентрализована:</a:t>
            </a:r>
            <a:r>
              <a:rPr lang="ru-RU" dirty="0">
                <a:solidFill>
                  <a:schemeClr val="bg1"/>
                </a:solidFill>
              </a:rPr>
              <a:t> вместо больших сегментов Интернета, контролируемых и управляемых централизованными организациями, владение будет распределено между создателями и пользователями.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Web3 не регулируется:</a:t>
            </a:r>
            <a:r>
              <a:rPr lang="ru-RU" dirty="0">
                <a:solidFill>
                  <a:schemeClr val="bg1"/>
                </a:solidFill>
              </a:rPr>
              <a:t> все принимают участие на равных правах, и никто не исключается.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Платежи встроены в Web3:</a:t>
            </a:r>
            <a:r>
              <a:rPr lang="ru-RU" dirty="0">
                <a:solidFill>
                  <a:schemeClr val="bg1"/>
                </a:solidFill>
              </a:rPr>
              <a:t> для оплаты и переводов здесь используется </a:t>
            </a:r>
            <a:r>
              <a:rPr lang="ru-RU" dirty="0" err="1">
                <a:solidFill>
                  <a:schemeClr val="bg1"/>
                </a:solidFill>
              </a:rPr>
              <a:t>криптовалюта</a:t>
            </a:r>
            <a:r>
              <a:rPr lang="ru-RU" dirty="0">
                <a:solidFill>
                  <a:schemeClr val="bg1"/>
                </a:solidFill>
              </a:rPr>
              <a:t>, нет необходимости в устаревшей инфраструктуре банков и платежных систем.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Web3 не требует доверия:</a:t>
            </a:r>
            <a:r>
              <a:rPr lang="ru-RU" dirty="0">
                <a:solidFill>
                  <a:schemeClr val="bg1"/>
                </a:solidFill>
              </a:rPr>
              <a:t> все работает через экономические механизмы и не требует доверять какой-либо третьей стороне</a:t>
            </a:r>
          </a:p>
        </p:txBody>
      </p:sp>
    </p:spTree>
    <p:extLst>
      <p:ext uri="{BB962C8B-B14F-4D97-AF65-F5344CB8AC3E}">
        <p14:creationId xmlns:p14="http://schemas.microsoft.com/office/powerpoint/2010/main" val="3185917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5486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Некоторые операции и типы данных в </a:t>
            </a:r>
            <a:r>
              <a:rPr lang="en-US" dirty="0">
                <a:solidFill>
                  <a:srgbClr val="FF0000"/>
                </a:solidFill>
              </a:rPr>
              <a:t>Solidity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96752"/>
            <a:ext cx="6619358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5486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Строки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48690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</a:rPr>
              <a:t>Строки представляются внутренне как </a:t>
            </a:r>
            <a:r>
              <a:rPr lang="en-US" dirty="0" smtClean="0">
                <a:solidFill>
                  <a:schemeClr val="bg1"/>
                </a:solidFill>
              </a:rPr>
              <a:t>bytes (</a:t>
            </a:r>
            <a:r>
              <a:rPr lang="ru-RU" dirty="0" smtClean="0">
                <a:solidFill>
                  <a:schemeClr val="bg1"/>
                </a:solidFill>
              </a:rPr>
              <a:t>динамические массивы)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Solidity </a:t>
            </a:r>
            <a:r>
              <a:rPr lang="ru-RU" dirty="0" smtClean="0">
                <a:solidFill>
                  <a:schemeClr val="bg1"/>
                </a:solidFill>
              </a:rPr>
              <a:t>не функций замены подстроки на другую подстроку (вручную)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60848"/>
            <a:ext cx="5762625" cy="198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5576" y="4365104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Solidity </a:t>
            </a:r>
            <a:r>
              <a:rPr lang="ru-RU" dirty="0">
                <a:solidFill>
                  <a:schemeClr val="bg1"/>
                </a:solidFill>
              </a:rPr>
              <a:t>не </a:t>
            </a:r>
            <a:r>
              <a:rPr lang="ru-RU" dirty="0" smtClean="0">
                <a:solidFill>
                  <a:schemeClr val="bg1"/>
                </a:solidFill>
              </a:rPr>
              <a:t>поддерживает проверку равенства строк ==</a:t>
            </a:r>
          </a:p>
          <a:p>
            <a:r>
              <a:rPr lang="en-US" dirty="0" err="1">
                <a:solidFill>
                  <a:schemeClr val="bg1"/>
                </a:solidFill>
              </a:rPr>
              <a:t>abi.encodePacked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r>
              <a:rPr lang="ru-RU" dirty="0" smtClean="0">
                <a:solidFill>
                  <a:schemeClr val="bg1"/>
                </a:solidFill>
              </a:rPr>
              <a:t> – преобразуем строку в массив байтов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5486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Строки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952982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chemeClr val="bg1"/>
                </a:solidFill>
              </a:rPr>
              <a:t>Прямой доступ к строкам: эквивалентность с </a:t>
            </a:r>
            <a:r>
              <a:rPr lang="ru-RU" i="1" dirty="0" smtClean="0">
                <a:solidFill>
                  <a:schemeClr val="bg1"/>
                </a:solidFill>
              </a:rPr>
              <a:t>байтами</a:t>
            </a:r>
          </a:p>
          <a:p>
            <a:endParaRPr lang="ru-RU" i="1" dirty="0">
              <a:solidFill>
                <a:schemeClr val="bg1"/>
              </a:solidFill>
            </a:endParaRPr>
          </a:p>
          <a:p>
            <a:r>
              <a:rPr lang="ru-RU" i="1" dirty="0">
                <a:solidFill>
                  <a:schemeClr val="bg1"/>
                </a:solidFill>
              </a:rPr>
              <a:t>В</a:t>
            </a:r>
            <a:r>
              <a:rPr lang="ru-RU" i="1" dirty="0" smtClean="0">
                <a:solidFill>
                  <a:schemeClr val="bg1"/>
                </a:solidFill>
              </a:rPr>
              <a:t> </a:t>
            </a:r>
            <a:r>
              <a:rPr lang="ru-RU" i="1" dirty="0">
                <a:solidFill>
                  <a:schemeClr val="bg1"/>
                </a:solidFill>
              </a:rPr>
              <a:t>настоящее время </a:t>
            </a:r>
            <a:r>
              <a:rPr lang="ru-RU" i="1" dirty="0" err="1">
                <a:solidFill>
                  <a:schemeClr val="bg1"/>
                </a:solidFill>
              </a:rPr>
              <a:t>Solidity</a:t>
            </a:r>
            <a:r>
              <a:rPr lang="ru-RU" i="1" dirty="0">
                <a:solidFill>
                  <a:schemeClr val="bg1"/>
                </a:solidFill>
              </a:rPr>
              <a:t> не разрешает индексный доступ к строкам </a:t>
            </a:r>
            <a:r>
              <a:rPr lang="ru-RU" i="1" dirty="0" smtClean="0">
                <a:solidFill>
                  <a:schemeClr val="bg1"/>
                </a:solidFill>
              </a:rPr>
              <a:t>.</a:t>
            </a:r>
            <a:endParaRPr lang="en-US" i="1" dirty="0" smtClean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  <a:p>
            <a:r>
              <a:rPr lang="ru-RU" i="1" dirty="0">
                <a:solidFill>
                  <a:schemeClr val="bg1"/>
                </a:solidFill>
              </a:rPr>
              <a:t>Альтернативой является сначала преобразование строки в байты, а затем прямой доступ к </a:t>
            </a:r>
            <a:r>
              <a:rPr lang="ru-RU" i="1" dirty="0" smtClean="0">
                <a:solidFill>
                  <a:schemeClr val="bg1"/>
                </a:solidFill>
              </a:rPr>
              <a:t>ней</a:t>
            </a:r>
            <a:endParaRPr lang="en-US" i="1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i="1" dirty="0">
                <a:solidFill>
                  <a:schemeClr val="bg1"/>
                </a:solidFill>
              </a:rPr>
              <a:t>Преобразование в любом направлении будет точным, но нет непосредственной связи между индексом каждого байта и соответствующим индексом строки</a:t>
            </a:r>
            <a:r>
              <a:rPr lang="ru-RU" i="1" dirty="0"/>
              <a:t>.</a:t>
            </a:r>
            <a:endParaRPr lang="en-US" i="1" dirty="0"/>
          </a:p>
        </p:txBody>
      </p:sp>
      <p:pic>
        <p:nvPicPr>
          <p:cNvPr id="1026" name="Picture 2" descr="https://miro.medium.com/max/1400/1*mSId_cUI4G5gHTFRO5V2K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15304"/>
            <a:ext cx="8773800" cy="220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4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5486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Некоторые операции и типы данных в </a:t>
            </a:r>
            <a:r>
              <a:rPr lang="en-US" dirty="0">
                <a:solidFill>
                  <a:srgbClr val="FF0000"/>
                </a:solidFill>
              </a:rPr>
              <a:t>Solidity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48690"/>
            <a:ext cx="7776864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</a:rPr>
              <a:t>Типы </a:t>
            </a:r>
            <a:r>
              <a:rPr lang="ru-RU" dirty="0">
                <a:solidFill>
                  <a:schemeClr val="bg1"/>
                </a:solidFill>
              </a:rPr>
              <a:t>значений bytes1, bytes2, bytes3,…, bytes32 содержат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последовательность байтов </a:t>
            </a:r>
            <a:r>
              <a:rPr lang="ru-RU" dirty="0">
                <a:solidFill>
                  <a:schemeClr val="bg1"/>
                </a:solidFill>
              </a:rPr>
              <a:t>от 1 до 32. 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byte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- это псевдоним для bytes1.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</a:rPr>
              <a:t>Операторы</a:t>
            </a:r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ru-RU" dirty="0" smtClean="0">
                <a:solidFill>
                  <a:schemeClr val="bg1"/>
                </a:solidFill>
              </a:rPr>
              <a:t>Сравнения</a:t>
            </a:r>
            <a:r>
              <a:rPr lang="ru-RU" dirty="0">
                <a:solidFill>
                  <a:schemeClr val="bg1"/>
                </a:solidFill>
              </a:rPr>
              <a:t>: &lt;=, &lt;, ==,! =,&gt; =,&gt; (Вычислить до </a:t>
            </a:r>
            <a:r>
              <a:rPr lang="ru-RU" dirty="0" err="1">
                <a:solidFill>
                  <a:schemeClr val="bg1"/>
                </a:solidFill>
              </a:rPr>
              <a:t>bool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Битовые операторы: &amp;, |, ^ (побитовое исключающее ИЛИ), ~ (побитовое отрицание)</a:t>
            </a:r>
          </a:p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</a:rPr>
              <a:t>Оператор сдвиг </a:t>
            </a:r>
            <a:r>
              <a:rPr lang="ru-RU" dirty="0">
                <a:solidFill>
                  <a:schemeClr val="bg1"/>
                </a:solidFill>
              </a:rPr>
              <a:t>: &lt;&lt; </a:t>
            </a:r>
            <a:r>
              <a:rPr lang="ru-RU" dirty="0" smtClean="0">
                <a:solidFill>
                  <a:schemeClr val="bg1"/>
                </a:solidFill>
              </a:rPr>
              <a:t>(левый сдвиг), </a:t>
            </a:r>
            <a:r>
              <a:rPr lang="ru-RU" dirty="0">
                <a:solidFill>
                  <a:schemeClr val="bg1"/>
                </a:solidFill>
              </a:rPr>
              <a:t>&gt;&gt; (правый </a:t>
            </a:r>
            <a:r>
              <a:rPr lang="ru-RU" dirty="0" smtClean="0">
                <a:solidFill>
                  <a:schemeClr val="bg1"/>
                </a:solidFill>
              </a:rPr>
              <a:t>сдвиг)</a:t>
            </a:r>
            <a:endParaRPr lang="ru-RU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ru-RU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bytes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Массив байтов динамического </a:t>
            </a:r>
            <a:r>
              <a:rPr lang="ru-RU" dirty="0" smtClean="0">
                <a:solidFill>
                  <a:schemeClr val="bg1"/>
                </a:solidFill>
              </a:rPr>
              <a:t>размера</a:t>
            </a:r>
            <a:endParaRPr lang="ru-RU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Строка с динамическим размером в кодировке UTF-8, см. Массивы.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Нет конкатенации, замены в строке)</a:t>
            </a:r>
          </a:p>
        </p:txBody>
      </p:sp>
    </p:spTree>
    <p:extLst>
      <p:ext uri="{BB962C8B-B14F-4D97-AF65-F5344CB8AC3E}">
        <p14:creationId xmlns:p14="http://schemas.microsoft.com/office/powerpoint/2010/main" val="1108293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5486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Address</a:t>
            </a:r>
            <a:r>
              <a:rPr lang="ru-RU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address payable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48690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/>
              <a:t>	</a:t>
            </a:r>
            <a:r>
              <a:rPr lang="ru-RU" dirty="0" smtClean="0">
                <a:solidFill>
                  <a:schemeClr val="bg1"/>
                </a:solidFill>
              </a:rPr>
              <a:t>Вся </a:t>
            </a:r>
            <a:r>
              <a:rPr lang="ru-RU" dirty="0">
                <a:solidFill>
                  <a:schemeClr val="bg1"/>
                </a:solidFill>
              </a:rPr>
              <a:t>информация о </a:t>
            </a:r>
            <a:r>
              <a:rPr lang="ru-RU" dirty="0" err="1">
                <a:solidFill>
                  <a:schemeClr val="bg1"/>
                </a:solidFill>
              </a:rPr>
              <a:t>блокчейне</a:t>
            </a:r>
            <a:r>
              <a:rPr lang="ru-RU" dirty="0">
                <a:solidFill>
                  <a:schemeClr val="bg1"/>
                </a:solidFill>
              </a:rPr>
              <a:t> общедоступна, </a:t>
            </a:r>
            <a:r>
              <a:rPr lang="ru-RU" dirty="0" smtClean="0">
                <a:solidFill>
                  <a:schemeClr val="bg1"/>
                </a:solidFill>
              </a:rPr>
              <a:t>поэтому можем </a:t>
            </a:r>
            <a:r>
              <a:rPr lang="ru-RU" dirty="0">
                <a:solidFill>
                  <a:schemeClr val="bg1"/>
                </a:solidFill>
              </a:rPr>
              <a:t>получить баланс </a:t>
            </a:r>
            <a:r>
              <a:rPr lang="ru-RU" dirty="0" smtClean="0">
                <a:solidFill>
                  <a:schemeClr val="bg1"/>
                </a:solidFill>
              </a:rPr>
              <a:t>любого адреса, </a:t>
            </a:r>
            <a:r>
              <a:rPr lang="ru-RU" dirty="0">
                <a:solidFill>
                  <a:schemeClr val="bg1"/>
                </a:solidFill>
              </a:rPr>
              <a:t>хранящегося в переменной «</a:t>
            </a:r>
            <a:r>
              <a:rPr lang="ru-RU" dirty="0" err="1">
                <a:solidFill>
                  <a:schemeClr val="bg1"/>
                </a:solidFill>
              </a:rPr>
              <a:t>myAddress</a:t>
            </a:r>
            <a:r>
              <a:rPr lang="ru-RU" dirty="0">
                <a:solidFill>
                  <a:schemeClr val="bg1"/>
                </a:solidFill>
              </a:rPr>
              <a:t>».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Смарт-контракт может переводить средства со своего адреса на другой адрес. Но он не может перевести средства с другого адреса.</a:t>
            </a:r>
            <a:endParaRPr lang="ru-RU" dirty="0" smtClean="0">
              <a:solidFill>
                <a:schemeClr val="bg1"/>
              </a:solidFill>
            </a:endParaRPr>
          </a:p>
          <a:p>
            <a:pPr algn="just"/>
            <a:endParaRPr lang="ru-RU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</a:rPr>
              <a:t>	Тип </a:t>
            </a:r>
            <a:r>
              <a:rPr lang="ru-RU" dirty="0">
                <a:solidFill>
                  <a:schemeClr val="bg1"/>
                </a:solidFill>
              </a:rPr>
              <a:t>адреса бывает двух видов, которые во многом идентичны: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address</a:t>
            </a:r>
            <a:r>
              <a:rPr lang="ru-RU" dirty="0" smtClean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содержит 20-байтовое значение (размер адреса </a:t>
            </a:r>
            <a:r>
              <a:rPr lang="ru-RU" dirty="0" err="1">
                <a:solidFill>
                  <a:schemeClr val="bg1"/>
                </a:solidFill>
              </a:rPr>
              <a:t>Ethereum</a:t>
            </a:r>
            <a:r>
              <a:rPr lang="ru-RU" dirty="0">
                <a:solidFill>
                  <a:schemeClr val="bg1"/>
                </a:solidFill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address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payable</a:t>
            </a:r>
            <a:r>
              <a:rPr lang="ru-RU" dirty="0" smtClean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То же, что и </a:t>
            </a:r>
            <a:r>
              <a:rPr lang="en-US" dirty="0" smtClean="0">
                <a:solidFill>
                  <a:schemeClr val="bg1"/>
                </a:solidFill>
              </a:rPr>
              <a:t>address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но </a:t>
            </a:r>
            <a:r>
              <a:rPr lang="ru-RU" dirty="0" smtClean="0">
                <a:solidFill>
                  <a:schemeClr val="bg1"/>
                </a:solidFill>
              </a:rPr>
              <a:t> дополнительно</a:t>
            </a:r>
            <a:endParaRPr lang="ru-RU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</a:rPr>
              <a:t>                               можно использовать функции </a:t>
            </a:r>
            <a:r>
              <a:rPr lang="en-US" dirty="0" smtClean="0">
                <a:solidFill>
                  <a:schemeClr val="bg1"/>
                </a:solidFill>
              </a:rPr>
              <a:t>transfer(..)</a:t>
            </a:r>
            <a:r>
              <a:rPr lang="ru-RU" dirty="0" smtClean="0">
                <a:solidFill>
                  <a:schemeClr val="bg1"/>
                </a:solidFill>
              </a:rPr>
              <a:t> 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.send(..)</a:t>
            </a:r>
            <a:endParaRPr lang="en-US" dirty="0" smtClean="0">
              <a:solidFill>
                <a:schemeClr val="bg1"/>
              </a:solidFill>
            </a:endParaRPr>
          </a:p>
          <a:p>
            <a:pPr algn="just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698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5486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Преобразование типов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948690"/>
            <a:ext cx="77768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</a:rPr>
              <a:t>Разрешены </a:t>
            </a:r>
            <a:r>
              <a:rPr lang="ru-RU" dirty="0">
                <a:solidFill>
                  <a:schemeClr val="bg1"/>
                </a:solidFill>
              </a:rPr>
              <a:t>неявные преобразования </a:t>
            </a:r>
            <a:r>
              <a:rPr lang="ru-RU" dirty="0" err="1">
                <a:solidFill>
                  <a:schemeClr val="bg1"/>
                </a:solidFill>
              </a:rPr>
              <a:t>address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payable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address</a:t>
            </a:r>
            <a:endParaRPr lang="ru-RU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address </a:t>
            </a:r>
            <a:r>
              <a:rPr lang="en-US" dirty="0">
                <a:solidFill>
                  <a:schemeClr val="bg1"/>
                </a:solidFill>
              </a:rPr>
              <a:t>payable addr1 = </a:t>
            </a:r>
            <a:r>
              <a:rPr lang="en-US" dirty="0" err="1">
                <a:solidFill>
                  <a:schemeClr val="bg1"/>
                </a:solidFill>
              </a:rPr>
              <a:t>msg.sender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address addr2 = addr1; // This is correct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address addr3 = address(addr1); // This is </a:t>
            </a:r>
            <a:r>
              <a:rPr lang="en-US" dirty="0" smtClean="0">
                <a:solidFill>
                  <a:schemeClr val="bg1"/>
                </a:solidFill>
              </a:rPr>
              <a:t>correct</a:t>
            </a:r>
            <a:endParaRPr lang="ru-RU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</a:rPr>
              <a:t>Тогда </a:t>
            </a:r>
            <a:r>
              <a:rPr lang="ru-RU" dirty="0">
                <a:solidFill>
                  <a:schemeClr val="bg1"/>
                </a:solidFill>
              </a:rPr>
              <a:t>как преобразование </a:t>
            </a:r>
            <a:r>
              <a:rPr lang="ru-RU" dirty="0" err="1">
                <a:solidFill>
                  <a:schemeClr val="bg1"/>
                </a:solidFill>
              </a:rPr>
              <a:t>address</a:t>
            </a:r>
            <a:r>
              <a:rPr lang="ru-RU" dirty="0">
                <a:solidFill>
                  <a:schemeClr val="bg1"/>
                </a:solidFill>
              </a:rPr>
              <a:t>  в </a:t>
            </a:r>
            <a:r>
              <a:rPr lang="ru-RU" dirty="0" err="1">
                <a:solidFill>
                  <a:schemeClr val="bg1"/>
                </a:solidFill>
              </a:rPr>
              <a:t>address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payable</a:t>
            </a:r>
            <a:r>
              <a:rPr lang="ru-RU" dirty="0">
                <a:solidFill>
                  <a:schemeClr val="bg1"/>
                </a:solidFill>
              </a:rPr>
              <a:t>, невозможно (единственный способ выполнить такое преобразование - использовать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промежуточное преобразование в uint160).</a:t>
            </a:r>
          </a:p>
          <a:p>
            <a:pPr fontAlgn="base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Address</a:t>
            </a:r>
            <a:r>
              <a:rPr lang="ru-RU" dirty="0" smtClean="0">
                <a:solidFill>
                  <a:schemeClr val="bg1"/>
                </a:solidFill>
              </a:rPr>
              <a:t>  можно </a:t>
            </a:r>
            <a:r>
              <a:rPr lang="ru-RU" dirty="0">
                <a:solidFill>
                  <a:schemeClr val="bg1"/>
                </a:solidFill>
              </a:rPr>
              <a:t>только явно привести к </a:t>
            </a:r>
            <a:r>
              <a:rPr lang="en-US" dirty="0">
                <a:solidFill>
                  <a:schemeClr val="bg1"/>
                </a:solidFill>
              </a:rPr>
              <a:t>address payable: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address addr1 = </a:t>
            </a:r>
            <a:r>
              <a:rPr lang="en-US" dirty="0" err="1">
                <a:solidFill>
                  <a:schemeClr val="bg1"/>
                </a:solidFill>
              </a:rPr>
              <a:t>msg.sender</a:t>
            </a:r>
            <a:r>
              <a:rPr lang="en-US" dirty="0">
                <a:solidFill>
                  <a:schemeClr val="bg1"/>
                </a:solidFill>
              </a:rPr>
              <a:t>; address payable addr2 = addr1; // Incorrect address payable addr3 = address(uint160(addr1)); // Correct since Solidity &gt;= 0.5.0 address payable addr4 = payable(addr1); // Correct since Solidity &gt;= 0.6.0</a:t>
            </a:r>
            <a:endParaRPr lang="ru-RU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ru-RU" dirty="0">
              <a:solidFill>
                <a:schemeClr val="bg1"/>
              </a:solidFill>
            </a:endParaRPr>
          </a:p>
          <a:p>
            <a:pPr algn="just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751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5486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Некоторые операции и типы данных в </a:t>
            </a:r>
            <a:r>
              <a:rPr lang="en-US" dirty="0">
                <a:solidFill>
                  <a:srgbClr val="FF0000"/>
                </a:solidFill>
              </a:rPr>
              <a:t>Solidity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48690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</a:rPr>
              <a:t>Члены </a:t>
            </a:r>
            <a:r>
              <a:rPr lang="en-US" dirty="0" smtClean="0">
                <a:solidFill>
                  <a:schemeClr val="bg1"/>
                </a:solidFill>
              </a:rPr>
              <a:t>address 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balance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transfer</a:t>
            </a:r>
            <a:endParaRPr lang="ru-RU" dirty="0">
              <a:solidFill>
                <a:schemeClr val="bg1"/>
              </a:solidFill>
            </a:endParaRPr>
          </a:p>
          <a:p>
            <a:pPr algn="just"/>
            <a:r>
              <a:rPr lang="ru-RU" dirty="0">
                <a:solidFill>
                  <a:schemeClr val="bg1"/>
                </a:solidFill>
              </a:rPr>
              <a:t>можно запросить </a:t>
            </a:r>
            <a:r>
              <a:rPr lang="en-US" dirty="0" smtClean="0">
                <a:solidFill>
                  <a:schemeClr val="bg1"/>
                </a:solidFill>
              </a:rPr>
              <a:t>balance 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адреса, используя свойство</a:t>
            </a:r>
          </a:p>
          <a:p>
            <a:pPr algn="just"/>
            <a:r>
              <a:rPr lang="ru-RU" dirty="0">
                <a:solidFill>
                  <a:schemeClr val="bg1"/>
                </a:solidFill>
              </a:rPr>
              <a:t>баланс и отправить эфир (в единицах </a:t>
            </a:r>
            <a:r>
              <a:rPr lang="ru-RU" dirty="0" err="1">
                <a:solidFill>
                  <a:schemeClr val="bg1"/>
                </a:solidFill>
              </a:rPr>
              <a:t>wei</a:t>
            </a:r>
            <a:r>
              <a:rPr lang="ru-RU" dirty="0">
                <a:solidFill>
                  <a:schemeClr val="bg1"/>
                </a:solidFill>
              </a:rPr>
              <a:t>) на платный адрес</a:t>
            </a:r>
          </a:p>
          <a:p>
            <a:pPr algn="just"/>
            <a:r>
              <a:rPr lang="ru-RU" dirty="0">
                <a:solidFill>
                  <a:schemeClr val="bg1"/>
                </a:solidFill>
              </a:rPr>
              <a:t>с помощью функции </a:t>
            </a:r>
            <a:r>
              <a:rPr lang="en-US" dirty="0">
                <a:solidFill>
                  <a:schemeClr val="bg1"/>
                </a:solidFill>
              </a:rPr>
              <a:t>transfer 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  <a:p>
            <a:pPr algn="just"/>
            <a:endParaRPr lang="en-US" b="1" dirty="0" smtClean="0">
              <a:solidFill>
                <a:schemeClr val="bg1"/>
              </a:solidFill>
            </a:endParaRPr>
          </a:p>
          <a:p>
            <a:pPr algn="just"/>
            <a:r>
              <a:rPr lang="en-US" b="1" dirty="0" smtClean="0">
                <a:solidFill>
                  <a:schemeClr val="bg1"/>
                </a:solidFill>
              </a:rPr>
              <a:t>address </a:t>
            </a:r>
            <a:r>
              <a:rPr lang="en-US" b="1" dirty="0">
                <a:solidFill>
                  <a:schemeClr val="bg1"/>
                </a:solidFill>
              </a:rPr>
              <a:t>payable x = address(0x123)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address </a:t>
            </a:r>
            <a:r>
              <a:rPr lang="en-US" b="1" dirty="0" err="1">
                <a:solidFill>
                  <a:schemeClr val="bg1"/>
                </a:solidFill>
              </a:rPr>
              <a:t>myAddress</a:t>
            </a:r>
            <a:r>
              <a:rPr lang="en-US" b="1" dirty="0">
                <a:solidFill>
                  <a:schemeClr val="bg1"/>
                </a:solidFill>
              </a:rPr>
              <a:t> = address(this)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if (</a:t>
            </a:r>
            <a:r>
              <a:rPr lang="en-US" b="1" dirty="0" err="1">
                <a:solidFill>
                  <a:schemeClr val="bg1"/>
                </a:solidFill>
              </a:rPr>
              <a:t>x.balance</a:t>
            </a:r>
            <a:r>
              <a:rPr lang="en-US" b="1" dirty="0">
                <a:solidFill>
                  <a:schemeClr val="bg1"/>
                </a:solidFill>
              </a:rPr>
              <a:t> &lt; 10 &amp;&amp; </a:t>
            </a:r>
            <a:r>
              <a:rPr lang="en-US" b="1" dirty="0" err="1">
                <a:solidFill>
                  <a:schemeClr val="bg1"/>
                </a:solidFill>
              </a:rPr>
              <a:t>myAddress.balance</a:t>
            </a:r>
            <a:r>
              <a:rPr lang="en-US" b="1" dirty="0">
                <a:solidFill>
                  <a:schemeClr val="bg1"/>
                </a:solidFill>
              </a:rPr>
              <a:t> &gt;= 10) </a:t>
            </a:r>
            <a:r>
              <a:rPr lang="en-US" b="1" dirty="0" err="1">
                <a:solidFill>
                  <a:schemeClr val="bg1"/>
                </a:solidFill>
              </a:rPr>
              <a:t>x.transfer</a:t>
            </a:r>
            <a:r>
              <a:rPr lang="en-US" b="1" dirty="0">
                <a:solidFill>
                  <a:schemeClr val="bg1"/>
                </a:solidFill>
              </a:rPr>
              <a:t>(10)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just"/>
            <a:endParaRPr lang="en-US" b="1" dirty="0">
              <a:solidFill>
                <a:schemeClr val="bg1"/>
              </a:solidFill>
            </a:endParaRPr>
          </a:p>
          <a:p>
            <a:pPr algn="just"/>
            <a:r>
              <a:rPr lang="ru-RU" dirty="0" smtClean="0">
                <a:solidFill>
                  <a:schemeClr val="bg1"/>
                </a:solidFill>
              </a:rPr>
              <a:t>Функция </a:t>
            </a:r>
            <a:r>
              <a:rPr lang="en-US" dirty="0">
                <a:solidFill>
                  <a:schemeClr val="bg1"/>
                </a:solidFill>
              </a:rPr>
              <a:t>transfer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не выполняется, если баланс текущего контракта равен</a:t>
            </a:r>
          </a:p>
          <a:p>
            <a:pPr algn="just"/>
            <a:r>
              <a:rPr lang="ru-RU" dirty="0">
                <a:solidFill>
                  <a:schemeClr val="bg1"/>
                </a:solidFill>
              </a:rPr>
              <a:t>недостаточно велик, или если передача эфира отклонена принимающим</a:t>
            </a:r>
          </a:p>
          <a:p>
            <a:pPr algn="just"/>
            <a:r>
              <a:rPr lang="ru-RU" dirty="0">
                <a:solidFill>
                  <a:schemeClr val="bg1"/>
                </a:solidFill>
              </a:rPr>
              <a:t>учетная запись. Функция передачи возвращается в исходное состояние в случае сбоя.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7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5486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Некоторые операции и типы данных в </a:t>
            </a:r>
            <a:r>
              <a:rPr lang="en-US" dirty="0">
                <a:solidFill>
                  <a:srgbClr val="FF0000"/>
                </a:solidFill>
              </a:rPr>
              <a:t>Solidity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48690"/>
            <a:ext cx="77768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</a:rPr>
              <a:t>Число </a:t>
            </a:r>
            <a:r>
              <a:rPr lang="ru-RU" dirty="0">
                <a:solidFill>
                  <a:schemeClr val="bg1"/>
                </a:solidFill>
              </a:rPr>
              <a:t>может иметь суффикс </a:t>
            </a:r>
            <a:r>
              <a:rPr lang="ru-RU" dirty="0" err="1">
                <a:solidFill>
                  <a:schemeClr val="bg1"/>
                </a:solidFill>
              </a:rPr>
              <a:t>wei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finney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szabo</a:t>
            </a:r>
            <a:r>
              <a:rPr lang="ru-RU" dirty="0">
                <a:solidFill>
                  <a:schemeClr val="bg1"/>
                </a:solidFill>
              </a:rPr>
              <a:t> или </a:t>
            </a:r>
            <a:r>
              <a:rPr lang="ru-RU" dirty="0" err="1">
                <a:solidFill>
                  <a:schemeClr val="bg1"/>
                </a:solidFill>
              </a:rPr>
              <a:t>ether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dirty="0" err="1" smtClean="0">
                <a:solidFill>
                  <a:schemeClr val="bg1"/>
                </a:solidFill>
              </a:rPr>
              <a:t>Wei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assert(1 </a:t>
            </a:r>
            <a:r>
              <a:rPr lang="en-US" dirty="0" err="1">
                <a:solidFill>
                  <a:schemeClr val="bg1"/>
                </a:solidFill>
              </a:rPr>
              <a:t>wei</a:t>
            </a:r>
            <a:r>
              <a:rPr lang="en-US" dirty="0">
                <a:solidFill>
                  <a:schemeClr val="bg1"/>
                </a:solidFill>
              </a:rPr>
              <a:t> == 1);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assert(1 </a:t>
            </a:r>
            <a:r>
              <a:rPr lang="en-US" dirty="0" err="1">
                <a:solidFill>
                  <a:schemeClr val="bg1"/>
                </a:solidFill>
              </a:rPr>
              <a:t>szabo</a:t>
            </a:r>
            <a:r>
              <a:rPr lang="en-US" dirty="0">
                <a:solidFill>
                  <a:schemeClr val="bg1"/>
                </a:solidFill>
              </a:rPr>
              <a:t> == 1e12);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assert(1 </a:t>
            </a:r>
            <a:r>
              <a:rPr lang="en-US" dirty="0" err="1">
                <a:solidFill>
                  <a:schemeClr val="bg1"/>
                </a:solidFill>
              </a:rPr>
              <a:t>fifinney</a:t>
            </a:r>
            <a:r>
              <a:rPr lang="en-US" dirty="0">
                <a:solidFill>
                  <a:schemeClr val="bg1"/>
                </a:solidFill>
              </a:rPr>
              <a:t> == 1e15);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assert(1 ether == 1e18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  <a:endParaRPr lang="ru-RU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</a:rPr>
              <a:t>Время.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ru-RU" dirty="0" err="1" smtClean="0">
                <a:solidFill>
                  <a:schemeClr val="bg1"/>
                </a:solidFill>
              </a:rPr>
              <a:t>екунды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- базовая единица, а </a:t>
            </a:r>
            <a:r>
              <a:rPr lang="ru-RU" dirty="0" smtClean="0">
                <a:solidFill>
                  <a:schemeClr val="bg1"/>
                </a:solidFill>
              </a:rPr>
              <a:t>единицы считаются следующим </a:t>
            </a:r>
            <a:r>
              <a:rPr lang="ru-RU" dirty="0">
                <a:solidFill>
                  <a:schemeClr val="bg1"/>
                </a:solidFill>
              </a:rPr>
              <a:t>образом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1 == 1 seconds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1 minutes == 60 seconds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1 hours == 60 minutes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1 days == 24 hours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1 weeks == 7 days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771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5486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Некоторые </a:t>
            </a:r>
            <a:r>
              <a:rPr lang="ru-RU" dirty="0" smtClean="0">
                <a:solidFill>
                  <a:srgbClr val="FF0000"/>
                </a:solidFill>
              </a:rPr>
              <a:t>функции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48690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address</a:t>
            </a:r>
            <a:r>
              <a:rPr lang="ru-RU" dirty="0" smtClean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.</a:t>
            </a:r>
            <a:r>
              <a:rPr lang="ru-RU" dirty="0" err="1">
                <a:solidFill>
                  <a:schemeClr val="bg1"/>
                </a:solidFill>
              </a:rPr>
              <a:t>balance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ru-RU" dirty="0" smtClean="0">
                <a:solidFill>
                  <a:schemeClr val="bg1"/>
                </a:solidFill>
              </a:rPr>
              <a:t>баланс в </a:t>
            </a:r>
            <a:r>
              <a:rPr lang="en-US" dirty="0" smtClean="0">
                <a:solidFill>
                  <a:schemeClr val="bg1"/>
                </a:solidFill>
              </a:rPr>
              <a:t>Wei</a:t>
            </a:r>
            <a:endParaRPr lang="ru-RU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address payable</a:t>
            </a:r>
            <a:r>
              <a:rPr lang="ru-RU" dirty="0" smtClean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.</a:t>
            </a:r>
            <a:r>
              <a:rPr lang="ru-RU" dirty="0" err="1">
                <a:solidFill>
                  <a:schemeClr val="bg1"/>
                </a:solidFill>
              </a:rPr>
              <a:t>transfer</a:t>
            </a:r>
            <a:r>
              <a:rPr lang="ru-RU" dirty="0">
                <a:solidFill>
                  <a:schemeClr val="bg1"/>
                </a:solidFill>
              </a:rPr>
              <a:t> (сумма uint256):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отправить заданное количество </a:t>
            </a:r>
            <a:r>
              <a:rPr lang="ru-RU" dirty="0" err="1">
                <a:solidFill>
                  <a:schemeClr val="bg1"/>
                </a:solidFill>
              </a:rPr>
              <a:t>Wei</a:t>
            </a:r>
            <a:r>
              <a:rPr lang="ru-RU" dirty="0">
                <a:solidFill>
                  <a:schemeClr val="bg1"/>
                </a:solidFill>
              </a:rPr>
              <a:t> на адрес, возвращается в случае сбоя,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ru-RU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address payable</a:t>
            </a:r>
            <a:r>
              <a:rPr lang="ru-RU" dirty="0" smtClean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.</a:t>
            </a:r>
            <a:r>
              <a:rPr lang="ru-RU" dirty="0" err="1">
                <a:solidFill>
                  <a:schemeClr val="bg1"/>
                </a:solidFill>
              </a:rPr>
              <a:t>send</a:t>
            </a:r>
            <a:r>
              <a:rPr lang="ru-RU" dirty="0">
                <a:solidFill>
                  <a:schemeClr val="bg1"/>
                </a:solidFill>
              </a:rPr>
              <a:t> (uint256 </a:t>
            </a:r>
            <a:r>
              <a:rPr lang="ru-RU" dirty="0" err="1">
                <a:solidFill>
                  <a:schemeClr val="bg1"/>
                </a:solidFill>
              </a:rPr>
              <a:t>amount</a:t>
            </a:r>
            <a:r>
              <a:rPr lang="ru-RU" dirty="0">
                <a:solidFill>
                  <a:schemeClr val="bg1"/>
                </a:solidFill>
              </a:rPr>
              <a:t>) возвращает (</a:t>
            </a:r>
            <a:r>
              <a:rPr lang="ru-RU" dirty="0" err="1">
                <a:solidFill>
                  <a:schemeClr val="bg1"/>
                </a:solidFill>
              </a:rPr>
              <a:t>bool</a:t>
            </a:r>
            <a:r>
              <a:rPr lang="ru-RU" dirty="0">
                <a:solidFill>
                  <a:schemeClr val="bg1"/>
                </a:solidFill>
              </a:rPr>
              <a:t>):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отправить заданное количество </a:t>
            </a:r>
            <a:r>
              <a:rPr lang="ru-RU" dirty="0" err="1">
                <a:solidFill>
                  <a:schemeClr val="bg1"/>
                </a:solidFill>
              </a:rPr>
              <a:t>Wei</a:t>
            </a:r>
            <a:r>
              <a:rPr lang="ru-RU" dirty="0">
                <a:solidFill>
                  <a:schemeClr val="bg1"/>
                </a:solidFill>
              </a:rPr>
              <a:t> на адрес, возвращает </a:t>
            </a:r>
            <a:r>
              <a:rPr lang="ru-RU" dirty="0" err="1">
                <a:solidFill>
                  <a:schemeClr val="bg1"/>
                </a:solidFill>
              </a:rPr>
              <a:t>false</a:t>
            </a:r>
            <a:r>
              <a:rPr lang="ru-RU" dirty="0">
                <a:solidFill>
                  <a:schemeClr val="bg1"/>
                </a:solidFill>
              </a:rPr>
              <a:t> в случае сбоя, пересылает 2300 единиц газа, не </a:t>
            </a:r>
            <a:r>
              <a:rPr lang="ru-RU" dirty="0" smtClean="0">
                <a:solidFill>
                  <a:schemeClr val="bg1"/>
                </a:solidFill>
              </a:rPr>
              <a:t>регулируется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</a:rPr>
              <a:t>Есть подобные </a:t>
            </a:r>
            <a:r>
              <a:rPr lang="ru-RU" dirty="0" err="1" smtClean="0">
                <a:solidFill>
                  <a:schemeClr val="bg1"/>
                </a:solidFill>
              </a:rPr>
              <a:t>низкоуровненвые</a:t>
            </a:r>
            <a:r>
              <a:rPr lang="ru-RU" dirty="0" smtClean="0">
                <a:solidFill>
                  <a:schemeClr val="bg1"/>
                </a:solidFill>
              </a:rPr>
              <a:t> функции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753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28529" y="19462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Глобальная переменная </a:t>
            </a:r>
            <a:r>
              <a:rPr lang="en-US" dirty="0" err="1" smtClean="0">
                <a:solidFill>
                  <a:srgbClr val="FF0000"/>
                </a:solidFill>
              </a:rPr>
              <a:t>msg</a:t>
            </a:r>
            <a:endParaRPr lang="ru-RU" dirty="0" smtClean="0">
              <a:solidFill>
                <a:srgbClr val="FF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55149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46615" y="1196752"/>
            <a:ext cx="1757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F0000"/>
                </a:solidFill>
              </a:rPr>
              <a:t>Доступна внутри любой функции</a:t>
            </a:r>
            <a:endParaRPr lang="ru-RU" sz="1600" dirty="0">
              <a:solidFill>
                <a:srgbClr val="FF0000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852936"/>
            <a:ext cx="516255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21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1663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Транзакция по созданию контракта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96752"/>
            <a:ext cx="618172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47664" y="5291916"/>
            <a:ext cx="175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Поле </a:t>
            </a:r>
            <a:r>
              <a:rPr lang="en-US" dirty="0" smtClean="0">
                <a:solidFill>
                  <a:schemeClr val="bg1"/>
                </a:solidFill>
              </a:rPr>
              <a:t>to - </a:t>
            </a:r>
            <a:r>
              <a:rPr lang="ru-RU" dirty="0" smtClean="0">
                <a:solidFill>
                  <a:schemeClr val="bg1"/>
                </a:solidFill>
              </a:rPr>
              <a:t>пустое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9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5486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Некоторые </a:t>
            </a:r>
            <a:r>
              <a:rPr lang="ru-RU" dirty="0" smtClean="0">
                <a:solidFill>
                  <a:srgbClr val="FF0000"/>
                </a:solidFill>
              </a:rPr>
              <a:t>глобальные функции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48690"/>
            <a:ext cx="77768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chemeClr val="bg1"/>
                </a:solidFill>
              </a:rPr>
              <a:t>blockhash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возвращает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bytes32): </a:t>
            </a:r>
            <a:r>
              <a:rPr lang="ru-RU" dirty="0" err="1">
                <a:solidFill>
                  <a:schemeClr val="bg1"/>
                </a:solidFill>
              </a:rPr>
              <a:t>хэш</a:t>
            </a:r>
            <a:endParaRPr lang="ru-RU" dirty="0">
              <a:solidFill>
                <a:schemeClr val="bg1"/>
              </a:solidFill>
            </a:endParaRPr>
          </a:p>
          <a:p>
            <a:pPr algn="just"/>
            <a:r>
              <a:rPr lang="ru-RU" dirty="0">
                <a:solidFill>
                  <a:schemeClr val="bg1"/>
                </a:solidFill>
              </a:rPr>
              <a:t>данный блок - работает только для 256 самых последних, не считая текущих, блоков</a:t>
            </a:r>
          </a:p>
          <a:p>
            <a:pPr algn="just"/>
            <a:r>
              <a:rPr lang="en-US" dirty="0" err="1">
                <a:solidFill>
                  <a:schemeClr val="bg1"/>
                </a:solidFill>
              </a:rPr>
              <a:t>block.coinbase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- текущий </a:t>
            </a:r>
            <a:r>
              <a:rPr lang="ru-RU" dirty="0">
                <a:solidFill>
                  <a:schemeClr val="bg1"/>
                </a:solidFill>
              </a:rPr>
              <a:t>адрес </a:t>
            </a:r>
            <a:r>
              <a:rPr lang="ru-RU" dirty="0" err="1">
                <a:solidFill>
                  <a:schemeClr val="bg1"/>
                </a:solidFill>
              </a:rPr>
              <a:t>майнера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блока</a:t>
            </a:r>
          </a:p>
          <a:p>
            <a:pPr algn="just"/>
            <a:endParaRPr lang="ru-RU" dirty="0">
              <a:solidFill>
                <a:schemeClr val="bg1"/>
              </a:solidFill>
            </a:endParaRPr>
          </a:p>
          <a:p>
            <a:pPr algn="just"/>
            <a:r>
              <a:rPr lang="en-US" dirty="0" err="1">
                <a:solidFill>
                  <a:schemeClr val="bg1"/>
                </a:solidFill>
              </a:rPr>
              <a:t>block.difficulty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 - текущая </a:t>
            </a:r>
            <a:r>
              <a:rPr lang="ru-RU" dirty="0">
                <a:solidFill>
                  <a:schemeClr val="bg1"/>
                </a:solidFill>
              </a:rPr>
              <a:t>сложность </a:t>
            </a:r>
            <a:r>
              <a:rPr lang="ru-RU" dirty="0" smtClean="0">
                <a:solidFill>
                  <a:schemeClr val="bg1"/>
                </a:solidFill>
              </a:rPr>
              <a:t>блока</a:t>
            </a:r>
          </a:p>
          <a:p>
            <a:pPr algn="just"/>
            <a:endParaRPr lang="ru-RU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err="1">
                <a:solidFill>
                  <a:schemeClr val="bg1"/>
                </a:solidFill>
              </a:rPr>
              <a:t>block.gaslimit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 - текущий </a:t>
            </a:r>
            <a:r>
              <a:rPr lang="ru-RU" dirty="0">
                <a:solidFill>
                  <a:schemeClr val="bg1"/>
                </a:solidFill>
              </a:rPr>
              <a:t>газовый лимит </a:t>
            </a:r>
            <a:r>
              <a:rPr lang="ru-RU" dirty="0" smtClean="0">
                <a:solidFill>
                  <a:schemeClr val="bg1"/>
                </a:solidFill>
              </a:rPr>
              <a:t>блока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block.number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 - номер </a:t>
            </a:r>
            <a:r>
              <a:rPr lang="ru-RU" dirty="0">
                <a:solidFill>
                  <a:schemeClr val="bg1"/>
                </a:solidFill>
              </a:rPr>
              <a:t>текущего блока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block.timestamp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- текущий </a:t>
            </a:r>
            <a:r>
              <a:rPr lang="ru-RU" dirty="0">
                <a:solidFill>
                  <a:schemeClr val="bg1"/>
                </a:solidFill>
              </a:rPr>
              <a:t>блок  </a:t>
            </a:r>
            <a:r>
              <a:rPr lang="en-US" dirty="0" smtClean="0">
                <a:solidFill>
                  <a:schemeClr val="bg1"/>
                </a:solidFill>
              </a:rPr>
              <a:t>timestamp </a:t>
            </a:r>
            <a:r>
              <a:rPr lang="ru-RU" dirty="0">
                <a:solidFill>
                  <a:schemeClr val="bg1"/>
                </a:solidFill>
              </a:rPr>
              <a:t>в секундах с эпохи </a:t>
            </a:r>
            <a:r>
              <a:rPr lang="en-US" dirty="0" err="1">
                <a:solidFill>
                  <a:schemeClr val="bg1"/>
                </a:solidFill>
              </a:rPr>
              <a:t>unix</a:t>
            </a:r>
            <a:endParaRPr lang="en-US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</a:rPr>
              <a:t>g</a:t>
            </a:r>
            <a:r>
              <a:rPr lang="en-US" dirty="0" err="1" smtClean="0">
                <a:solidFill>
                  <a:schemeClr val="bg1"/>
                </a:solidFill>
              </a:rPr>
              <a:t>asleft</a:t>
            </a:r>
            <a:r>
              <a:rPr lang="en-US" dirty="0" smtClean="0">
                <a:solidFill>
                  <a:schemeClr val="bg1"/>
                </a:solidFill>
              </a:rPr>
              <a:t>() </a:t>
            </a:r>
            <a:r>
              <a:rPr lang="ru-RU" dirty="0" smtClean="0">
                <a:solidFill>
                  <a:schemeClr val="bg1"/>
                </a:solidFill>
              </a:rPr>
              <a:t>- возвращает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uint256): </a:t>
            </a:r>
            <a:r>
              <a:rPr lang="ru-RU" dirty="0">
                <a:solidFill>
                  <a:schemeClr val="bg1"/>
                </a:solidFill>
              </a:rPr>
              <a:t>оставшийся газ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msg.sender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адрес </a:t>
            </a:r>
            <a:r>
              <a:rPr lang="ru-RU" dirty="0" smtClean="0">
                <a:solidFill>
                  <a:schemeClr val="bg1"/>
                </a:solidFill>
              </a:rPr>
              <a:t>отправител</a:t>
            </a:r>
            <a:r>
              <a:rPr lang="ru-RU" dirty="0">
                <a:solidFill>
                  <a:schemeClr val="bg1"/>
                </a:solidFill>
              </a:rPr>
              <a:t>я</a:t>
            </a:r>
            <a:r>
              <a:rPr lang="ru-RU" dirty="0" smtClean="0">
                <a:solidFill>
                  <a:schemeClr val="bg1"/>
                </a:solidFill>
              </a:rPr>
              <a:t> сообщения</a:t>
            </a:r>
            <a:endParaRPr lang="ru-RU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</a:rPr>
              <a:t>msg.value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ru-RU" dirty="0">
                <a:solidFill>
                  <a:schemeClr val="bg1"/>
                </a:solidFill>
              </a:rPr>
              <a:t>количество </a:t>
            </a:r>
            <a:r>
              <a:rPr lang="en-US" dirty="0" err="1">
                <a:solidFill>
                  <a:schemeClr val="bg1"/>
                </a:solidFill>
              </a:rPr>
              <a:t>wei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отправленных с сообщением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now - </a:t>
            </a:r>
            <a:r>
              <a:rPr lang="ru-RU" dirty="0">
                <a:solidFill>
                  <a:schemeClr val="bg1"/>
                </a:solidFill>
              </a:rPr>
              <a:t>текущий блок  </a:t>
            </a:r>
            <a:r>
              <a:rPr lang="en-US" dirty="0" smtClean="0">
                <a:solidFill>
                  <a:schemeClr val="bg1"/>
                </a:solidFill>
              </a:rPr>
              <a:t>timestamp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псевдоним для </a:t>
            </a:r>
            <a:r>
              <a:rPr lang="en-US" dirty="0" err="1" smtClean="0">
                <a:solidFill>
                  <a:schemeClr val="bg1"/>
                </a:solidFill>
              </a:rPr>
              <a:t>block.timestamp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</a:rPr>
              <a:t>tx.gasprice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 </a:t>
            </a:r>
            <a:r>
              <a:rPr lang="ru-RU" dirty="0">
                <a:solidFill>
                  <a:schemeClr val="bg1"/>
                </a:solidFill>
              </a:rPr>
              <a:t>цена на газ по сделке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</a:rPr>
              <a:t>tx.origin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ru-RU" dirty="0" smtClean="0">
                <a:solidFill>
                  <a:schemeClr val="bg1"/>
                </a:solidFill>
              </a:rPr>
              <a:t>отправитель </a:t>
            </a:r>
            <a:r>
              <a:rPr lang="ru-RU" dirty="0">
                <a:solidFill>
                  <a:schemeClr val="bg1"/>
                </a:solidFill>
              </a:rPr>
              <a:t>транзакции (полная цепочка вызовов)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18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88640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Язык программирования </a:t>
            </a:r>
            <a:r>
              <a:rPr lang="en-US" dirty="0" smtClean="0">
                <a:solidFill>
                  <a:schemeClr val="bg1"/>
                </a:solidFill>
              </a:rPr>
              <a:t>Solidity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198" y="1340768"/>
            <a:ext cx="5184576" cy="417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81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1663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Node JS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1340768"/>
            <a:ext cx="676875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npm</a:t>
            </a:r>
            <a:r>
              <a:rPr lang="en-US" sz="2400" dirty="0" smtClean="0">
                <a:solidFill>
                  <a:schemeClr val="bg1"/>
                </a:solidFill>
              </a:rPr>
              <a:t> install mocha ganache-cli web3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ganache-cli </a:t>
            </a:r>
            <a:r>
              <a:rPr lang="en-US" sz="2400" dirty="0" smtClean="0">
                <a:solidFill>
                  <a:schemeClr val="bg1"/>
                </a:solidFill>
              </a:rPr>
              <a:t>– </a:t>
            </a:r>
            <a:r>
              <a:rPr lang="ru-RU" sz="2400" dirty="0" smtClean="0">
                <a:solidFill>
                  <a:schemeClr val="bg1"/>
                </a:solidFill>
              </a:rPr>
              <a:t>запуск </a:t>
            </a:r>
            <a:r>
              <a:rPr lang="en-US" sz="2400" dirty="0" smtClean="0">
                <a:solidFill>
                  <a:schemeClr val="bg1"/>
                </a:solidFill>
              </a:rPr>
              <a:t>ganache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npm</a:t>
            </a:r>
            <a:r>
              <a:rPr lang="en-US" sz="2400" dirty="0">
                <a:solidFill>
                  <a:schemeClr val="bg1"/>
                </a:solidFill>
              </a:rPr>
              <a:t> install --save </a:t>
            </a:r>
            <a:r>
              <a:rPr lang="en-US" sz="2400" dirty="0" smtClean="0">
                <a:solidFill>
                  <a:schemeClr val="bg1"/>
                </a:solidFill>
              </a:rPr>
              <a:t>solc@0.5.0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87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1663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Compile.js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485964"/>
            <a:ext cx="85689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err="1">
                <a:solidFill>
                  <a:schemeClr val="bg1"/>
                </a:solidFill>
              </a:rPr>
              <a:t>const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input</a:t>
            </a:r>
            <a:r>
              <a:rPr lang="ru-RU" sz="1600" dirty="0">
                <a:solidFill>
                  <a:schemeClr val="bg1"/>
                </a:solidFill>
              </a:rPr>
              <a:t> = { ... }: Объявляет константную переменную с именем </a:t>
            </a:r>
            <a:r>
              <a:rPr lang="ru-RU" sz="1600" dirty="0" err="1">
                <a:solidFill>
                  <a:schemeClr val="bg1"/>
                </a:solidFill>
              </a:rPr>
              <a:t>input</a:t>
            </a:r>
            <a:r>
              <a:rPr lang="ru-RU" sz="1600" dirty="0">
                <a:solidFill>
                  <a:schemeClr val="bg1"/>
                </a:solidFill>
              </a:rPr>
              <a:t> и присваивает ей объект.</a:t>
            </a: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 err="1">
                <a:solidFill>
                  <a:schemeClr val="bg1"/>
                </a:solidFill>
              </a:rPr>
              <a:t>language</a:t>
            </a:r>
            <a:r>
              <a:rPr lang="ru-RU" sz="1600" dirty="0">
                <a:solidFill>
                  <a:schemeClr val="bg1"/>
                </a:solidFill>
              </a:rPr>
              <a:t>: '</a:t>
            </a:r>
            <a:r>
              <a:rPr lang="ru-RU" sz="1600" dirty="0" err="1">
                <a:solidFill>
                  <a:schemeClr val="bg1"/>
                </a:solidFill>
              </a:rPr>
              <a:t>Solidity</a:t>
            </a:r>
            <a:r>
              <a:rPr lang="ru-RU" sz="1600" dirty="0">
                <a:solidFill>
                  <a:schemeClr val="bg1"/>
                </a:solidFill>
              </a:rPr>
              <a:t>': Указывает, что языком исходного кода является </a:t>
            </a:r>
            <a:r>
              <a:rPr lang="ru-RU" sz="1600" dirty="0" err="1">
                <a:solidFill>
                  <a:schemeClr val="bg1"/>
                </a:solidFill>
              </a:rPr>
              <a:t>Solidity</a:t>
            </a:r>
            <a:r>
              <a:rPr lang="ru-RU" sz="1600" dirty="0">
                <a:solidFill>
                  <a:schemeClr val="bg1"/>
                </a:solidFill>
              </a:rPr>
              <a:t>. Это необходимо для того, чтобы компилятор </a:t>
            </a:r>
            <a:r>
              <a:rPr lang="ru-RU" sz="1600" dirty="0" err="1">
                <a:solidFill>
                  <a:schemeClr val="bg1"/>
                </a:solidFill>
              </a:rPr>
              <a:t>solc</a:t>
            </a:r>
            <a:r>
              <a:rPr lang="ru-RU" sz="1600" dirty="0">
                <a:solidFill>
                  <a:schemeClr val="bg1"/>
                </a:solidFill>
              </a:rPr>
              <a:t> мог понять язык, который нужно скомпилировать.</a:t>
            </a: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 err="1">
                <a:solidFill>
                  <a:schemeClr val="bg1"/>
                </a:solidFill>
              </a:rPr>
              <a:t>sources</a:t>
            </a:r>
            <a:r>
              <a:rPr lang="ru-RU" sz="1600" dirty="0">
                <a:solidFill>
                  <a:schemeClr val="bg1"/>
                </a:solidFill>
              </a:rPr>
              <a:t>: { ... }: Определяет объект внутри объекта </a:t>
            </a:r>
            <a:r>
              <a:rPr lang="ru-RU" sz="1600" dirty="0" err="1">
                <a:solidFill>
                  <a:schemeClr val="bg1"/>
                </a:solidFill>
              </a:rPr>
              <a:t>input</a:t>
            </a:r>
            <a:r>
              <a:rPr lang="ru-RU" sz="1600" dirty="0">
                <a:solidFill>
                  <a:schemeClr val="bg1"/>
                </a:solidFill>
              </a:rPr>
              <a:t>, чтобы указать исходные файлы, которые будут скомпилированы.</a:t>
            </a: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'</a:t>
            </a:r>
            <a:r>
              <a:rPr lang="ru-RU" sz="1600" dirty="0" err="1">
                <a:solidFill>
                  <a:schemeClr val="bg1"/>
                </a:solidFill>
              </a:rPr>
              <a:t>inbox.sol</a:t>
            </a:r>
            <a:r>
              <a:rPr lang="ru-RU" sz="1600" dirty="0">
                <a:solidFill>
                  <a:schemeClr val="bg1"/>
                </a:solidFill>
              </a:rPr>
              <a:t>': { ... }: Задает пару ключ-значение внутри объекта </a:t>
            </a:r>
            <a:r>
              <a:rPr lang="ru-RU" sz="1600" dirty="0" err="1">
                <a:solidFill>
                  <a:schemeClr val="bg1"/>
                </a:solidFill>
              </a:rPr>
              <a:t>sources</a:t>
            </a:r>
            <a:r>
              <a:rPr lang="ru-RU" sz="1600" dirty="0">
                <a:solidFill>
                  <a:schemeClr val="bg1"/>
                </a:solidFill>
              </a:rPr>
              <a:t>. Ключ '</a:t>
            </a:r>
            <a:r>
              <a:rPr lang="ru-RU" sz="1600" dirty="0" err="1">
                <a:solidFill>
                  <a:schemeClr val="bg1"/>
                </a:solidFill>
              </a:rPr>
              <a:t>inbox.sol</a:t>
            </a:r>
            <a:r>
              <a:rPr lang="ru-RU" sz="1600" dirty="0">
                <a:solidFill>
                  <a:schemeClr val="bg1"/>
                </a:solidFill>
              </a:rPr>
              <a:t>' представляет имя файла </a:t>
            </a:r>
            <a:r>
              <a:rPr lang="ru-RU" sz="1600" dirty="0" err="1">
                <a:solidFill>
                  <a:schemeClr val="bg1"/>
                </a:solidFill>
              </a:rPr>
              <a:t>Solidity</a:t>
            </a:r>
            <a:r>
              <a:rPr lang="ru-RU" sz="1600" dirty="0">
                <a:solidFill>
                  <a:schemeClr val="bg1"/>
                </a:solidFill>
              </a:rPr>
              <a:t>, который будет скомпилирован.</a:t>
            </a: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 err="1">
                <a:solidFill>
                  <a:schemeClr val="bg1"/>
                </a:solidFill>
              </a:rPr>
              <a:t>content</a:t>
            </a:r>
            <a:r>
              <a:rPr lang="ru-RU" sz="1600" dirty="0">
                <a:solidFill>
                  <a:schemeClr val="bg1"/>
                </a:solidFill>
              </a:rPr>
              <a:t>: </a:t>
            </a:r>
            <a:r>
              <a:rPr lang="ru-RU" sz="1600" dirty="0" err="1">
                <a:solidFill>
                  <a:schemeClr val="bg1"/>
                </a:solidFill>
              </a:rPr>
              <a:t>sourceCode</a:t>
            </a:r>
            <a:r>
              <a:rPr lang="ru-RU" sz="1600" dirty="0">
                <a:solidFill>
                  <a:schemeClr val="bg1"/>
                </a:solidFill>
              </a:rPr>
              <a:t>: Присваивает содержимое файла </a:t>
            </a:r>
            <a:r>
              <a:rPr lang="ru-RU" sz="1600" dirty="0" err="1">
                <a:solidFill>
                  <a:schemeClr val="bg1"/>
                </a:solidFill>
              </a:rPr>
              <a:t>Solidity</a:t>
            </a:r>
            <a:r>
              <a:rPr lang="ru-RU" sz="1600" dirty="0">
                <a:solidFill>
                  <a:schemeClr val="bg1"/>
                </a:solidFill>
              </a:rPr>
              <a:t> свойству </a:t>
            </a:r>
            <a:r>
              <a:rPr lang="ru-RU" sz="1600" dirty="0" err="1">
                <a:solidFill>
                  <a:schemeClr val="bg1"/>
                </a:solidFill>
              </a:rPr>
              <a:t>content</a:t>
            </a:r>
            <a:r>
              <a:rPr lang="ru-RU" sz="1600" dirty="0">
                <a:solidFill>
                  <a:schemeClr val="bg1"/>
                </a:solidFill>
              </a:rPr>
              <a:t>. Переменная </a:t>
            </a:r>
            <a:r>
              <a:rPr lang="ru-RU" sz="1600" dirty="0" err="1">
                <a:solidFill>
                  <a:schemeClr val="bg1"/>
                </a:solidFill>
              </a:rPr>
              <a:t>sourceCode</a:t>
            </a:r>
            <a:r>
              <a:rPr lang="ru-RU" sz="1600" dirty="0">
                <a:solidFill>
                  <a:schemeClr val="bg1"/>
                </a:solidFill>
              </a:rPr>
              <a:t>, вероятно, содержит код на </a:t>
            </a:r>
            <a:r>
              <a:rPr lang="ru-RU" sz="1600" dirty="0" err="1">
                <a:solidFill>
                  <a:schemeClr val="bg1"/>
                </a:solidFill>
              </a:rPr>
              <a:t>Solidity</a:t>
            </a:r>
            <a:r>
              <a:rPr lang="ru-RU" sz="1600" dirty="0">
                <a:solidFill>
                  <a:schemeClr val="bg1"/>
                </a:solidFill>
              </a:rPr>
              <a:t>, прочитанный из файла.</a:t>
            </a: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 err="1">
                <a:solidFill>
                  <a:schemeClr val="bg1"/>
                </a:solidFill>
              </a:rPr>
              <a:t>settings</a:t>
            </a:r>
            <a:r>
              <a:rPr lang="ru-RU" sz="1600" dirty="0">
                <a:solidFill>
                  <a:schemeClr val="bg1"/>
                </a:solidFill>
              </a:rPr>
              <a:t>: { ... }: Указывает настройки для процесса компиляции.</a:t>
            </a: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 err="1">
                <a:solidFill>
                  <a:schemeClr val="bg1"/>
                </a:solidFill>
              </a:rPr>
              <a:t>outputSelection</a:t>
            </a:r>
            <a:r>
              <a:rPr lang="ru-RU" sz="1600" dirty="0">
                <a:solidFill>
                  <a:schemeClr val="bg1"/>
                </a:solidFill>
              </a:rPr>
              <a:t>: { ... }: Определяет объект внутри объекта </a:t>
            </a:r>
            <a:r>
              <a:rPr lang="ru-RU" sz="1600" dirty="0" err="1">
                <a:solidFill>
                  <a:schemeClr val="bg1"/>
                </a:solidFill>
              </a:rPr>
              <a:t>settings</a:t>
            </a:r>
            <a:r>
              <a:rPr lang="ru-RU" sz="1600" dirty="0">
                <a:solidFill>
                  <a:schemeClr val="bg1"/>
                </a:solidFill>
              </a:rPr>
              <a:t>, чтобы указать, какой вывод генерировать в процессе компиляции.</a:t>
            </a: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'*': { ... }: Представляет шаблонный выбор для всех исходных файлов и контрактов.</a:t>
            </a: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'*': ['*']: Указывает, что для всех исходных файлов и контрактов должен быть сгенерирован весь доступный вывод, включая </a:t>
            </a:r>
            <a:r>
              <a:rPr lang="ru-RU" sz="1600" dirty="0" err="1">
                <a:solidFill>
                  <a:schemeClr val="bg1"/>
                </a:solidFill>
              </a:rPr>
              <a:t>байткод</a:t>
            </a:r>
            <a:r>
              <a:rPr lang="ru-RU" sz="1600" dirty="0">
                <a:solidFill>
                  <a:schemeClr val="bg1"/>
                </a:solidFill>
              </a:rPr>
              <a:t>, ABI и другие метаданные</a:t>
            </a:r>
            <a:r>
              <a:rPr lang="ru-RU" sz="1600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114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35696" y="62068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Node JS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7272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myFunc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() =&gt; {</a:t>
            </a:r>
          </a:p>
          <a:p>
            <a:r>
              <a:rPr lang="en-US" dirty="0">
                <a:solidFill>
                  <a:schemeClr val="bg1"/>
                </a:solidFill>
              </a:rPr>
              <a:t>    try {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myAccounts</a:t>
            </a:r>
            <a:r>
              <a:rPr lang="en-US" dirty="0">
                <a:solidFill>
                  <a:schemeClr val="bg1"/>
                </a:solidFill>
              </a:rPr>
              <a:t> = await web3.eth.getAccounts();</a:t>
            </a:r>
          </a:p>
          <a:p>
            <a:r>
              <a:rPr lang="en-US" dirty="0">
                <a:solidFill>
                  <a:schemeClr val="bg1"/>
                </a:solidFill>
              </a:rPr>
              <a:t>        console.log(</a:t>
            </a:r>
            <a:r>
              <a:rPr lang="en-US" dirty="0" err="1">
                <a:solidFill>
                  <a:schemeClr val="bg1"/>
                </a:solidFill>
              </a:rPr>
              <a:t>myAccounts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       return </a:t>
            </a:r>
            <a:r>
              <a:rPr lang="en-US" dirty="0" err="1">
                <a:solidFill>
                  <a:schemeClr val="bg1"/>
                </a:solidFill>
              </a:rPr>
              <a:t>myAccounts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} catch (err) {</a:t>
            </a:r>
          </a:p>
          <a:p>
            <a:r>
              <a:rPr lang="en-US" dirty="0">
                <a:solidFill>
                  <a:schemeClr val="bg1"/>
                </a:solidFill>
              </a:rPr>
              <a:t>        console.log(err);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myFunc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01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35696" y="62068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Node JS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24744"/>
            <a:ext cx="7105650" cy="2371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1600" y="3933056"/>
            <a:ext cx="6961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Web3 = require('web3')</a:t>
            </a:r>
          </a:p>
          <a:p>
            <a:r>
              <a:rPr lang="en-US" dirty="0"/>
              <a:t>undefined</a:t>
            </a:r>
          </a:p>
          <a:p>
            <a:r>
              <a:rPr lang="en-US" dirty="0"/>
              <a:t>&gt; </a:t>
            </a:r>
            <a:r>
              <a:rPr lang="en-US" dirty="0" err="1"/>
              <a:t>var</a:t>
            </a:r>
            <a:r>
              <a:rPr lang="en-US" dirty="0"/>
              <a:t> web3 = new Web3(new Web3.providers.HttpProvider("http://localhost:8545"));</a:t>
            </a:r>
          </a:p>
          <a:p>
            <a:r>
              <a:rPr lang="en-US" dirty="0"/>
              <a:t>undefined</a:t>
            </a:r>
          </a:p>
          <a:p>
            <a:r>
              <a:rPr lang="en-US" dirty="0"/>
              <a:t>&gt; console.log(web3.eth.accounts);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7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5486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Некоторые типы данных в </a:t>
            </a:r>
            <a:r>
              <a:rPr lang="en-US" dirty="0" smtClean="0">
                <a:solidFill>
                  <a:srgbClr val="FF0000"/>
                </a:solidFill>
              </a:rPr>
              <a:t>Solidity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340768"/>
            <a:ext cx="56388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13853</TotalTime>
  <Words>1305</Words>
  <Application>Microsoft Office PowerPoint</Application>
  <PresentationFormat>Экран (4:3)</PresentationFormat>
  <Paragraphs>201</Paragraphs>
  <Slides>30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</dc:creator>
  <cp:lastModifiedBy>PC</cp:lastModifiedBy>
  <cp:revision>152</cp:revision>
  <cp:lastPrinted>2020-03-11T04:35:48Z</cp:lastPrinted>
  <dcterms:created xsi:type="dcterms:W3CDTF">2020-02-04T16:58:56Z</dcterms:created>
  <dcterms:modified xsi:type="dcterms:W3CDTF">2024-03-18T13:54:11Z</dcterms:modified>
</cp:coreProperties>
</file>