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A88"/>
    <a:srgbClr val="CC9900"/>
    <a:srgbClr val="D29F3A"/>
    <a:srgbClr val="FF9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9E7E9-692F-46D3-87E7-7138525BCE70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77C46-DE0B-4A8C-9381-4F72E1BE4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239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1415B-AD95-4A7F-914A-8DD7E68A02DC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0F69D-3851-491B-8183-3185C13155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05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F69D-3851-491B-8183-3185C1315516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45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0480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60576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3822"/>
            <a:ext cx="2504533" cy="71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 descr="C:\Users\SEP\Pictures\asd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364411" y="628246"/>
            <a:ext cx="738276" cy="71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5270"/>
          <a:stretch/>
        </p:blipFill>
        <p:spPr bwMode="auto">
          <a:xfrm>
            <a:off x="7778555" y="628246"/>
            <a:ext cx="972359" cy="69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68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0627-9616-40C3-9512-C3536F73B86B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DC7-569A-4613-998F-22DC128B35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88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0627-9616-40C3-9512-C3536F73B86B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DC7-569A-4613-998F-22DC128B35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616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51948"/>
          </a:xfrm>
        </p:spPr>
        <p:txBody>
          <a:bodyPr/>
          <a:lstStyle>
            <a:lvl1pPr algn="ct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91263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pic>
        <p:nvPicPr>
          <p:cNvPr id="11" name="Picture 12" descr="C:\Users\SEP\Pictures\as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604450" y="6379821"/>
            <a:ext cx="474004" cy="45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391465"/>
            <a:ext cx="1485663" cy="45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50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0627-9616-40C3-9512-C3536F73B86B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DC7-569A-4613-998F-22DC128B35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51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0627-9616-40C3-9512-C3536F73B86B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DC7-569A-4613-998F-22DC128B35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783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0627-9616-40C3-9512-C3536F73B86B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DC7-569A-4613-998F-22DC128B35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02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0627-9616-40C3-9512-C3536F73B86B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DC7-569A-4613-998F-22DC128B35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880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0627-9616-40C3-9512-C3536F73B86B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DC7-569A-4613-998F-22DC128B35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7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0627-9616-40C3-9512-C3536F73B86B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DC7-569A-4613-998F-22DC128B35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16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0627-9616-40C3-9512-C3536F73B86B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8DC7-569A-4613-998F-22DC128B35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0620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73"/>
          <a:stretch/>
        </p:blipFill>
        <p:spPr>
          <a:xfrm rot="10800000">
            <a:off x="0" y="1"/>
            <a:ext cx="9144000" cy="155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9 Imagen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73"/>
          <a:stretch/>
        </p:blipFill>
        <p:spPr>
          <a:xfrm>
            <a:off x="0" y="5301208"/>
            <a:ext cx="9144000" cy="15567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476673"/>
            <a:ext cx="8229600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0627-9616-40C3-9512-C3536F73B86B}" type="datetimeFigureOut">
              <a:rPr lang="es-MX" smtClean="0"/>
              <a:t>02/03/2012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8DC7-569A-4613-998F-22DC128B35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85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488832" cy="2160240"/>
          </a:xfrm>
        </p:spPr>
        <p:txBody>
          <a:bodyPr/>
          <a:lstStyle/>
          <a:p>
            <a:r>
              <a:rPr lang="es-MX" sz="3200" dirty="0" smtClean="0"/>
              <a:t/>
            </a:r>
            <a:br>
              <a:rPr lang="es-MX" sz="3200" dirty="0" smtClean="0"/>
            </a:br>
            <a:r>
              <a:rPr lang="es-MX" sz="3200" dirty="0" smtClean="0">
                <a:cs typeface="Arial" pitchFamily="34" charset="0"/>
              </a:rPr>
              <a:t>PRINCIPALES AJUSTES EN LOS PROGRAMAS DE ESTUDIO DE LA ASIGNATURA DE TECNOLOGÍA</a:t>
            </a:r>
            <a:endParaRPr lang="es-MX" sz="3200" dirty="0">
              <a:cs typeface="Arial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56176" y="5805264"/>
            <a:ext cx="194421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 smtClean="0"/>
              <a:t>Marzo 2012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5786"/>
            <a:ext cx="8229600" cy="940966"/>
          </a:xfrm>
        </p:spPr>
        <p:txBody>
          <a:bodyPr/>
          <a:lstStyle/>
          <a:p>
            <a:r>
              <a:rPr lang="es-MX" dirty="0" smtClean="0"/>
              <a:t>LAS COMPETENCIAS PARA LA VIDA</a:t>
            </a:r>
            <a:endParaRPr 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520" y="1303015"/>
            <a:ext cx="8640068" cy="5078313"/>
          </a:xfrm>
          <a:prstGeom prst="rect">
            <a:avLst/>
          </a:prstGeom>
          <a:ln/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/>
            <a:r>
              <a:rPr lang="es-MX" dirty="0">
                <a:latin typeface="+mn-lt"/>
              </a:rPr>
              <a:t>Movilizan y dirigen todos los componentes –conocimientos, habilidades, actitudes y valores– hacia la consecución de objetivos concretos; son más que el saber, el saber hacer o el saber ser, porque se manifiestan en la acción de manera integrada. </a:t>
            </a:r>
          </a:p>
          <a:p>
            <a:pPr algn="just"/>
            <a:endParaRPr lang="es-MX" dirty="0">
              <a:latin typeface="+mn-lt"/>
            </a:endParaRPr>
          </a:p>
          <a:p>
            <a:pPr algn="just"/>
            <a:r>
              <a:rPr lang="es-MX" dirty="0">
                <a:latin typeface="+mn-lt"/>
              </a:rPr>
              <a:t>La movilización de saberes se manifiesta tanto en situaciones comunes como complejas de la vida diaria y ayuda a visualizar un problema, poner en práctica los conocimientos pertinentes para resolverlo, </a:t>
            </a:r>
            <a:r>
              <a:rPr lang="es-MX" dirty="0" err="1">
                <a:latin typeface="+mn-lt"/>
              </a:rPr>
              <a:t>reestructurarlos</a:t>
            </a:r>
            <a:r>
              <a:rPr lang="es-MX" dirty="0">
                <a:latin typeface="+mn-lt"/>
              </a:rPr>
              <a:t> en función de la situación, así como extrapolar o prever lo que hace falta.</a:t>
            </a:r>
          </a:p>
          <a:p>
            <a:pPr algn="just"/>
            <a:endParaRPr lang="es-MX" dirty="0">
              <a:latin typeface="+mn-lt"/>
            </a:endParaRPr>
          </a:p>
          <a:p>
            <a:pPr algn="just"/>
            <a:r>
              <a:rPr lang="es-MX" dirty="0">
                <a:latin typeface="+mn-lt"/>
              </a:rPr>
              <a:t>Las competencias que aquí se presentan deberán desarrollarse en los tres niveles de Educación Básica y a lo largo de la vida, procurando que se proporcionen oportunidades y experiencias de aprendizaje significativas para todos los estudiantes.</a:t>
            </a:r>
          </a:p>
          <a:p>
            <a:pPr algn="just"/>
            <a:endParaRPr lang="es-MX" dirty="0">
              <a:latin typeface="+mn-lt"/>
            </a:endParaRPr>
          </a:p>
          <a:p>
            <a:r>
              <a:rPr lang="es-MX" dirty="0">
                <a:latin typeface="+mn-lt"/>
              </a:rPr>
              <a:t>• </a:t>
            </a:r>
            <a:r>
              <a:rPr lang="es-MX" i="1" dirty="0">
                <a:latin typeface="+mn-lt"/>
              </a:rPr>
              <a:t>Competencias para el aprendizaje permanente</a:t>
            </a:r>
            <a:r>
              <a:rPr lang="es-MX" dirty="0">
                <a:latin typeface="+mn-lt"/>
              </a:rPr>
              <a:t>.</a:t>
            </a:r>
          </a:p>
          <a:p>
            <a:r>
              <a:rPr lang="es-MX" dirty="0">
                <a:latin typeface="+mn-lt"/>
              </a:rPr>
              <a:t>• </a:t>
            </a:r>
            <a:r>
              <a:rPr lang="es-MX" i="1" dirty="0">
                <a:latin typeface="+mn-lt"/>
              </a:rPr>
              <a:t>Competencias para el manejo de la información</a:t>
            </a:r>
            <a:r>
              <a:rPr lang="es-MX" dirty="0">
                <a:latin typeface="+mn-lt"/>
              </a:rPr>
              <a:t>. </a:t>
            </a:r>
          </a:p>
          <a:p>
            <a:r>
              <a:rPr lang="es-MX" dirty="0">
                <a:latin typeface="+mn-lt"/>
              </a:rPr>
              <a:t>• </a:t>
            </a:r>
            <a:r>
              <a:rPr lang="es-MX" i="1" dirty="0">
                <a:latin typeface="+mn-lt"/>
              </a:rPr>
              <a:t>Competencias para el manejo de situaciones</a:t>
            </a:r>
            <a:r>
              <a:rPr lang="es-MX" dirty="0">
                <a:latin typeface="+mn-lt"/>
              </a:rPr>
              <a:t>. </a:t>
            </a:r>
          </a:p>
          <a:p>
            <a:r>
              <a:rPr lang="es-MX" dirty="0">
                <a:latin typeface="+mn-lt"/>
              </a:rPr>
              <a:t>• </a:t>
            </a:r>
            <a:r>
              <a:rPr lang="es-MX" i="1" dirty="0">
                <a:latin typeface="+mn-lt"/>
              </a:rPr>
              <a:t>Competencias para la convivencia. </a:t>
            </a:r>
          </a:p>
          <a:p>
            <a:r>
              <a:rPr lang="es-MX" dirty="0">
                <a:latin typeface="+mn-lt"/>
              </a:rPr>
              <a:t>• </a:t>
            </a:r>
            <a:r>
              <a:rPr lang="es-MX" i="1" dirty="0">
                <a:latin typeface="+mn-lt"/>
              </a:rPr>
              <a:t>Competencias para la vida en </a:t>
            </a:r>
            <a:r>
              <a:rPr lang="es-MX" i="1" dirty="0" smtClean="0">
                <a:latin typeface="+mn-lt"/>
              </a:rPr>
              <a:t>sociedad</a:t>
            </a:r>
            <a:r>
              <a:rPr lang="es-MX" dirty="0" smtClean="0">
                <a:latin typeface="+mn-lt"/>
              </a:rPr>
              <a:t>.</a:t>
            </a:r>
            <a:endParaRPr lang="es-MX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29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40966"/>
          </a:xfrm>
        </p:spPr>
        <p:txBody>
          <a:bodyPr/>
          <a:lstStyle/>
          <a:p>
            <a:r>
              <a:rPr lang="es-MX" dirty="0" smtClean="0"/>
              <a:t>COMPETENCIAS PARA LA ASIGNATURA DE TECNOLOGÍA</a:t>
            </a:r>
            <a:endParaRPr lang="es-MX" dirty="0"/>
          </a:p>
        </p:txBody>
      </p:sp>
      <p:sp>
        <p:nvSpPr>
          <p:cNvPr id="3" name="5 Rectángulo"/>
          <p:cNvSpPr>
            <a:spLocks noChangeArrowheads="1"/>
          </p:cNvSpPr>
          <p:nvPr/>
        </p:nvSpPr>
        <p:spPr bwMode="auto">
          <a:xfrm>
            <a:off x="611560" y="1682219"/>
            <a:ext cx="7921625" cy="4555093"/>
          </a:xfrm>
          <a:prstGeom prst="rect">
            <a:avLst/>
          </a:prstGeom>
          <a:ln/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s-MX" sz="2000" b="1" dirty="0">
                <a:cs typeface="Arial" pitchFamily="34" charset="0"/>
              </a:rPr>
              <a:t>«</a:t>
            </a:r>
            <a:r>
              <a:rPr lang="es-MX" dirty="0">
                <a:cs typeface="Arial" pitchFamily="34" charset="0"/>
              </a:rPr>
              <a:t>Las competencias se consideran como intervenciones de los alumnos para afrontar situaciones y problemas del contexto personal, social, natural y tecnológico</a:t>
            </a:r>
            <a:r>
              <a:rPr lang="es-MX" dirty="0" smtClean="0">
                <a:cs typeface="Arial" pitchFamily="34" charset="0"/>
              </a:rPr>
              <a:t>»</a:t>
            </a:r>
          </a:p>
          <a:p>
            <a:pPr algn="just">
              <a:defRPr/>
            </a:pPr>
            <a:endParaRPr lang="es-MX" dirty="0">
              <a:cs typeface="Arial" pitchFamily="34" charset="0"/>
            </a:endParaRPr>
          </a:p>
          <a:p>
            <a:pPr algn="just">
              <a:defRPr/>
            </a:pPr>
            <a:r>
              <a:rPr lang="es-MX" dirty="0">
                <a:cs typeface="Arial" pitchFamily="34" charset="0"/>
              </a:rPr>
              <a:t>Se caracterizan por:</a:t>
            </a:r>
          </a:p>
          <a:p>
            <a:pPr algn="just">
              <a:defRPr/>
            </a:pPr>
            <a:r>
              <a:rPr lang="es-MX" dirty="0">
                <a:cs typeface="Arial" pitchFamily="34" charset="0"/>
              </a:rPr>
              <a:t/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Integrar diferentes tipos de conocimiento: disciplinares, procedimentales, actitudinales y experienciales.</a:t>
            </a:r>
          </a:p>
          <a:p>
            <a:pPr algn="just">
              <a:defRPr/>
            </a:pPr>
            <a:r>
              <a:rPr lang="es-MX" dirty="0">
                <a:cs typeface="Arial" pitchFamily="34" charset="0"/>
              </a:rPr>
              <a:t/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Movilizar de forma articulada conocimientos para afrontar diversas situaciones.</a:t>
            </a:r>
          </a:p>
          <a:p>
            <a:pPr algn="just">
              <a:defRPr/>
            </a:pPr>
            <a:r>
              <a:rPr lang="es-MX" dirty="0">
                <a:cs typeface="Arial" pitchFamily="34" charset="0"/>
              </a:rPr>
              <a:t/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Posibilitar la activación de saberes relevantes según la situación y el contexto.</a:t>
            </a:r>
          </a:p>
          <a:p>
            <a:pPr algn="just">
              <a:defRPr/>
            </a:pPr>
            <a:endParaRPr lang="es-MX" dirty="0">
              <a:cs typeface="Arial" pitchFamily="34" charset="0"/>
            </a:endParaRPr>
          </a:p>
          <a:p>
            <a:pPr algn="just">
              <a:defRPr/>
            </a:pPr>
            <a:r>
              <a:rPr lang="es-MX" dirty="0">
                <a:cs typeface="Arial" pitchFamily="34" charset="0"/>
              </a:rPr>
              <a:t>Las competencias se desarrollan y convergen cuando los alumnos afrontan diversas situaciones de índole técnico. Así, dependiendo de las características de dichas situaciones, las competencias se integran de manera distinta.</a:t>
            </a:r>
          </a:p>
        </p:txBody>
      </p:sp>
    </p:spTree>
    <p:extLst>
      <p:ext uri="{BB962C8B-B14F-4D97-AF65-F5344CB8AC3E}">
        <p14:creationId xmlns:p14="http://schemas.microsoft.com/office/powerpoint/2010/main" val="198140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to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1" t="-992" r="-3798" b="-3159"/>
          <a:stretch>
            <a:fillRect/>
          </a:stretch>
        </p:blipFill>
        <p:spPr bwMode="auto">
          <a:xfrm>
            <a:off x="1547664" y="1772816"/>
            <a:ext cx="605055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399802"/>
            <a:ext cx="8229600" cy="940966"/>
          </a:xfrm>
        </p:spPr>
        <p:txBody>
          <a:bodyPr/>
          <a:lstStyle/>
          <a:p>
            <a:r>
              <a:rPr lang="es-MX" dirty="0" smtClean="0"/>
              <a:t>COMPETENCIAS PARA LA ASIGNATURA DE TECNOLOGÍA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94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8 Marcador de contenido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05797541"/>
              </p:ext>
            </p:extLst>
          </p:nvPr>
        </p:nvGraphicFramePr>
        <p:xfrm>
          <a:off x="0" y="28575"/>
          <a:ext cx="9144000" cy="682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31"/>
                <a:gridCol w="3438769"/>
                <a:gridCol w="4064000"/>
              </a:tblGrid>
              <a:tr h="71409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EJES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DE </a:t>
                      </a:r>
                    </a:p>
                    <a:p>
                      <a:pPr algn="ctr"/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ANÁLISIS </a:t>
                      </a:r>
                      <a:endParaRPr lang="es-MX" sz="1100" dirty="0">
                        <a:solidFill>
                          <a:schemeClr val="tx1"/>
                        </a:solidFill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ANTES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(MODALIDAD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DE </a:t>
                      </a: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GENERALES 1993)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(MODALIDAD DE TÉCNICAS 1995 ) </a:t>
                      </a:r>
                      <a:endParaRPr lang="es-MX" sz="1100" dirty="0">
                        <a:solidFill>
                          <a:schemeClr val="tx1"/>
                        </a:solidFill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DESPUÉS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2011</a:t>
                      </a:r>
                      <a:endParaRPr lang="es-MX" sz="1100" dirty="0">
                        <a:solidFill>
                          <a:schemeClr val="tx1"/>
                        </a:solidFill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rgbClr val="FFC000"/>
                    </a:solidFill>
                  </a:tcPr>
                </a:tc>
              </a:tr>
              <a:tr h="573123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ESPACIO</a:t>
                      </a:r>
                      <a:r>
                        <a:rPr lang="es-MX" sz="1200" b="1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CURRICULAR</a:t>
                      </a:r>
                      <a:endParaRPr lang="es-MX" sz="1200" b="1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Actividad de desarrollo</a:t>
                      </a: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Asignatura</a:t>
                      </a: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49609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VISIÓN EPISTEMOLÓGICA</a:t>
                      </a:r>
                      <a:endParaRPr lang="es-MX" sz="1200" b="1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cs typeface="Calibri" pitchFamily="34" charset="0"/>
                        </a:rPr>
                        <a:t>Aplicación</a:t>
                      </a:r>
                      <a:r>
                        <a:rPr lang="es-MX" sz="1200" baseline="0" dirty="0" smtClean="0">
                          <a:latin typeface="Calibri" pitchFamily="34" charset="0"/>
                          <a:cs typeface="Calibri" pitchFamily="34" charset="0"/>
                        </a:rPr>
                        <a:t> de la ciencia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cs typeface="Calibri" pitchFamily="34" charset="0"/>
                        </a:rPr>
                        <a:t>Fragmentación en especialidades</a:t>
                      </a: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cs typeface="Calibri" pitchFamily="34" charset="0"/>
                        </a:rPr>
                        <a:t>Corpus conceptual</a:t>
                      </a:r>
                      <a:r>
                        <a:rPr lang="es-MX" sz="1200" baseline="0" dirty="0" smtClean="0">
                          <a:latin typeface="Calibri" pitchFamily="34" charset="0"/>
                          <a:cs typeface="Calibri" pitchFamily="34" charset="0"/>
                        </a:rPr>
                        <a:t> propio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cs typeface="Calibri" pitchFamily="34" charset="0"/>
                        </a:rPr>
                        <a:t>Vinculación con otros campos disciplinarios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cs typeface="Calibri" pitchFamily="34" charset="0"/>
                        </a:rPr>
                        <a:t>Enfoque de sistemas</a:t>
                      </a:r>
                      <a:endParaRPr lang="es-MX" sz="12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96804">
                <a:tc>
                  <a:txBody>
                    <a:bodyPr/>
                    <a:lstStyle/>
                    <a:p>
                      <a:pPr algn="ctr"/>
                      <a:endParaRPr lang="es-MX" sz="18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s-MX" sz="1200" b="1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ENFOQUE </a:t>
                      </a:r>
                      <a:endParaRPr lang="es-MX" sz="1200" b="1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Cultura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tecnológica.</a:t>
                      </a:r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</a:t>
                      </a:r>
                    </a:p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Capacitación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e instrucción: formación para el trabajo. 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Énfasis en el saber hacer.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Resolución de problemas. </a:t>
                      </a: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Formación Tecnológica Básica: integración del saber, el saber hacer y el saber ser.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Visión sistémica para la comprensión e intervención de la realidad.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Desarrollo de competencias: intervención, resolución de problemas, diseño y gestión. </a:t>
                      </a: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67619">
                <a:tc>
                  <a:txBody>
                    <a:bodyPr/>
                    <a:lstStyle/>
                    <a:p>
                      <a:pPr algn="ctr"/>
                      <a:endParaRPr lang="es-MX" sz="12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endParaRPr lang="es-MX" sz="12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endParaRPr lang="es-MX" sz="12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s-MX" sz="1200" b="1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ALUMNO</a:t>
                      </a:r>
                      <a:endParaRPr lang="es-MX" sz="1200" b="1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Receptor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de conocimientos técnicos y reproductor de objetos y procesos técnicos.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Resuelve problemas técnicos a partir de 6 ejes.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Aprendizaje de técnicas de la especialidad.</a:t>
                      </a:r>
                      <a:endParaRPr lang="es-MX" sz="1200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Regula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su propio aprendizaje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Desarrolla las competencias de la asignatura de manera individual y con sus pares.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Participa en situaciones de aprendizaje que le permiten diseñar y ejecutar proyectos para resolver problemas técnicos de su entorno.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Desarrolla su creatividad e imaginación en la creación de productos y en el desarrollo de procesos técnicos.</a:t>
                      </a:r>
                      <a:endParaRPr lang="es-MX" sz="1200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28180">
                <a:tc>
                  <a:txBody>
                    <a:bodyPr/>
                    <a:lstStyle/>
                    <a:p>
                      <a:pPr algn="ctr"/>
                      <a:endParaRPr lang="es-MX" sz="12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endParaRPr lang="es-MX" sz="12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s-MX" sz="1200" b="1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PROFESOR </a:t>
                      </a:r>
                      <a:endParaRPr lang="es-MX" sz="1200" b="1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Domina conocimientos y habilidades técnicas .</a:t>
                      </a:r>
                    </a:p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Prescribe las actividades  que realizan los alumnos. 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Da prioridad a procesos memorísticos y prácticos .</a:t>
                      </a:r>
                      <a:endParaRPr lang="es-MX" sz="1200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Domina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conocimientos disciplinarios, habilidades técnicas y la didáctica propia de la asignatura (planeación, estrategias de aprendizaje y evaluación).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Facilita los aprendizajes.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Orienta las situaciones de aprendizaje de los alumnos para el desarrollo de las competencias de la asignatura. </a:t>
                      </a:r>
                      <a:endParaRPr lang="es-MX" sz="1200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7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8 Marcador de contenido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51643856"/>
              </p:ext>
            </p:extLst>
          </p:nvPr>
        </p:nvGraphicFramePr>
        <p:xfrm>
          <a:off x="0" y="23813"/>
          <a:ext cx="9132887" cy="671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237"/>
                <a:gridCol w="3434590"/>
                <a:gridCol w="4059060"/>
              </a:tblGrid>
              <a:tr h="64273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EJES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DE </a:t>
                      </a:r>
                    </a:p>
                    <a:p>
                      <a:pPr algn="ctr"/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ANÁLISIS </a:t>
                      </a:r>
                      <a:endParaRPr lang="es-MX" sz="1100" dirty="0">
                        <a:solidFill>
                          <a:schemeClr val="tx1"/>
                        </a:solidFill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L="91449" marR="91449" marT="45727" marB="4572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ANTES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(MODALIDAD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DE </a:t>
                      </a: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GENERALES 1993)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(MODALIDAD DE TÉCNICAS 1995 ) </a:t>
                      </a:r>
                      <a:endParaRPr lang="es-MX" sz="1100" dirty="0">
                        <a:solidFill>
                          <a:schemeClr val="tx1"/>
                        </a:solidFill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L="91449" marR="91449" marT="45727" marB="4572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DESPUÉS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2011</a:t>
                      </a:r>
                      <a:endParaRPr lang="es-MX" sz="1100" dirty="0">
                        <a:solidFill>
                          <a:schemeClr val="tx1"/>
                        </a:solidFill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L="91449" marR="91449" marT="45727" marB="45727">
                    <a:solidFill>
                      <a:srgbClr val="FFC000"/>
                    </a:solidFill>
                  </a:tcPr>
                </a:tc>
              </a:tr>
              <a:tr h="1398950">
                <a:tc>
                  <a:txBody>
                    <a:bodyPr/>
                    <a:lstStyle/>
                    <a:p>
                      <a:pPr algn="ctr"/>
                      <a:endParaRPr lang="es-MX" sz="12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s-MX" sz="1200" b="1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CONTENIDOS </a:t>
                      </a:r>
                      <a:endParaRPr lang="es-MX" sz="1200" b="1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8" marB="4572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Organizados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</a:t>
                      </a:r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a partir de unidades que se agrupan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en campos temáticos (temas y subtemas)</a:t>
                      </a:r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según el grado.</a:t>
                      </a:r>
                    </a:p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Prevalecen las actividades prácticas / instrumentales.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Se incorporan contenidos conceptuales,  procedimentales y axiológicos.</a:t>
                      </a:r>
                      <a:endParaRPr lang="es-MX" sz="1200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8" marB="4572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Organizados a partir de 5 Bloques de trabajo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en cada grado, que se integran a partir de 5 ejes.</a:t>
                      </a:r>
                    </a:p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In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corporan propósitos, temas y subtemas, así como aprendizajes esperados.</a:t>
                      </a:r>
                      <a:endParaRPr lang="es-MX" sz="1200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T="45728" marB="4572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85475">
                <a:tc>
                  <a:txBody>
                    <a:bodyPr/>
                    <a:lstStyle/>
                    <a:p>
                      <a:pPr algn="ctr"/>
                      <a:endParaRPr lang="es-MX" sz="18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s-MX" sz="1200" b="1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ORIENTACIONES</a:t>
                      </a:r>
                      <a:r>
                        <a:rPr lang="es-MX" sz="1200" b="1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DIDÁCTICAS </a:t>
                      </a:r>
                      <a:endParaRPr lang="es-MX" sz="1200" b="1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L="91449" marR="91449" marT="45727" marB="4572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Empleo de la estrategia de resolución de problemas.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Método de proyectos.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Investigación documental.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Juegos de simulación.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Análisis de objetos técnicos.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Visitas a empresas.</a:t>
                      </a:r>
                    </a:p>
                  </a:txBody>
                  <a:tcPr marL="91449" marR="91449" marT="45727" marB="4572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Empleo de la estrategia de resolución de problemas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Desarrollo de proyectos técnicos.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Métodos en tecnología: análisis sistémico, análisis de productos,  análisis estructural, análisis de la función, entre otros.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Juego de papeles.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Discusión de dilemas morales.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Estudio de caso, entrevistas, visitas guiadas.</a:t>
                      </a:r>
                    </a:p>
                  </a:txBody>
                  <a:tcPr marL="91449" marR="91449" marT="45727" marB="4572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12422">
                <a:tc>
                  <a:txBody>
                    <a:bodyPr/>
                    <a:lstStyle/>
                    <a:p>
                      <a:pPr algn="ctr"/>
                      <a:endParaRPr lang="es-MX" sz="12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endParaRPr lang="es-MX" sz="12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endParaRPr lang="es-MX" sz="12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s-MX" sz="1200" b="1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ESPACIO</a:t>
                      </a:r>
                      <a:r>
                        <a:rPr lang="es-MX" sz="1200" b="1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DE TRABAJO</a:t>
                      </a:r>
                      <a:endParaRPr lang="es-MX" sz="1200" b="1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L="91449" marR="91449" marT="45727" marB="4572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Denominado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taller o aula-taller que se centra en el estudio del hacer.</a:t>
                      </a:r>
                      <a:endParaRPr lang="es-MX" sz="1200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L="91449" marR="91449" marT="45727" marB="4572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Denominado Laboratorio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de Tecnología.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Se dispone en dicho espacio la integración de 2 áreas de trabajo: caseta de resguardo o almacén y área con equipo de cómputo y audiovisual. 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Promueve una nueva configuración del espacio por parte del profesor y del alumno. </a:t>
                      </a:r>
                    </a:p>
                  </a:txBody>
                  <a:tcPr marL="91449" marR="91449" marT="45727" marB="4572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78723">
                <a:tc>
                  <a:txBody>
                    <a:bodyPr/>
                    <a:lstStyle/>
                    <a:p>
                      <a:pPr algn="ctr"/>
                      <a:endParaRPr lang="es-MX" sz="12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endParaRPr lang="es-MX" sz="1200" b="1" dirty="0" smtClean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s-MX" sz="1200" b="1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EVALUACIÓN</a:t>
                      </a:r>
                      <a:endParaRPr lang="es-MX" sz="1200" b="1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L="91449" marR="91449" marT="45727" marB="4572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Se evalúan los 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resultados  (productos).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Reducida a la calificación.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Unidireccional: el maestro la realiza al alumno.</a:t>
                      </a:r>
                    </a:p>
                  </a:txBody>
                  <a:tcPr marL="91449" marR="91449" marT="45727" marB="4572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Se evalúan los procesos.</a:t>
                      </a:r>
                    </a:p>
                    <a:p>
                      <a:pPr algn="just"/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Es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de carácter formativo (es una h</a:t>
                      </a:r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erramienta que permite recopilar evidencias de los alumnos a fin de 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 i</a:t>
                      </a:r>
                      <a:r>
                        <a:rPr lang="es-MX" sz="120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dentificar los avances y dificultades de su 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aprendizaje). 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El punto de partida para realizar la evaluación son los aprendizajes esperados por bloque.</a:t>
                      </a:r>
                    </a:p>
                    <a:p>
                      <a:pPr algn="just"/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Considera la auto-evaluación, </a:t>
                      </a:r>
                      <a:r>
                        <a:rPr lang="es-MX" sz="1200" baseline="0" dirty="0" err="1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co</a:t>
                      </a:r>
                      <a:r>
                        <a:rPr lang="es-MX" sz="1200" baseline="0" dirty="0" smtClean="0">
                          <a:latin typeface="Calibri" pitchFamily="34" charset="0"/>
                          <a:ea typeface="Dotum" pitchFamily="34" charset="-127"/>
                          <a:cs typeface="Calibri" pitchFamily="34" charset="0"/>
                        </a:rPr>
                        <a:t>-evaluación y hetero-evaluacion.</a:t>
                      </a:r>
                    </a:p>
                    <a:p>
                      <a:pPr algn="just"/>
                      <a:endParaRPr lang="es-MX" sz="1200" dirty="0">
                        <a:latin typeface="Calibri" pitchFamily="34" charset="0"/>
                        <a:ea typeface="Dotum" pitchFamily="34" charset="-127"/>
                        <a:cs typeface="Calibri" pitchFamily="34" charset="0"/>
                      </a:endParaRPr>
                    </a:p>
                  </a:txBody>
                  <a:tcPr marL="91449" marR="91449" marT="45727" marB="4572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7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1403648" y="2852936"/>
            <a:ext cx="6929437" cy="2143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600" dirty="0" smtClean="0">
                <a:latin typeface="Calibri" pitchFamily="34" charset="0"/>
                <a:cs typeface="Calibri" pitchFamily="34" charset="0"/>
              </a:rPr>
              <a:t>Cultura tecnológica</a:t>
            </a:r>
          </a:p>
          <a:p>
            <a:r>
              <a:rPr lang="es-MX" sz="3600" dirty="0" smtClean="0">
                <a:latin typeface="Calibri" pitchFamily="34" charset="0"/>
                <a:cs typeface="Calibri" pitchFamily="34" charset="0"/>
              </a:rPr>
              <a:t>Alfabetización tecnológica</a:t>
            </a:r>
          </a:p>
          <a:p>
            <a:r>
              <a:rPr lang="es-MX" sz="3600" dirty="0" smtClean="0">
                <a:latin typeface="Calibri" pitchFamily="34" charset="0"/>
                <a:cs typeface="Calibri" pitchFamily="34" charset="0"/>
              </a:rPr>
              <a:t>Formación tecnológica básica</a:t>
            </a: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047874"/>
            <a:ext cx="8229600" cy="940966"/>
          </a:xfrm>
        </p:spPr>
        <p:txBody>
          <a:bodyPr/>
          <a:lstStyle/>
          <a:p>
            <a:r>
              <a:rPr lang="es-MX" dirty="0" smtClean="0"/>
              <a:t>FUNDAMENTOS DE LA EDUCACIÓN TECNOLÓGICA DESDE DIVERSAS PERSPECTIVAS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992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FORMACIÓN TECNOLÓGICA BÁSICA</a:t>
            </a:r>
            <a:br>
              <a:rPr lang="es-MX" dirty="0" smtClean="0"/>
            </a:br>
            <a:r>
              <a:rPr lang="es-MX" dirty="0" smtClean="0"/>
              <a:t>VISIÓN AMPLIA DE LA TECNOLOGÍA</a:t>
            </a:r>
            <a:endParaRPr lang="es-MX" dirty="0"/>
          </a:p>
        </p:txBody>
      </p:sp>
      <p:grpSp>
        <p:nvGrpSpPr>
          <p:cNvPr id="4" name="3 Grupo"/>
          <p:cNvGrpSpPr/>
          <p:nvPr/>
        </p:nvGrpSpPr>
        <p:grpSpPr>
          <a:xfrm>
            <a:off x="1113929" y="1714488"/>
            <a:ext cx="7036468" cy="1512842"/>
            <a:chOff x="1378906" y="2867"/>
            <a:chExt cx="4256532" cy="1227090"/>
          </a:xfrm>
          <a:solidFill>
            <a:schemeClr val="tx2">
              <a:lumMod val="60000"/>
              <a:lumOff val="40000"/>
              <a:alpha val="50000"/>
            </a:schemeClr>
          </a:solidFill>
        </p:grpSpPr>
        <p:sp>
          <p:nvSpPr>
            <p:cNvPr id="5" name="4 Pentágono"/>
            <p:cNvSpPr/>
            <p:nvPr/>
          </p:nvSpPr>
          <p:spPr>
            <a:xfrm rot="10800000">
              <a:off x="1378906" y="2867"/>
              <a:ext cx="4256532" cy="1227090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entágono 4"/>
            <p:cNvSpPr/>
            <p:nvPr/>
          </p:nvSpPr>
          <p:spPr>
            <a:xfrm>
              <a:off x="1685680" y="2867"/>
              <a:ext cx="3949758" cy="12270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41113" tIns="72390" rIns="135128" bIns="72390" spcCol="1270" anchor="ctr"/>
            <a:lstStyle/>
            <a:p>
              <a:pPr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MX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Construcción de conocimiento (saber)</a:t>
              </a:r>
            </a:p>
            <a:p>
              <a:pPr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MX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Saberes previos</a:t>
              </a:r>
            </a:p>
            <a:p>
              <a:pPr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MX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Saberes tecnológicos</a:t>
              </a:r>
            </a:p>
            <a:p>
              <a:pPr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MX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Vinculación con los contenidos de otras asignaturas</a:t>
              </a:r>
            </a:p>
          </p:txBody>
        </p:sp>
      </p:grpSp>
      <p:sp>
        <p:nvSpPr>
          <p:cNvPr id="7" name="6 Elipse"/>
          <p:cNvSpPr/>
          <p:nvPr/>
        </p:nvSpPr>
        <p:spPr>
          <a:xfrm>
            <a:off x="357188" y="1857375"/>
            <a:ext cx="1435100" cy="1500188"/>
          </a:xfrm>
          <a:prstGeom prst="ellipse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7 Grupo"/>
          <p:cNvGrpSpPr>
            <a:grpSpLocks/>
          </p:cNvGrpSpPr>
          <p:nvPr/>
        </p:nvGrpSpPr>
        <p:grpSpPr bwMode="auto">
          <a:xfrm>
            <a:off x="1419225" y="3344863"/>
            <a:ext cx="7296150" cy="1727200"/>
            <a:chOff x="1378906" y="1596254"/>
            <a:chExt cx="4546351" cy="1280034"/>
          </a:xfrm>
        </p:grpSpPr>
        <p:sp>
          <p:nvSpPr>
            <p:cNvPr id="9" name="8 Pentágono"/>
            <p:cNvSpPr/>
            <p:nvPr/>
          </p:nvSpPr>
          <p:spPr>
            <a:xfrm rot="10800000">
              <a:off x="1378906" y="1649196"/>
              <a:ext cx="4546351" cy="1227092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entágono 4"/>
            <p:cNvSpPr/>
            <p:nvPr/>
          </p:nvSpPr>
          <p:spPr>
            <a:xfrm>
              <a:off x="1562897" y="1596254"/>
              <a:ext cx="4239700" cy="1227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41113" tIns="72390" rIns="135128" bIns="72390" spcCol="1270" anchor="ctr"/>
            <a:lstStyle/>
            <a:p>
              <a:pPr>
                <a:defRPr/>
              </a:pPr>
              <a:r>
                <a:rPr lang="es-MX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Intervención (saber hacer)</a:t>
              </a:r>
            </a:p>
            <a:p>
              <a:pPr lvl="1">
                <a:defRPr/>
              </a:pPr>
              <a:r>
                <a:rPr lang="es-MX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Manejo de diversas clases de técnicas y sistemas técnicos </a:t>
              </a:r>
            </a:p>
            <a:p>
              <a:pPr lvl="1">
                <a:defRPr/>
              </a:pPr>
              <a:r>
                <a:rPr lang="es-MX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Desarrollo de proyectos, resolución de problemas</a:t>
              </a:r>
            </a:p>
            <a:p>
              <a:pPr lvl="1">
                <a:defRPr/>
              </a:pPr>
              <a:r>
                <a:rPr lang="es-MX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Enfoque de sistemas</a:t>
              </a:r>
            </a:p>
            <a:p>
              <a:pPr lvl="1">
                <a:defRPr/>
              </a:pPr>
              <a:r>
                <a:rPr lang="es-MX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Diseño e innovación</a:t>
              </a:r>
            </a:p>
            <a:p>
              <a:pPr lvl="1">
                <a:defRPr/>
              </a:pPr>
              <a:r>
                <a:rPr lang="es-MX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Promover el pensamiento divergente y convergente </a:t>
              </a:r>
            </a:p>
          </p:txBody>
        </p:sp>
      </p:grpSp>
      <p:pic>
        <p:nvPicPr>
          <p:cNvPr id="11" name="Picture 2" descr="http://www.groupecwf.com/data_img/759003844666photo_savoi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556" y="3446351"/>
            <a:ext cx="1419622" cy="1482846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</p:pic>
      <p:grpSp>
        <p:nvGrpSpPr>
          <p:cNvPr id="12" name="11 Grupo"/>
          <p:cNvGrpSpPr>
            <a:grpSpLocks/>
          </p:cNvGrpSpPr>
          <p:nvPr/>
        </p:nvGrpSpPr>
        <p:grpSpPr bwMode="auto">
          <a:xfrm>
            <a:off x="1970088" y="5214938"/>
            <a:ext cx="7031037" cy="1584325"/>
            <a:chOff x="1378906" y="3189641"/>
            <a:chExt cx="4256532" cy="1227090"/>
          </a:xfrm>
        </p:grpSpPr>
        <p:sp>
          <p:nvSpPr>
            <p:cNvPr id="13" name="12 Pentágono"/>
            <p:cNvSpPr/>
            <p:nvPr/>
          </p:nvSpPr>
          <p:spPr>
            <a:xfrm rot="10800000">
              <a:off x="1378906" y="3189641"/>
              <a:ext cx="4256532" cy="1227090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entágono 4"/>
            <p:cNvSpPr/>
            <p:nvPr/>
          </p:nvSpPr>
          <p:spPr>
            <a:xfrm rot="21600000">
              <a:off x="1685484" y="3189641"/>
              <a:ext cx="3949954" cy="1227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41113" tIns="72390" rIns="135128" bIns="7239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s-MX" sz="1900" dirty="0"/>
            </a:p>
          </p:txBody>
        </p:sp>
      </p:grpSp>
      <p:sp>
        <p:nvSpPr>
          <p:cNvPr id="15" name="14 Elipse"/>
          <p:cNvSpPr/>
          <p:nvPr/>
        </p:nvSpPr>
        <p:spPr>
          <a:xfrm>
            <a:off x="1428750" y="5357813"/>
            <a:ext cx="1428750" cy="1500187"/>
          </a:xfrm>
          <a:prstGeom prst="ellipse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2786063" y="5429250"/>
            <a:ext cx="60721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s-MX" sz="1600"/>
              <a:t>Colaboración y convivencia (saber ser, saber convivir)</a:t>
            </a:r>
          </a:p>
          <a:p>
            <a:pPr lvl="1"/>
            <a:r>
              <a:rPr lang="es-MX" sz="1600"/>
              <a:t>	Desarrollo del juicio moral</a:t>
            </a:r>
          </a:p>
          <a:p>
            <a:pPr lvl="1"/>
            <a:r>
              <a:rPr lang="es-MX" sz="1600"/>
              <a:t>	Formación de valores</a:t>
            </a:r>
          </a:p>
          <a:p>
            <a:pPr lvl="1"/>
            <a:r>
              <a:rPr lang="es-MX" sz="1600"/>
              <a:t>	Equidad, Género, Desarrollo Sustentable</a:t>
            </a:r>
          </a:p>
        </p:txBody>
      </p:sp>
    </p:spTree>
    <p:extLst>
      <p:ext uri="{BB962C8B-B14F-4D97-AF65-F5344CB8AC3E}">
        <p14:creationId xmlns:p14="http://schemas.microsoft.com/office/powerpoint/2010/main" val="311364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6" y="39762"/>
            <a:ext cx="8964488" cy="940966"/>
          </a:xfrm>
        </p:spPr>
        <p:txBody>
          <a:bodyPr/>
          <a:lstStyle/>
          <a:p>
            <a:r>
              <a:rPr lang="es-MX" dirty="0" smtClean="0"/>
              <a:t>VISIÓN SISTÉMICA PARA EL ESTUDIO DE LA TECNOLOGÍA</a:t>
            </a:r>
            <a:endParaRPr lang="es-MX" dirty="0"/>
          </a:p>
        </p:txBody>
      </p:sp>
      <p:sp>
        <p:nvSpPr>
          <p:cNvPr id="3" name="3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</p:spPr>
        <p:txBody>
          <a:bodyPr rtlCol="0" anchor="ctr"/>
          <a:lstStyle/>
          <a:p>
            <a:pPr algn="l">
              <a:defRPr/>
            </a:pPr>
            <a:fld id="{1F26EEF4-F210-4C84-8F57-B39BB86DFB3C}" type="slidenum">
              <a:rPr lang="es-MX">
                <a:solidFill>
                  <a:schemeClr val="tx1">
                    <a:tint val="75000"/>
                  </a:schemeClr>
                </a:solidFill>
              </a:rPr>
              <a:pPr algn="l">
                <a:defRPr/>
              </a:pPr>
              <a:t>6</a:t>
            </a:fld>
            <a:endParaRPr lang="es-MX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38200" y="2386013"/>
            <a:ext cx="4419600" cy="3230562"/>
            <a:chOff x="385" y="1440"/>
            <a:chExt cx="2927" cy="1673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385" y="1440"/>
              <a:ext cx="2927" cy="1673"/>
            </a:xfrm>
            <a:prstGeom prst="ellipse">
              <a:avLst/>
            </a:prstGeom>
            <a:solidFill>
              <a:srgbClr val="A3FBB8"/>
            </a:solidFill>
            <a:ln>
              <a:noFill/>
            </a:ln>
            <a:effectLst>
              <a:prstShdw prst="shdw17" dist="17961" dir="13500000">
                <a:srgbClr val="62976E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 sz="2000" b="1">
                <a:solidFill>
                  <a:srgbClr val="008080"/>
                </a:solidFill>
                <a:latin typeface="Technic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1" y="2205"/>
              <a:ext cx="92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MX" b="1">
                  <a:solidFill>
                    <a:srgbClr val="008080"/>
                  </a:solidFill>
                </a:rPr>
                <a:t>SOCIEDAD</a:t>
              </a:r>
              <a:endParaRPr lang="es-ES" b="1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91000" y="2386013"/>
            <a:ext cx="4133850" cy="3124200"/>
            <a:chOff x="2736" y="1440"/>
            <a:chExt cx="2775" cy="1718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736" y="1440"/>
              <a:ext cx="2775" cy="1718"/>
            </a:xfrm>
            <a:prstGeom prst="ellipse">
              <a:avLst/>
            </a:prstGeom>
            <a:solidFill>
              <a:srgbClr val="A3FBB8"/>
            </a:solidFill>
            <a:ln>
              <a:noFill/>
            </a:ln>
            <a:effectLst>
              <a:prstShdw prst="shdw17" dist="17961" dir="13500000">
                <a:srgbClr val="62976E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endParaRPr lang="es-MX" sz="2000" b="1">
                <a:solidFill>
                  <a:srgbClr val="008080"/>
                </a:solidFill>
                <a:latin typeface="Technic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286" y="2251"/>
              <a:ext cx="1172" cy="202"/>
            </a:xfrm>
            <a:prstGeom prst="rect">
              <a:avLst/>
            </a:prstGeom>
            <a:solidFill>
              <a:srgbClr val="A3F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MX" b="1">
                  <a:solidFill>
                    <a:srgbClr val="008080"/>
                  </a:solidFill>
                </a:rPr>
                <a:t>NATURALEZA</a:t>
              </a:r>
              <a:endParaRPr lang="es-ES" b="1">
                <a:solidFill>
                  <a:srgbClr val="008080"/>
                </a:solidFill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131840" y="1844824"/>
            <a:ext cx="3024187" cy="3981450"/>
            <a:chOff x="204" y="210"/>
            <a:chExt cx="1905" cy="2223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04" y="210"/>
              <a:ext cx="1905" cy="2223"/>
            </a:xfrm>
            <a:prstGeom prst="ellipse">
              <a:avLst/>
            </a:prstGeom>
            <a:solidFill>
              <a:srgbClr val="CCFF99"/>
            </a:solidFill>
            <a:ln>
              <a:noFill/>
            </a:ln>
            <a:effectLst>
              <a:prstShdw prst="shdw17" dist="17961" dir="13500000">
                <a:srgbClr val="7A995C"/>
              </a:prst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endParaRPr lang="es-MX" sz="2800" b="1">
                <a:solidFill>
                  <a:srgbClr val="008080"/>
                </a:solidFill>
                <a:latin typeface="Technic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884" y="290"/>
              <a:ext cx="657" cy="20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s-MX" b="1" dirty="0">
                  <a:solidFill>
                    <a:srgbClr val="008080"/>
                  </a:solidFill>
                </a:rPr>
                <a:t>TÉCNICA</a:t>
              </a:r>
              <a:endParaRPr lang="es-ES" b="1" dirty="0">
                <a:solidFill>
                  <a:srgbClr val="008080"/>
                </a:solidFill>
              </a:endParaRPr>
            </a:p>
          </p:txBody>
        </p:sp>
      </p:grp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438400" y="5053013"/>
            <a:ext cx="4114800" cy="457200"/>
          </a:xfrm>
          <a:prstGeom prst="roundRect">
            <a:avLst>
              <a:gd name="adj" fmla="val 16657"/>
            </a:avLst>
          </a:prstGeom>
          <a:solidFill>
            <a:srgbClr val="CCFF99">
              <a:alpha val="7843"/>
            </a:srgbClr>
          </a:solidFill>
          <a:ln w="19050" cap="rnd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 anchorCtr="1"/>
          <a:lstStyle/>
          <a:p>
            <a:pPr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Implicaciones de la intervención técnica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2124075" y="3600450"/>
            <a:ext cx="1655763" cy="1439863"/>
          </a:xfrm>
          <a:prstGeom prst="roundRect">
            <a:avLst>
              <a:gd name="adj" fmla="val 16657"/>
            </a:avLst>
          </a:prstGeom>
          <a:solidFill>
            <a:srgbClr val="CCFF99">
              <a:alpha val="7843"/>
            </a:srgbClr>
          </a:solidFill>
          <a:ln w="19050" cap="rnd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 anchorCtr="1"/>
          <a:lstStyle/>
          <a:p>
            <a:pPr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Influencia de la técnica en las formas de vida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268913" y="2643188"/>
            <a:ext cx="2089150" cy="936625"/>
          </a:xfrm>
          <a:prstGeom prst="roundRect">
            <a:avLst>
              <a:gd name="adj" fmla="val 16657"/>
            </a:avLst>
          </a:prstGeom>
          <a:solidFill>
            <a:srgbClr val="CCFF99">
              <a:alpha val="7843"/>
            </a:srgbClr>
          </a:solidFill>
          <a:ln w="19050" cap="rnd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 anchorCtr="1"/>
          <a:lstStyle/>
          <a:p>
            <a:pPr algn="ctr"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Influencia de la naturaleza en la creación técnica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1258888" y="3024188"/>
            <a:ext cx="2520950" cy="863600"/>
          </a:xfrm>
          <a:prstGeom prst="roundRect">
            <a:avLst>
              <a:gd name="adj" fmla="val 16657"/>
            </a:avLst>
          </a:prstGeom>
          <a:solidFill>
            <a:srgbClr val="CCFF99">
              <a:alpha val="7843"/>
            </a:srgbClr>
          </a:solidFill>
          <a:ln w="19050" cap="rnd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 anchorCtr="1"/>
          <a:lstStyle/>
          <a:p>
            <a:pPr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Influencia de los aspectos socioculturales en la creación y uso de la técnica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3563938" y="3744913"/>
            <a:ext cx="1655762" cy="1152525"/>
          </a:xfrm>
          <a:prstGeom prst="roundRect">
            <a:avLst>
              <a:gd name="adj" fmla="val 16657"/>
            </a:avLst>
          </a:prstGeom>
          <a:noFill/>
          <a:ln w="19050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Intervención técnica</a:t>
            </a:r>
          </a:p>
        </p:txBody>
      </p:sp>
      <p:sp>
        <p:nvSpPr>
          <p:cNvPr id="18" name="AutoShape 16"/>
          <p:cNvSpPr>
            <a:spLocks noChangeAspect="1" noChangeArrowheads="1"/>
          </p:cNvSpPr>
          <p:nvPr/>
        </p:nvSpPr>
        <p:spPr bwMode="auto">
          <a:xfrm>
            <a:off x="4714875" y="4357688"/>
            <a:ext cx="1209675" cy="792162"/>
          </a:xfrm>
          <a:prstGeom prst="roundRect">
            <a:avLst>
              <a:gd name="adj" fmla="val 16657"/>
            </a:avLst>
          </a:prstGeom>
          <a:solidFill>
            <a:srgbClr val="CCFF99">
              <a:alpha val="7843"/>
            </a:srgbClr>
          </a:solidFill>
          <a:ln w="19050" cap="rnd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lIns="92075" tIns="46038" rIns="92075" bIns="46038" anchor="ctr" anchorCtr="1"/>
          <a:lstStyle/>
          <a:p>
            <a:pPr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   Insumos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1619250" y="2563688"/>
            <a:ext cx="3024188" cy="649288"/>
          </a:xfrm>
          <a:prstGeom prst="roundRect">
            <a:avLst>
              <a:gd name="adj" fmla="val 16657"/>
            </a:avLst>
          </a:prstGeom>
          <a:solidFill>
            <a:srgbClr val="CCFF99">
              <a:alpha val="7843"/>
            </a:srgbClr>
          </a:solidFill>
          <a:ln w="19050" cap="rnd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 anchorCtr="1"/>
          <a:lstStyle/>
          <a:p>
            <a:pPr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Desarrollo histórico de la técnica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067175" y="2881313"/>
            <a:ext cx="1800225" cy="935037"/>
          </a:xfrm>
          <a:prstGeom prst="roundRect">
            <a:avLst>
              <a:gd name="adj" fmla="val 16657"/>
            </a:avLst>
          </a:prstGeom>
          <a:solidFill>
            <a:srgbClr val="CCFF99">
              <a:alpha val="7843"/>
            </a:srgbClr>
          </a:solidFill>
          <a:ln w="19050" cap="rnd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Procesos</a:t>
            </a:r>
          </a:p>
          <a:p>
            <a:pPr algn="ctr"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 técnicos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3276600" y="2952750"/>
            <a:ext cx="1728788" cy="863600"/>
          </a:xfrm>
          <a:prstGeom prst="roundRect">
            <a:avLst>
              <a:gd name="adj" fmla="val 16657"/>
            </a:avLst>
          </a:prstGeom>
          <a:solidFill>
            <a:srgbClr val="CCFF99">
              <a:alpha val="7843"/>
            </a:srgbClr>
          </a:solidFill>
          <a:ln w="19050" cap="rnd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Funciones</a:t>
            </a:r>
          </a:p>
          <a:p>
            <a:pPr algn="ctr"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técnicas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500563" y="3571875"/>
            <a:ext cx="1584325" cy="792163"/>
          </a:xfrm>
          <a:prstGeom prst="roundRect">
            <a:avLst>
              <a:gd name="adj" fmla="val 16657"/>
            </a:avLst>
          </a:prstGeom>
          <a:solidFill>
            <a:srgbClr val="CCFF99">
              <a:alpha val="7843"/>
            </a:srgbClr>
          </a:solidFill>
          <a:ln w="19050" cap="rnd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s-ES" sz="1600" dirty="0">
                <a:solidFill>
                  <a:srgbClr val="000000"/>
                </a:solidFill>
                <a:latin typeface="Arial Narrow" pitchFamily="34" charset="0"/>
              </a:rPr>
              <a:t>Medios Técnicos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67175" y="2276227"/>
            <a:ext cx="1477963" cy="720725"/>
          </a:xfrm>
          <a:prstGeom prst="roundRect">
            <a:avLst>
              <a:gd name="adj" fmla="val 16657"/>
            </a:avLst>
          </a:prstGeom>
          <a:solidFill>
            <a:srgbClr val="CCFF99">
              <a:alpha val="7843"/>
            </a:srgbClr>
          </a:solidFill>
          <a:ln w="19050" cap="rnd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Comunicación </a:t>
            </a:r>
          </a:p>
          <a:p>
            <a:pPr algn="ctr"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Técnica</a:t>
            </a:r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2438400" y="908720"/>
            <a:ext cx="4343400" cy="5943600"/>
            <a:chOff x="1565" y="432"/>
            <a:chExt cx="2630" cy="3456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565" y="432"/>
              <a:ext cx="2630" cy="3456"/>
            </a:xfrm>
            <a:prstGeom prst="ellipse">
              <a:avLst/>
            </a:prstGeom>
            <a:noFill/>
            <a:ln w="38100">
              <a:solidFill>
                <a:srgbClr val="FF6600">
                  <a:alpha val="7215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018" y="709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s-MX" b="1">
                  <a:solidFill>
                    <a:srgbClr val="FF6600"/>
                  </a:solidFill>
                  <a:latin typeface="Technical" pitchFamily="34" charset="0"/>
                </a:rPr>
                <a:t>TECNOLOGÍA</a:t>
              </a:r>
              <a:endParaRPr lang="es-ES" b="1">
                <a:solidFill>
                  <a:srgbClr val="FF6600"/>
                </a:solidFill>
                <a:latin typeface="Technical" pitchFamily="34" charset="0"/>
              </a:endParaRPr>
            </a:p>
          </p:txBody>
        </p:sp>
      </p:grpSp>
      <p:sp>
        <p:nvSpPr>
          <p:cNvPr id="27" name="AutoShape 19"/>
          <p:cNvSpPr>
            <a:spLocks noChangeArrowheads="1"/>
          </p:cNvSpPr>
          <p:nvPr/>
        </p:nvSpPr>
        <p:spPr bwMode="auto">
          <a:xfrm>
            <a:off x="3429000" y="4429125"/>
            <a:ext cx="1728788" cy="863600"/>
          </a:xfrm>
          <a:prstGeom prst="roundRect">
            <a:avLst>
              <a:gd name="adj" fmla="val 16657"/>
            </a:avLst>
          </a:prstGeom>
          <a:solidFill>
            <a:srgbClr val="CCFF99">
              <a:alpha val="7843"/>
            </a:srgbClr>
          </a:solidFill>
          <a:ln w="19050" cap="rnd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Delegación de </a:t>
            </a:r>
          </a:p>
          <a:p>
            <a:pPr algn="ctr" eaLnBrk="0" hangingPunct="0"/>
            <a:r>
              <a:rPr lang="es-ES" sz="1600">
                <a:solidFill>
                  <a:srgbClr val="000000"/>
                </a:solidFill>
                <a:latin typeface="Arial Narrow" pitchFamily="34" charset="0"/>
              </a:rPr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20365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15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7" grpId="0" animBg="1"/>
      <p:bldP spid="27" grpId="1" animBg="1"/>
      <p:bldP spid="27" grpId="2" animBg="1"/>
      <p:bldP spid="27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59842"/>
            <a:ext cx="8229600" cy="940966"/>
          </a:xfrm>
        </p:spPr>
        <p:txBody>
          <a:bodyPr/>
          <a:lstStyle/>
          <a:p>
            <a:r>
              <a:rPr lang="es-MX" dirty="0" smtClean="0"/>
              <a:t>ORGANIZACIÓN DE CONTENIDOS PARA LAS SECUNDARIAS GENERALES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8981"/>
              </p:ext>
            </p:extLst>
          </p:nvPr>
        </p:nvGraphicFramePr>
        <p:xfrm>
          <a:off x="468313" y="1938338"/>
          <a:ext cx="8389936" cy="4046538"/>
        </p:xfrm>
        <a:graphic>
          <a:graphicData uri="http://schemas.openxmlformats.org/drawingml/2006/table">
            <a:tbl>
              <a:tblPr/>
              <a:tblGrid>
                <a:gridCol w="1158728"/>
                <a:gridCol w="1697554"/>
                <a:gridCol w="1920556"/>
                <a:gridCol w="1806549"/>
                <a:gridCol w="1806549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Bloque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Eje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/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Grado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Conocimiento tecnológico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Técnica y tecnología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Tecnología y su relación con otras áreas del conocimiento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Tecnología, información e innovación 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II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Sociedad, cultura y técnica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Medios técnicos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Cambio técnico y cambio social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Campos tecnológicos y diversidad cultural  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III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Técnica y naturaleza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Transformación de materiales y energía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 técnica y sus implicaciones en la naturaleza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Innovación técnica y desarrollo sustentable 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IV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Gestión técnica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Comunicación y representación técnica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Planeación y organización técnica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Evaluación de los sistemas tecnológicos 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Participación tecnológica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Proyecto de reproducción artesanal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Proyecto de diseño 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Proyecto de innovación 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57" marR="4255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5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539750" y="1998663"/>
          <a:ext cx="8205786" cy="3902075"/>
        </p:xfrm>
        <a:graphic>
          <a:graphicData uri="http://schemas.openxmlformats.org/drawingml/2006/table">
            <a:tbl>
              <a:tblPr/>
              <a:tblGrid>
                <a:gridCol w="1141495"/>
                <a:gridCol w="1527285"/>
                <a:gridCol w="1654294"/>
                <a:gridCol w="323873"/>
                <a:gridCol w="1617779"/>
                <a:gridCol w="323873"/>
                <a:gridCol w="1373287"/>
                <a:gridCol w="184163"/>
                <a:gridCol w="59737"/>
              </a:tblGrid>
              <a:tr h="230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cs typeface="Times New Roman" pitchFamily="18" charset="0"/>
                        </a:rPr>
                        <a:t>Bloque</a:t>
                      </a: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cs typeface="Times New Roman" pitchFamily="18" charset="0"/>
                        </a:rPr>
                        <a:t>Eje / Grado</a:t>
                      </a: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1°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2°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3°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Conocimiento tecnológico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Técnica y tecnología 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Tecnología y su relación con otras áreas del conocimiento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Tecnología, información e innovación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41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II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Sociedad, cultura y técnica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Medios técnicos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Cambio técnico y cambio social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Campos tecnológicos y diversidad cultural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41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III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Técnica y naturaleza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Transformación de materiales y energía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 técnica y sus implicaciones en la naturaleza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Innovación técnica y desarrollo sustentable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55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IV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Gestión técnica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Comunicación y representación técnica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Planeación y organización técnica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Evaluación de los sistemas técnicos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92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Participación tecnológica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Proyecto de producción artesanal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Proyecto de producción industrial</a:t>
                      </a:r>
                      <a:endParaRPr kumimoji="0" lang="es-MX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Proyecto de innovación 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4335" marR="343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18864" y="759842"/>
            <a:ext cx="8229600" cy="940966"/>
          </a:xfrm>
        </p:spPr>
        <p:txBody>
          <a:bodyPr/>
          <a:lstStyle/>
          <a:p>
            <a:r>
              <a:rPr lang="es-MX" dirty="0" smtClean="0"/>
              <a:t>ORGANIZACIÓN DE CONTENIDOS PARA LAS SECUNDARIAS TÉCNICAS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427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57585"/>
              </p:ext>
            </p:extLst>
          </p:nvPr>
        </p:nvGraphicFramePr>
        <p:xfrm>
          <a:off x="251519" y="1608646"/>
          <a:ext cx="8712969" cy="4916698"/>
        </p:xfrm>
        <a:graphic>
          <a:graphicData uri="http://schemas.openxmlformats.org/drawingml/2006/table">
            <a:tbl>
              <a:tblPr/>
              <a:tblGrid>
                <a:gridCol w="975807"/>
                <a:gridCol w="1666470"/>
                <a:gridCol w="1642497"/>
                <a:gridCol w="428477"/>
                <a:gridCol w="1642497"/>
                <a:gridCol w="357064"/>
                <a:gridCol w="1571084"/>
                <a:gridCol w="429073"/>
              </a:tblGrid>
              <a:tr h="244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BLOQUE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61" marR="4256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EJE / GRADO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61" marR="4256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1°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61" marR="4256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2°</a:t>
                      </a:r>
                      <a:endParaRPr kumimoji="0" lang="es-MX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2561" marR="4256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3°</a:t>
                      </a:r>
                    </a:p>
                  </a:txBody>
                  <a:tcPr marL="42561" marR="4256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088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42561" marR="4256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Conocimiento tecnológico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Técnica y tecnología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PROYECTO TECNOLÓGICO COMUNITARIO</a:t>
                      </a:r>
                    </a:p>
                  </a:txBody>
                  <a:tcPr marL="48634" marR="48634" marT="0" marB="0" vert="wordArt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Tecnología y su relación con otras áreas del conocimiento 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PROYECTO TECNOLÓGICO COMUNITARIO</a:t>
                      </a:r>
                    </a:p>
                  </a:txBody>
                  <a:tcPr marL="48634" marR="48634" marT="0" marB="0" vert="wordArt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Tecnología, información e innovación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PROYECTO TECNOLÓGICO COMUNITARIO</a:t>
                      </a:r>
                    </a:p>
                  </a:txBody>
                  <a:tcPr marL="48634" marR="48634" marT="0" marB="0" vert="wordArt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II</a:t>
                      </a:r>
                    </a:p>
                  </a:txBody>
                  <a:tcPr marL="42561" marR="4256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Sociedad, cultura y técnica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Medios técnicos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Cambio técnico y cambio social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Campos tecnológicos y diversidad cultural 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80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III</a:t>
                      </a:r>
                    </a:p>
                  </a:txBody>
                  <a:tcPr marL="42561" marR="4256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Técnica y naturaleza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Transformación de materiales y energía 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 técnica y sus implicaciones en la naturaleza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Innovación técnica y desarrollo sustentable 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IV</a:t>
                      </a:r>
                    </a:p>
                  </a:txBody>
                  <a:tcPr marL="42561" marR="4256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Gestión técnica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Comunicación y representación técnica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Planeación y organización técnica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Los sistemas tecnológicos 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10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42561" marR="4256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Participación tecnológica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Proyecto tecnológico comunitario de reproducción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Proyecto tecnológico comunitario de diseño 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Proyecto tecnológico comunitario de innovación 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634" marR="486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18864" y="548680"/>
            <a:ext cx="8229600" cy="940966"/>
          </a:xfrm>
        </p:spPr>
        <p:txBody>
          <a:bodyPr/>
          <a:lstStyle/>
          <a:p>
            <a:r>
              <a:rPr lang="es-MX" dirty="0" smtClean="0"/>
              <a:t>ORGANIZACIÓN DE CONTENIDOS PARA LAS TELESECUNDARIAS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79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TC010205604[[fn=Tema de prefabricado]]</Template>
  <TotalTime>518</TotalTime>
  <Words>1278</Words>
  <Application>Microsoft Office PowerPoint</Application>
  <PresentationFormat>Presentación en pantalla (4:3)</PresentationFormat>
  <Paragraphs>292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 PRINCIPALES AJUSTES EN LOS PROGRAMAS DE ESTUDIO DE LA ASIGNATURA DE TECNOLOGÍA</vt:lpstr>
      <vt:lpstr>Presentación de PowerPoint</vt:lpstr>
      <vt:lpstr>Presentación de PowerPoint</vt:lpstr>
      <vt:lpstr>FUNDAMENTOS DE LA EDUCACIÓN TECNOLÓGICA DESDE DIVERSAS PERSPECTIVAS</vt:lpstr>
      <vt:lpstr>FORMACIÓN TECNOLÓGICA BÁSICA VISIÓN AMPLIA DE LA TECNOLOGÍA</vt:lpstr>
      <vt:lpstr>VISIÓN SISTÉMICA PARA EL ESTUDIO DE LA TECNOLOGÍA</vt:lpstr>
      <vt:lpstr>ORGANIZACIÓN DE CONTENIDOS PARA LAS SECUNDARIAS GENERALES</vt:lpstr>
      <vt:lpstr>ORGANIZACIÓN DE CONTENIDOS PARA LAS SECUNDARIAS TÉCNICAS</vt:lpstr>
      <vt:lpstr>ORGANIZACIÓN DE CONTENIDOS PARA LAS TELESECUNDARIAS</vt:lpstr>
      <vt:lpstr>LAS COMPETENCIAS PARA LA VIDA</vt:lpstr>
      <vt:lpstr>COMPETENCIAS PARA LA ASIGNATURA DE TECNOLOGÍA</vt:lpstr>
      <vt:lpstr>COMPETENCIAS PARA LA ASIGNATURA DE TECNOLOGÍA</vt:lpstr>
    </vt:vector>
  </TitlesOfParts>
  <Company>Secretaria de Educacion Publica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ENRIQUE ALCANTAR BUCIO</dc:creator>
  <cp:lastModifiedBy>NOHEMI PREZA CARRENO</cp:lastModifiedBy>
  <cp:revision>66</cp:revision>
  <dcterms:created xsi:type="dcterms:W3CDTF">2011-06-30T18:40:33Z</dcterms:created>
  <dcterms:modified xsi:type="dcterms:W3CDTF">2012-03-02T17:33:07Z</dcterms:modified>
</cp:coreProperties>
</file>