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pache.fayea.com/zookeeper/" TargetMode="External"/><Relationship Id="rId3" Type="http://schemas.openxmlformats.org/officeDocument/2006/relationships/hyperlink" Target="http://kafka.apache.org/downloads.html%E4%B8%8B%E8%BD%BDkafka2.1.2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Shopify/sarama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hpcloud/tail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1天"/>
          <p:cNvSpPr txBox="1"/>
          <p:nvPr/>
        </p:nvSpPr>
        <p:spPr>
          <a:xfrm>
            <a:off x="5297982" y="3892550"/>
            <a:ext cx="4043783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Go培训第11天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7.1 kafka应用场景"/>
          <p:cNvSpPr txBox="1"/>
          <p:nvPr/>
        </p:nvSpPr>
        <p:spPr>
          <a:xfrm>
            <a:off x="1786229" y="2673350"/>
            <a:ext cx="25703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7.1 kafka应用场景</a:t>
            </a:r>
          </a:p>
        </p:txBody>
      </p:sp>
      <p:sp>
        <p:nvSpPr>
          <p:cNvPr id="167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68" name="1. 异步处理, 把非关键流程异步化，提高系统的响应时间和健壮性"/>
          <p:cNvSpPr txBox="1"/>
          <p:nvPr/>
        </p:nvSpPr>
        <p:spPr>
          <a:xfrm>
            <a:off x="2287871" y="3459202"/>
            <a:ext cx="88523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异步处理, 把非关键流程异步化，提高系统的响应时间和健壮性</a:t>
            </a:r>
          </a:p>
        </p:txBody>
      </p:sp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750" y="4271312"/>
            <a:ext cx="5067301" cy="269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2899" y="7255122"/>
            <a:ext cx="7239001" cy="240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7.1 kafka应用场景"/>
          <p:cNvSpPr txBox="1"/>
          <p:nvPr/>
        </p:nvSpPr>
        <p:spPr>
          <a:xfrm>
            <a:off x="1786229" y="2673350"/>
            <a:ext cx="25703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7.1 kafka应用场景</a:t>
            </a:r>
          </a:p>
        </p:txBody>
      </p:sp>
      <p:sp>
        <p:nvSpPr>
          <p:cNvPr id="173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74" name="2. 应用解耦,通过消息队列，"/>
          <p:cNvSpPr txBox="1"/>
          <p:nvPr/>
        </p:nvSpPr>
        <p:spPr>
          <a:xfrm>
            <a:off x="2287871" y="3459202"/>
            <a:ext cx="38907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应用解耦,通过消息队列，</a:t>
            </a:r>
          </a:p>
        </p:txBody>
      </p:sp>
      <p:pic>
        <p:nvPicPr>
          <p:cNvPr id="17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6299" y="4507616"/>
            <a:ext cx="3632201" cy="138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299" y="6561736"/>
            <a:ext cx="4394201" cy="227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7.1 kafka应用场景"/>
          <p:cNvSpPr txBox="1"/>
          <p:nvPr/>
        </p:nvSpPr>
        <p:spPr>
          <a:xfrm>
            <a:off x="1786229" y="2673350"/>
            <a:ext cx="25703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7.1 kafka应用场景</a:t>
            </a:r>
          </a:p>
        </p:txBody>
      </p:sp>
      <p:sp>
        <p:nvSpPr>
          <p:cNvPr id="179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80" name="3. 流量削峰"/>
          <p:cNvSpPr txBox="1"/>
          <p:nvPr/>
        </p:nvSpPr>
        <p:spPr>
          <a:xfrm>
            <a:off x="2287871" y="3459202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流量削峰</a:t>
            </a:r>
          </a:p>
        </p:txBody>
      </p:sp>
      <p:pic>
        <p:nvPicPr>
          <p:cNvPr id="18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799" y="5050638"/>
            <a:ext cx="5537201" cy="143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7.2 zookeeper应用场景"/>
          <p:cNvSpPr txBox="1"/>
          <p:nvPr/>
        </p:nvSpPr>
        <p:spPr>
          <a:xfrm>
            <a:off x="1786229" y="2673350"/>
            <a:ext cx="3281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7.2 zookeeper应用场景</a:t>
            </a:r>
          </a:p>
        </p:txBody>
      </p:sp>
      <p:sp>
        <p:nvSpPr>
          <p:cNvPr id="184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85" name="1. 服务注册&amp;服务发现"/>
          <p:cNvSpPr txBox="1"/>
          <p:nvPr/>
        </p:nvSpPr>
        <p:spPr>
          <a:xfrm>
            <a:off x="2287871" y="3459202"/>
            <a:ext cx="30949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服务注册&amp;服务发现</a:t>
            </a:r>
          </a:p>
        </p:txBody>
      </p:sp>
      <p:pic>
        <p:nvPicPr>
          <p:cNvPr id="18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4800" y="4891434"/>
            <a:ext cx="7315201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7.2 zookeeper应用场景"/>
          <p:cNvSpPr txBox="1"/>
          <p:nvPr/>
        </p:nvSpPr>
        <p:spPr>
          <a:xfrm>
            <a:off x="1786229" y="2673350"/>
            <a:ext cx="3281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7.2 zookeeper应用场景</a:t>
            </a:r>
          </a:p>
        </p:txBody>
      </p:sp>
      <p:sp>
        <p:nvSpPr>
          <p:cNvPr id="189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90" name="2. 配置中心"/>
          <p:cNvSpPr txBox="1"/>
          <p:nvPr/>
        </p:nvSpPr>
        <p:spPr>
          <a:xfrm>
            <a:off x="2287871" y="3459202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配置中心</a:t>
            </a:r>
          </a:p>
        </p:txBody>
      </p:sp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0" y="4647072"/>
            <a:ext cx="7226301" cy="332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7.2 zookeeper应用场景"/>
          <p:cNvSpPr txBox="1"/>
          <p:nvPr/>
        </p:nvSpPr>
        <p:spPr>
          <a:xfrm>
            <a:off x="1786229" y="2673350"/>
            <a:ext cx="3281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7.2 zookeeper应用场景</a:t>
            </a:r>
          </a:p>
        </p:txBody>
      </p:sp>
      <p:sp>
        <p:nvSpPr>
          <p:cNvPr id="194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95" name="3. 分布式锁"/>
          <p:cNvSpPr txBox="1"/>
          <p:nvPr/>
        </p:nvSpPr>
        <p:spPr>
          <a:xfrm>
            <a:off x="2287871" y="3459202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分布式锁</a:t>
            </a:r>
          </a:p>
        </p:txBody>
      </p:sp>
      <p:sp>
        <p:nvSpPr>
          <p:cNvPr id="196" name="-   Zookeeper是强一致的"/>
          <p:cNvSpPr txBox="1"/>
          <p:nvPr/>
        </p:nvSpPr>
        <p:spPr>
          <a:xfrm>
            <a:off x="2784482" y="4245054"/>
            <a:ext cx="261684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-   Zookeeper是强一致的</a:t>
            </a:r>
          </a:p>
        </p:txBody>
      </p:sp>
      <p:sp>
        <p:nvSpPr>
          <p:cNvPr id="197" name="-   多个客户端同时在Zookeeper上创建相同znode，只有一个创建成功"/>
          <p:cNvSpPr txBox="1"/>
          <p:nvPr/>
        </p:nvSpPr>
        <p:spPr>
          <a:xfrm>
            <a:off x="2777809" y="5067728"/>
            <a:ext cx="712589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-   多个客户端同时在Zookeeper上创建相同znode，只有一个创建成功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8. 安装kafka"/>
          <p:cNvSpPr txBox="1"/>
          <p:nvPr/>
        </p:nvSpPr>
        <p:spPr>
          <a:xfrm>
            <a:off x="1721636" y="2350383"/>
            <a:ext cx="179131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8. 安装kafka</a:t>
            </a:r>
          </a:p>
        </p:txBody>
      </p:sp>
      <p:sp>
        <p:nvSpPr>
          <p:cNvPr id="20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201" name="a.  安装JDK，从oracle下载最新的SDK安装"/>
          <p:cNvSpPr txBox="1"/>
          <p:nvPr/>
        </p:nvSpPr>
        <p:spPr>
          <a:xfrm>
            <a:off x="2068253" y="3226666"/>
            <a:ext cx="59231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 安装JDK，从oracle下载最新的SDK安装</a:t>
            </a:r>
          </a:p>
        </p:txBody>
      </p:sp>
      <p:sp>
        <p:nvSpPr>
          <p:cNvPr id="202" name="b.  安装zookeeper3.3.6，下载地址：http://apache.fayea.com/zookeeper/"/>
          <p:cNvSpPr txBox="1"/>
          <p:nvPr/>
        </p:nvSpPr>
        <p:spPr>
          <a:xfrm>
            <a:off x="2068253" y="3869370"/>
            <a:ext cx="101257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 安装zookeeper3.3.6，</a:t>
            </a:r>
            <a:r>
              <a:rPr>
                <a:solidFill>
                  <a:srgbClr val="3F3F3F"/>
                </a:solidFill>
              </a:rPr>
              <a:t>下载地址：</a:t>
            </a:r>
            <a:r>
              <a:rPr u="sng">
                <a:hlinkClick r:id="rId2" invalidUrl="" action="" tgtFrame="" tooltip="" history="1" highlightClick="0" endSnd="0"/>
              </a:rPr>
              <a:t>http://apache.fayea.com/zookeeper/</a:t>
            </a:r>
            <a:r>
              <a:rPr>
                <a:solidFill>
                  <a:srgbClr val="3F3F3F"/>
                </a:solidFill>
              </a:rPr>
              <a:t> </a:t>
            </a:r>
          </a:p>
        </p:txBody>
      </p:sp>
      <p:sp>
        <p:nvSpPr>
          <p:cNvPr id="203" name="c.  安装kafka"/>
          <p:cNvSpPr txBox="1"/>
          <p:nvPr/>
        </p:nvSpPr>
        <p:spPr>
          <a:xfrm>
            <a:off x="2042416" y="6571291"/>
            <a:ext cx="18760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 安装kafka</a:t>
            </a:r>
          </a:p>
        </p:txBody>
      </p:sp>
      <p:sp>
        <p:nvSpPr>
          <p:cNvPr id="204" name="1）mv conf/zoo_sample.cfg conf/zoo.cfg"/>
          <p:cNvSpPr txBox="1"/>
          <p:nvPr/>
        </p:nvSpPr>
        <p:spPr>
          <a:xfrm>
            <a:off x="2531139" y="4460837"/>
            <a:ext cx="57046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1）mv conf/zoo_sample.cfg conf/zoo.cfg</a:t>
            </a:r>
          </a:p>
        </p:txBody>
      </p:sp>
      <p:sp>
        <p:nvSpPr>
          <p:cNvPr id="205" name="2）编辑 conf/zoo.cfg，修改dataDir=D:\zookeeper-3.3.6\data\"/>
          <p:cNvSpPr txBox="1"/>
          <p:nvPr/>
        </p:nvSpPr>
        <p:spPr>
          <a:xfrm>
            <a:off x="2531139" y="5068620"/>
            <a:ext cx="84633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2）编辑 conf/zoo.cfg，修改dataDir=D:\zookeeper-3.3.6\data\</a:t>
            </a:r>
          </a:p>
        </p:txBody>
      </p:sp>
      <p:sp>
        <p:nvSpPr>
          <p:cNvPr id="206" name="3）运行bin/zkServer.cmd"/>
          <p:cNvSpPr txBox="1"/>
          <p:nvPr/>
        </p:nvSpPr>
        <p:spPr>
          <a:xfrm>
            <a:off x="2531139" y="5824363"/>
            <a:ext cx="355793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3）运行bin/zkServer.cmd</a:t>
            </a:r>
          </a:p>
        </p:txBody>
      </p:sp>
      <p:sp>
        <p:nvSpPr>
          <p:cNvPr id="207" name="1）打开链接：http://kafka.apache.org/downloads.html下载kafka2.1.2"/>
          <p:cNvSpPr txBox="1"/>
          <p:nvPr/>
        </p:nvSpPr>
        <p:spPr>
          <a:xfrm>
            <a:off x="2492391" y="7251607"/>
            <a:ext cx="95323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1）打开链接：</a:t>
            </a:r>
            <a:r>
              <a:rPr u="sng">
                <a:hlinkClick r:id="rId3" invalidUrl="" action="" tgtFrame="" tooltip="" history="1" highlightClick="0" endSnd="0"/>
              </a:rPr>
              <a:t>http://kafka.apache.org/downloads.html下载kafka2.1.2</a:t>
            </a:r>
          </a:p>
        </p:txBody>
      </p:sp>
      <p:sp>
        <p:nvSpPr>
          <p:cNvPr id="208" name="2）打开config目录下的server.properties， 修改log.dirs为D:\kafka_logs,…"/>
          <p:cNvSpPr txBox="1"/>
          <p:nvPr/>
        </p:nvSpPr>
        <p:spPr>
          <a:xfrm>
            <a:off x="2492391" y="7811711"/>
            <a:ext cx="989198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2）打开config目录下的server.properties， 修改log.dirs为D:\kafka_logs,</a:t>
            </a:r>
          </a:p>
          <a:p>
            <a:pPr/>
            <a:r>
              <a:t>      修改advertised.host.name=服务器ip</a:t>
            </a:r>
          </a:p>
        </p:txBody>
      </p:sp>
      <p:sp>
        <p:nvSpPr>
          <p:cNvPr id="209" name="3）启动kafka ./bin/windows/kafka-server-start.bat ./config/server.preperties"/>
          <p:cNvSpPr txBox="1"/>
          <p:nvPr/>
        </p:nvSpPr>
        <p:spPr>
          <a:xfrm>
            <a:off x="2492391" y="8729602"/>
            <a:ext cx="1032205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3）启动kafka ./bin/windows/kafka-server-start.bat ./config/server.preperties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9. log agent设计"/>
          <p:cNvSpPr txBox="1"/>
          <p:nvPr/>
        </p:nvSpPr>
        <p:spPr>
          <a:xfrm>
            <a:off x="1786229" y="2673350"/>
            <a:ext cx="23503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9. log agent设计</a:t>
            </a:r>
          </a:p>
        </p:txBody>
      </p:sp>
      <p:sp>
        <p:nvSpPr>
          <p:cNvPr id="212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pic>
        <p:nvPicPr>
          <p:cNvPr id="21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1802" y="4013200"/>
            <a:ext cx="3365501" cy="172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10. log agent流程"/>
          <p:cNvSpPr txBox="1"/>
          <p:nvPr/>
        </p:nvSpPr>
        <p:spPr>
          <a:xfrm>
            <a:off x="1786229" y="2673350"/>
            <a:ext cx="2519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 log agent流程</a:t>
            </a:r>
          </a:p>
        </p:txBody>
      </p:sp>
      <p:sp>
        <p:nvSpPr>
          <p:cNvPr id="216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pic>
        <p:nvPicPr>
          <p:cNvPr id="21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4800" y="3774515"/>
            <a:ext cx="7315200" cy="326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11. kafka示例代码"/>
          <p:cNvSpPr txBox="1"/>
          <p:nvPr/>
        </p:nvSpPr>
        <p:spPr>
          <a:xfrm>
            <a:off x="1786229" y="2673350"/>
            <a:ext cx="25703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11. kafka示例代码</a:t>
            </a:r>
          </a:p>
        </p:txBody>
      </p:sp>
      <p:sp>
        <p:nvSpPr>
          <p:cNvPr id="22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221" name="Import “github.com/Shopify/sarama&quot;"/>
          <p:cNvSpPr txBox="1"/>
          <p:nvPr/>
        </p:nvSpPr>
        <p:spPr>
          <a:xfrm>
            <a:off x="2560465" y="3427494"/>
            <a:ext cx="503163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 “</a:t>
            </a:r>
            <a:r>
              <a:rPr u="sng">
                <a:hlinkClick r:id="rId2" invalidUrl="" action="" tgtFrame="" tooltip="" history="1" highlightClick="0" endSnd="0"/>
              </a:rPr>
              <a:t>github.com/Shopify/sarama</a:t>
            </a:r>
            <a:r>
              <a:t>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日志收集系统设计"/>
          <p:cNvSpPr txBox="1"/>
          <p:nvPr/>
        </p:nvSpPr>
        <p:spPr>
          <a:xfrm>
            <a:off x="1786229" y="2673350"/>
            <a:ext cx="29760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"/>
            </a:lvl1pPr>
          </a:lstStyle>
          <a:p>
            <a:pPr/>
            <a:r>
              <a:t>日志收集系统设计</a:t>
            </a:r>
          </a:p>
        </p:txBody>
      </p:sp>
      <p:sp>
        <p:nvSpPr>
          <p:cNvPr id="123" name="2. 日志客户端开发"/>
          <p:cNvSpPr txBox="1"/>
          <p:nvPr/>
        </p:nvSpPr>
        <p:spPr>
          <a:xfrm>
            <a:off x="1786229" y="364490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日志客户端开发</a:t>
            </a:r>
          </a:p>
        </p:txBody>
      </p:sp>
      <p:sp>
        <p:nvSpPr>
          <p:cNvPr id="124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  <p:sp>
        <p:nvSpPr>
          <p:cNvPr id="125" name="3. 课后作业"/>
          <p:cNvSpPr txBox="1"/>
          <p:nvPr/>
        </p:nvSpPr>
        <p:spPr>
          <a:xfrm>
            <a:off x="1817319" y="46164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课后作业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ackage main…"/>
          <p:cNvSpPr txBox="1"/>
          <p:nvPr/>
        </p:nvSpPr>
        <p:spPr>
          <a:xfrm>
            <a:off x="2071497" y="215899"/>
            <a:ext cx="8861807" cy="932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"github.com/Shopify/sarama"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config := sarama.NewConfig()</a:t>
            </a:r>
          </a:p>
          <a:p>
            <a:pPr>
              <a:defRPr sz="1800"/>
            </a:pPr>
            <a:r>
              <a:t>	config.Producer.RequiredAcks = sarama.WaitForAll</a:t>
            </a:r>
          </a:p>
          <a:p>
            <a:pPr>
              <a:defRPr sz="1800"/>
            </a:pPr>
            <a:r>
              <a:t>	config.Producer.Partitioner = sarama.NewRandomPartitioner</a:t>
            </a:r>
          </a:p>
          <a:p>
            <a:pPr>
              <a:defRPr sz="1800"/>
            </a:pPr>
            <a:r>
              <a:t>	config.Producer.Return.Successes = true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msg := &amp;sarama.ProducerMessage{}</a:t>
            </a:r>
          </a:p>
          <a:p>
            <a:pPr>
              <a:defRPr sz="1800"/>
            </a:pPr>
            <a:r>
              <a:t>	msg.Topic = "nginx_log"</a:t>
            </a:r>
          </a:p>
          <a:p>
            <a:pPr>
              <a:defRPr sz="1800"/>
            </a:pPr>
            <a:r>
              <a:t>	msg.Value = sarama.StringEncoder("this is a good test, my message is good")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client, err := sarama.NewSyncProducer([]string{"192.168.31.177:9092"}, config)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fmt.Println("producer close,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defer client.Close()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pid, offset, err := client.SendMessage(msg)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fmt.Println("send message failed,",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fmt.Printf("pid:%v offset:%v\n", pid, offset)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12. tailf组件使用"/>
          <p:cNvSpPr txBox="1"/>
          <p:nvPr/>
        </p:nvSpPr>
        <p:spPr>
          <a:xfrm>
            <a:off x="1786229" y="2673350"/>
            <a:ext cx="23161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12. tailf组件使用</a:t>
            </a:r>
          </a:p>
        </p:txBody>
      </p:sp>
      <p:sp>
        <p:nvSpPr>
          <p:cNvPr id="226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227" name="Import “github.com/hpcloud/tail”"/>
          <p:cNvSpPr txBox="1"/>
          <p:nvPr/>
        </p:nvSpPr>
        <p:spPr>
          <a:xfrm>
            <a:off x="2560465" y="3427494"/>
            <a:ext cx="454060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 “</a:t>
            </a:r>
            <a:r>
              <a:rPr u="sng">
                <a:hlinkClick r:id="rId2" invalidUrl="" action="" tgtFrame="" tooltip="" history="1" highlightClick="0" endSnd="0"/>
              </a:rPr>
              <a:t>github.com/hpcloud/tail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ackage main…"/>
          <p:cNvSpPr txBox="1"/>
          <p:nvPr/>
        </p:nvSpPr>
        <p:spPr>
          <a:xfrm>
            <a:off x="2382266" y="355600"/>
            <a:ext cx="8240269" cy="904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"github.com/hpcloud/tail"</a:t>
            </a:r>
          </a:p>
          <a:p>
            <a:pPr>
              <a:defRPr sz="1800"/>
            </a:pPr>
            <a:r>
              <a:t>	"time"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filename := "./my.log"</a:t>
            </a:r>
          </a:p>
          <a:p>
            <a:pPr>
              <a:defRPr sz="1800"/>
            </a:pPr>
            <a:r>
              <a:t>	tails, err := tail.TailFile(filename, tail.Config{</a:t>
            </a:r>
          </a:p>
          <a:p>
            <a:pPr>
              <a:defRPr sz="1800"/>
            </a:pPr>
            <a:r>
              <a:t>		ReOpen:    true,</a:t>
            </a:r>
          </a:p>
          <a:p>
            <a:pPr>
              <a:defRPr sz="1800"/>
            </a:pPr>
            <a:r>
              <a:t>		Follow:    true,</a:t>
            </a:r>
          </a:p>
          <a:p>
            <a:pPr>
              <a:defRPr sz="1800"/>
            </a:pPr>
            <a:r>
              <a:t>		Location:  &amp;tail.SeekInfo{Offset: 0, Whence: 2},</a:t>
            </a:r>
          </a:p>
          <a:p>
            <a:pPr>
              <a:defRPr sz="1800"/>
            </a:pPr>
            <a:r>
              <a:t>		MustExist: false,</a:t>
            </a:r>
          </a:p>
          <a:p>
            <a:pPr>
              <a:defRPr sz="1800"/>
            </a:pPr>
            <a:r>
              <a:t>		Poll:      true,</a:t>
            </a:r>
          </a:p>
          <a:p>
            <a:pPr>
              <a:defRPr sz="1800"/>
            </a:pPr>
            <a:r>
              <a:t>	})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fmt.Println("tail file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	var msg *tail.Line</a:t>
            </a:r>
          </a:p>
          <a:p>
            <a:pPr>
              <a:defRPr sz="1800"/>
            </a:pPr>
            <a:r>
              <a:t>	var ok bool</a:t>
            </a:r>
          </a:p>
          <a:p>
            <a:pPr>
              <a:defRPr sz="1800"/>
            </a:pPr>
            <a:r>
              <a:t>	for true {</a:t>
            </a:r>
          </a:p>
          <a:p>
            <a:pPr>
              <a:defRPr sz="1800"/>
            </a:pPr>
            <a:r>
              <a:t>		msg, ok = &lt;-tails.Lines</a:t>
            </a:r>
          </a:p>
          <a:p>
            <a:pPr>
              <a:defRPr sz="1800"/>
            </a:pPr>
            <a:r>
              <a:t>		if !ok {</a:t>
            </a:r>
          </a:p>
          <a:p>
            <a:pPr>
              <a:defRPr sz="1800"/>
            </a:pPr>
            <a:r>
              <a:t>			fmt.Printf("tail file close reopen, filename:%s\n", tails.Filename)</a:t>
            </a:r>
          </a:p>
          <a:p>
            <a:pPr>
              <a:defRPr sz="1800"/>
            </a:pPr>
            <a:r>
              <a:t>			time.Sleep(100 * time.Millisecond)</a:t>
            </a:r>
          </a:p>
          <a:p>
            <a:pPr>
              <a:defRPr sz="1800"/>
            </a:pPr>
            <a:r>
              <a:t>			continue</a:t>
            </a:r>
          </a:p>
          <a:p>
            <a:pPr>
              <a:defRPr sz="1800"/>
            </a:pPr>
            <a:r>
              <a:t>		}</a:t>
            </a:r>
          </a:p>
          <a:p>
            <a:pPr>
              <a:defRPr sz="1800"/>
            </a:pPr>
            <a:r>
              <a:t>		fmt.Println("msg:", msg)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13. 配置文件库使用"/>
          <p:cNvSpPr txBox="1"/>
          <p:nvPr/>
        </p:nvSpPr>
        <p:spPr>
          <a:xfrm>
            <a:off x="1786229" y="2673350"/>
            <a:ext cx="27563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13. 配置文件库使用</a:t>
            </a:r>
          </a:p>
        </p:txBody>
      </p:sp>
      <p:sp>
        <p:nvSpPr>
          <p:cNvPr id="232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233" name="Import “github.com/astaxie/beego/config”"/>
          <p:cNvSpPr txBox="1"/>
          <p:nvPr/>
        </p:nvSpPr>
        <p:spPr>
          <a:xfrm>
            <a:off x="2560465" y="3427494"/>
            <a:ext cx="58113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 “github.com/astaxie/beego/config”</a:t>
            </a:r>
          </a:p>
        </p:txBody>
      </p:sp>
      <p:sp>
        <p:nvSpPr>
          <p:cNvPr id="234" name="1. 初始化配置库"/>
          <p:cNvSpPr txBox="1"/>
          <p:nvPr/>
        </p:nvSpPr>
        <p:spPr>
          <a:xfrm>
            <a:off x="2675431" y="4014705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初始化配置库</a:t>
            </a:r>
          </a:p>
        </p:txBody>
      </p:sp>
      <p:sp>
        <p:nvSpPr>
          <p:cNvPr id="235" name="iniconf, err := NewConfig(&quot;ini&quot;, &quot;testini.conf&quot;)…"/>
          <p:cNvSpPr txBox="1"/>
          <p:nvPr/>
        </p:nvSpPr>
        <p:spPr>
          <a:xfrm>
            <a:off x="4204605" y="4652716"/>
            <a:ext cx="4595590" cy="12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iniconf, err := </a:t>
            </a:r>
            <a:r>
              <a:rPr>
                <a:solidFill>
                  <a:srgbClr val="445588"/>
                </a:solidFill>
              </a:rPr>
              <a:t>NewConfig</a:t>
            </a:r>
            <a:r>
              <a:t>(</a:t>
            </a:r>
            <a:r>
              <a:rPr>
                <a:solidFill>
                  <a:srgbClr val="DD1144"/>
                </a:solidFill>
              </a:rPr>
              <a:t>"ini"</a:t>
            </a:r>
            <a:r>
              <a:t>, </a:t>
            </a:r>
            <a:r>
              <a:rPr>
                <a:solidFill>
                  <a:srgbClr val="DD1144"/>
                </a:solidFill>
              </a:rPr>
              <a:t>"testini.conf"</a:t>
            </a:r>
            <a:r>
              <a:t>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if err != nil {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t.</a:t>
            </a:r>
            <a:r>
              <a:rPr>
                <a:solidFill>
                  <a:srgbClr val="445588"/>
                </a:solidFill>
              </a:rPr>
              <a:t>Fatal</a:t>
            </a:r>
            <a:r>
              <a:t>(err)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36" name="2. 读取配置项"/>
          <p:cNvSpPr txBox="1"/>
          <p:nvPr/>
        </p:nvSpPr>
        <p:spPr>
          <a:xfrm>
            <a:off x="2675431" y="5768919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读取配置项</a:t>
            </a:r>
          </a:p>
        </p:txBody>
      </p:sp>
      <p:sp>
        <p:nvSpPr>
          <p:cNvPr id="237" name="• String(key string) string…"/>
          <p:cNvSpPr txBox="1"/>
          <p:nvPr/>
        </p:nvSpPr>
        <p:spPr>
          <a:xfrm>
            <a:off x="4985207" y="6247104"/>
            <a:ext cx="3034386" cy="28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String(key string) string</a:t>
            </a:r>
            <a:br/>
          </a:p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Int(key string) (int, error)</a:t>
            </a:r>
            <a:br/>
          </a:p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Int64(key string) (int64, error)</a:t>
            </a:r>
            <a:br/>
          </a:p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Bool(key string) (bool, error)</a:t>
            </a:r>
            <a:br/>
          </a:p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Float(key string) (float64, error)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ackage main…"/>
          <p:cNvSpPr txBox="1"/>
          <p:nvPr/>
        </p:nvSpPr>
        <p:spPr>
          <a:xfrm>
            <a:off x="3416008" y="495299"/>
            <a:ext cx="6172785" cy="876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"github.com/astaxie/beego/config"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conf, err := config.NewConfig("ini", "./logcollect.conf")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fmt.Println("new config failed,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port, err := conf.Int("server::port")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fmt.Println("read server:port failed,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fmt.Println("Port:", port)</a:t>
            </a:r>
          </a:p>
          <a:p>
            <a:pPr>
              <a:defRPr sz="1800"/>
            </a:pPr>
            <a:r>
              <a:t>	log_level, err := conf.Int("log::log_level")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fmt.Println("read log_level failed, 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	fmt.Println("log_level:", log_level)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log_path := conf.String("log::log_path")</a:t>
            </a:r>
          </a:p>
          <a:p>
            <a:pPr>
              <a:defRPr sz="1800"/>
            </a:pPr>
            <a:r>
              <a:t>	fmt.Println("log_path:", log_path)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14. 日志库的使用"/>
          <p:cNvSpPr txBox="1"/>
          <p:nvPr/>
        </p:nvSpPr>
        <p:spPr>
          <a:xfrm>
            <a:off x="1786229" y="2673350"/>
            <a:ext cx="24515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14. 日志库的使用</a:t>
            </a:r>
          </a:p>
        </p:txBody>
      </p:sp>
      <p:sp>
        <p:nvSpPr>
          <p:cNvPr id="242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243" name="Import “github.com/astaxie/beego/logs”"/>
          <p:cNvSpPr txBox="1"/>
          <p:nvPr/>
        </p:nvSpPr>
        <p:spPr>
          <a:xfrm>
            <a:off x="2560465" y="3427494"/>
            <a:ext cx="55400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 “github.com/astaxie/beego/logs”</a:t>
            </a:r>
          </a:p>
        </p:txBody>
      </p:sp>
      <p:sp>
        <p:nvSpPr>
          <p:cNvPr id="244" name="1. 配置log组件"/>
          <p:cNvSpPr txBox="1"/>
          <p:nvPr/>
        </p:nvSpPr>
        <p:spPr>
          <a:xfrm>
            <a:off x="2675431" y="4014705"/>
            <a:ext cx="20958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配置log组件</a:t>
            </a:r>
          </a:p>
        </p:txBody>
      </p:sp>
      <p:sp>
        <p:nvSpPr>
          <p:cNvPr id="245" name="config := make(map[string]interface{})…"/>
          <p:cNvSpPr txBox="1"/>
          <p:nvPr/>
        </p:nvSpPr>
        <p:spPr>
          <a:xfrm>
            <a:off x="5651496" y="4130838"/>
            <a:ext cx="4778352" cy="222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config := make(map[string]interface{})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config["filename"] = "./logs/logcollect.log"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config["level"] = logs.LevelDebug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configStr, err := json.Marshal(config)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if err != nil {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fmt.Println("marshal failed, err:", err)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return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46" name="2. 初始化日志组件"/>
          <p:cNvSpPr txBox="1"/>
          <p:nvPr/>
        </p:nvSpPr>
        <p:spPr>
          <a:xfrm>
            <a:off x="2675431" y="6665314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初始化日志组件</a:t>
            </a:r>
          </a:p>
        </p:txBody>
      </p:sp>
      <p:sp>
        <p:nvSpPr>
          <p:cNvPr id="247" name="logs.SetLogger(“file”, string(configStr))"/>
          <p:cNvSpPr txBox="1"/>
          <p:nvPr/>
        </p:nvSpPr>
        <p:spPr>
          <a:xfrm>
            <a:off x="3952474" y="7651901"/>
            <a:ext cx="53812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logs.SetLogger(“file”, string(configStr))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ackage main…"/>
          <p:cNvSpPr txBox="1"/>
          <p:nvPr/>
        </p:nvSpPr>
        <p:spPr>
          <a:xfrm>
            <a:off x="3416008" y="1333500"/>
            <a:ext cx="5949900" cy="708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"encoding/json"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"github.com/astaxie/beego/logs"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config := make(map[string]interface{})</a:t>
            </a:r>
          </a:p>
          <a:p>
            <a:pPr>
              <a:defRPr sz="1800"/>
            </a:pPr>
            <a:r>
              <a:t>	config["filename"] = "./logs/logcollect.log"</a:t>
            </a:r>
          </a:p>
          <a:p>
            <a:pPr>
              <a:defRPr sz="1800"/>
            </a:pPr>
            <a:r>
              <a:t>	config["level"] = logs.LevelDebug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configStr, err := json.Marshal(config)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fmt.Println("marshal failed,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logs.SetLogger(logs.AdapterFile, string(configStr))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logs.Debug("this is a test, my name is %s", "stu01")</a:t>
            </a:r>
          </a:p>
          <a:p>
            <a:pPr>
              <a:defRPr sz="1800"/>
            </a:pPr>
            <a:r>
              <a:t>	logs.Trace("this is a trace, my name is %s", "stu02")</a:t>
            </a:r>
          </a:p>
          <a:p>
            <a:pPr>
              <a:defRPr sz="1800"/>
            </a:pPr>
            <a:r>
              <a:t>	logs.Warn("this is a warn, my name is %s", "stu03")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课后作业</a:t>
            </a:r>
          </a:p>
        </p:txBody>
      </p:sp>
      <p:sp>
        <p:nvSpPr>
          <p:cNvPr id="252" name="1. 把今天的日志收集客户端，自己实现一遍"/>
          <p:cNvSpPr txBox="1"/>
          <p:nvPr/>
        </p:nvSpPr>
        <p:spPr>
          <a:xfrm>
            <a:off x="1390514" y="2584450"/>
            <a:ext cx="60063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1. 把今天的日志收集客户端，自己实现一遍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项目背景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项目背景</a:t>
            </a:r>
          </a:p>
        </p:txBody>
      </p:sp>
      <p:sp>
        <p:nvSpPr>
          <p:cNvPr id="128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29" name="a. 每个系统都有日志，当系统出现问题时，需要通过日志解决问题"/>
          <p:cNvSpPr txBox="1"/>
          <p:nvPr/>
        </p:nvSpPr>
        <p:spPr>
          <a:xfrm>
            <a:off x="2119928" y="3536714"/>
            <a:ext cx="8987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每个系统都有日志，当系统出现问题时，需要通过日志解决问题</a:t>
            </a:r>
          </a:p>
        </p:txBody>
      </p:sp>
      <p:sp>
        <p:nvSpPr>
          <p:cNvPr id="130" name="b. 当系统机器比较少时，登陆到服务器上查看即可满足"/>
          <p:cNvSpPr txBox="1"/>
          <p:nvPr/>
        </p:nvSpPr>
        <p:spPr>
          <a:xfrm>
            <a:off x="2119928" y="4616450"/>
            <a:ext cx="7480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当系统机器比较少时，登陆到服务器上查看即可满足</a:t>
            </a:r>
          </a:p>
        </p:txBody>
      </p:sp>
      <p:sp>
        <p:nvSpPr>
          <p:cNvPr id="131" name="c. 当系统机器规模巨大，登陆到机器上查看几乎不现实"/>
          <p:cNvSpPr txBox="1"/>
          <p:nvPr/>
        </p:nvSpPr>
        <p:spPr>
          <a:xfrm>
            <a:off x="2103012" y="5696185"/>
            <a:ext cx="74636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当系统机器规模巨大，登陆到机器上查看几乎不现实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2. 解决方案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解决方案</a:t>
            </a:r>
          </a:p>
        </p:txBody>
      </p:sp>
      <p:sp>
        <p:nvSpPr>
          <p:cNvPr id="134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35" name="a. 把机器上的日志实时收集，统一的存储到中心系统"/>
          <p:cNvSpPr txBox="1"/>
          <p:nvPr/>
        </p:nvSpPr>
        <p:spPr>
          <a:xfrm>
            <a:off x="2119928" y="3536714"/>
            <a:ext cx="7158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把机器上的日志实时收集，统一的存储到中心系统</a:t>
            </a:r>
          </a:p>
        </p:txBody>
      </p:sp>
      <p:sp>
        <p:nvSpPr>
          <p:cNvPr id="136" name="b. 然后再对这些日志建立索引，通过搜索即可以找到对应日志"/>
          <p:cNvSpPr txBox="1"/>
          <p:nvPr/>
        </p:nvSpPr>
        <p:spPr>
          <a:xfrm>
            <a:off x="2119928" y="4616450"/>
            <a:ext cx="83948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然后再对这些日志建立索引，通过搜索即可以找到对应日志</a:t>
            </a:r>
          </a:p>
        </p:txBody>
      </p:sp>
      <p:sp>
        <p:nvSpPr>
          <p:cNvPr id="137" name="c. 通过提供界面友好的web界面，通过web即可以完成日志搜索"/>
          <p:cNvSpPr txBox="1"/>
          <p:nvPr/>
        </p:nvSpPr>
        <p:spPr>
          <a:xfrm>
            <a:off x="2103012" y="5696185"/>
            <a:ext cx="86151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通过提供界面友好的web界面，通过web即可以完成日志搜索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3. 面临的问题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面临的问题</a:t>
            </a:r>
          </a:p>
        </p:txBody>
      </p:sp>
      <p:sp>
        <p:nvSpPr>
          <p:cNvPr id="14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41" name="a. 实时日志量非常大，每天几十亿条"/>
          <p:cNvSpPr txBox="1"/>
          <p:nvPr/>
        </p:nvSpPr>
        <p:spPr>
          <a:xfrm>
            <a:off x="2119928" y="3536714"/>
            <a:ext cx="5025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实时日志量非常大，每天几十亿条</a:t>
            </a:r>
          </a:p>
        </p:txBody>
      </p:sp>
      <p:sp>
        <p:nvSpPr>
          <p:cNvPr id="142" name="b. 日志准实时收集，延迟控制在分钟级别"/>
          <p:cNvSpPr txBox="1"/>
          <p:nvPr/>
        </p:nvSpPr>
        <p:spPr>
          <a:xfrm>
            <a:off x="2119928" y="4616450"/>
            <a:ext cx="56516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日志准实时收集，延迟控制在分钟级别</a:t>
            </a:r>
          </a:p>
        </p:txBody>
      </p:sp>
      <p:sp>
        <p:nvSpPr>
          <p:cNvPr id="143" name="c. 能够水平可扩展"/>
          <p:cNvSpPr txBox="1"/>
          <p:nvPr/>
        </p:nvSpPr>
        <p:spPr>
          <a:xfrm>
            <a:off x="2103012" y="5696185"/>
            <a:ext cx="25868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能够水平可扩展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4. 业界方案ELK"/>
          <p:cNvSpPr txBox="1"/>
          <p:nvPr/>
        </p:nvSpPr>
        <p:spPr>
          <a:xfrm>
            <a:off x="1786229" y="2673350"/>
            <a:ext cx="22314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业界方案ELK</a:t>
            </a:r>
          </a:p>
        </p:txBody>
      </p:sp>
      <p:sp>
        <p:nvSpPr>
          <p:cNvPr id="146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pic>
        <p:nvPicPr>
          <p:cNvPr id="14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050" y="3828587"/>
            <a:ext cx="8902700" cy="429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5. elk方案问题"/>
          <p:cNvSpPr txBox="1"/>
          <p:nvPr/>
        </p:nvSpPr>
        <p:spPr>
          <a:xfrm>
            <a:off x="1786229" y="2673350"/>
            <a:ext cx="20619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 elk方案问题</a:t>
            </a:r>
          </a:p>
        </p:txBody>
      </p:sp>
      <p:sp>
        <p:nvSpPr>
          <p:cNvPr id="15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51" name="a. 运维成本高，每增加一个日志收集，都需要手动修改配置"/>
          <p:cNvSpPr txBox="1"/>
          <p:nvPr/>
        </p:nvSpPr>
        <p:spPr>
          <a:xfrm>
            <a:off x="2119928" y="3536714"/>
            <a:ext cx="8073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运维成本高，每增加一个日志收集，都需要手动修改配置</a:t>
            </a:r>
          </a:p>
        </p:txBody>
      </p:sp>
      <p:sp>
        <p:nvSpPr>
          <p:cNvPr id="152" name="b. 监控缺失，无法准确获取logstash的状态"/>
          <p:cNvSpPr txBox="1"/>
          <p:nvPr/>
        </p:nvSpPr>
        <p:spPr>
          <a:xfrm>
            <a:off x="2119928" y="4616450"/>
            <a:ext cx="58890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监控缺失，无法准确获取logstash的状态</a:t>
            </a:r>
          </a:p>
        </p:txBody>
      </p:sp>
      <p:sp>
        <p:nvSpPr>
          <p:cNvPr id="153" name="c. 无法做定制化开发以及维护"/>
          <p:cNvSpPr txBox="1"/>
          <p:nvPr/>
        </p:nvSpPr>
        <p:spPr>
          <a:xfrm>
            <a:off x="2103012" y="5696185"/>
            <a:ext cx="41108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无法做定制化开发以及维护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6. 日志收集系统设计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日志收集系统设计</a:t>
            </a:r>
          </a:p>
        </p:txBody>
      </p:sp>
      <p:sp>
        <p:nvSpPr>
          <p:cNvPr id="156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3950" y="3397250"/>
            <a:ext cx="5676900" cy="440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7. 各组件介绍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 各组件介绍</a:t>
            </a:r>
          </a:p>
        </p:txBody>
      </p:sp>
      <p:sp>
        <p:nvSpPr>
          <p:cNvPr id="16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日志收集系统架构</a:t>
            </a:r>
          </a:p>
        </p:txBody>
      </p:sp>
      <p:sp>
        <p:nvSpPr>
          <p:cNvPr id="161" name="a.  Log Agent，日志收集客户端，用来收集服务器上的日志"/>
          <p:cNvSpPr txBox="1"/>
          <p:nvPr/>
        </p:nvSpPr>
        <p:spPr>
          <a:xfrm>
            <a:off x="2132847" y="3549633"/>
            <a:ext cx="80570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 Log Agent，日志收集客户端，用来收集服务器上的日志</a:t>
            </a:r>
          </a:p>
        </p:txBody>
      </p:sp>
      <p:sp>
        <p:nvSpPr>
          <p:cNvPr id="162" name="b.  Kafka，高吞吐量的分布式队列，linkin开发，apache顶级开源项目"/>
          <p:cNvSpPr txBox="1"/>
          <p:nvPr/>
        </p:nvSpPr>
        <p:spPr>
          <a:xfrm>
            <a:off x="2132847" y="4748883"/>
            <a:ext cx="94628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 Kafka，高吞吐量的分布式队列，linkin开发，apache顶级开源项目</a:t>
            </a:r>
          </a:p>
        </p:txBody>
      </p:sp>
      <p:sp>
        <p:nvSpPr>
          <p:cNvPr id="163" name="c.  ES，elasticsearch，开源的搜索引擎，提供基于http restful的web接口"/>
          <p:cNvSpPr txBox="1"/>
          <p:nvPr/>
        </p:nvSpPr>
        <p:spPr>
          <a:xfrm>
            <a:off x="2132847" y="5793109"/>
            <a:ext cx="990935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 ES，elasticsearch，开源的搜索引擎，提供基于http restful的web接口</a:t>
            </a:r>
          </a:p>
        </p:txBody>
      </p:sp>
      <p:sp>
        <p:nvSpPr>
          <p:cNvPr id="164" name="d. Hadoop，分布式计算框架，能够对大量数据进行分布式处理的平台"/>
          <p:cNvSpPr txBox="1"/>
          <p:nvPr/>
        </p:nvSpPr>
        <p:spPr>
          <a:xfrm>
            <a:off x="2132847" y="6824416"/>
            <a:ext cx="94957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d. Hadoop，分布式计算框架，能够对大量数据进行分布式处理的平台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