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培训第八天"/>
          <p:cNvSpPr txBox="1"/>
          <p:nvPr/>
        </p:nvSpPr>
        <p:spPr>
          <a:xfrm>
            <a:off x="5297982" y="3892550"/>
            <a:ext cx="3975508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Go培训第八天</a:t>
            </a:r>
          </a:p>
        </p:txBody>
      </p:sp>
      <p:sp>
        <p:nvSpPr>
          <p:cNvPr id="120" name="tony"/>
          <p:cNvSpPr txBox="1"/>
          <p:nvPr/>
        </p:nvSpPr>
        <p:spPr>
          <a:xfrm>
            <a:off x="6940550" y="5073649"/>
            <a:ext cx="69037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tony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8. goroutine调度模型"/>
          <p:cNvSpPr txBox="1"/>
          <p:nvPr/>
        </p:nvSpPr>
        <p:spPr>
          <a:xfrm>
            <a:off x="1786229" y="2673350"/>
            <a:ext cx="295442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8. goroutine调度模型</a:t>
            </a:r>
          </a:p>
        </p:txBody>
      </p:sp>
      <p:sp>
        <p:nvSpPr>
          <p:cNvPr id="173" name="Goroutine"/>
          <p:cNvSpPr txBox="1"/>
          <p:nvPr/>
        </p:nvSpPr>
        <p:spPr>
          <a:xfrm>
            <a:off x="6502400" y="1047749"/>
            <a:ext cx="144719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Goroutine</a:t>
            </a:r>
          </a:p>
        </p:txBody>
      </p:sp>
      <p:pic>
        <p:nvPicPr>
          <p:cNvPr id="174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0550" y="4019550"/>
            <a:ext cx="7632700" cy="5118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9. 如何设置golang运行的cpu核数"/>
          <p:cNvSpPr txBox="1"/>
          <p:nvPr/>
        </p:nvSpPr>
        <p:spPr>
          <a:xfrm>
            <a:off x="1786229" y="2673350"/>
            <a:ext cx="467014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9. 如何设置golang运行的cpu核数</a:t>
            </a:r>
          </a:p>
        </p:txBody>
      </p:sp>
      <p:sp>
        <p:nvSpPr>
          <p:cNvPr id="177" name="Goroutine"/>
          <p:cNvSpPr txBox="1"/>
          <p:nvPr/>
        </p:nvSpPr>
        <p:spPr>
          <a:xfrm>
            <a:off x="6502400" y="1047749"/>
            <a:ext cx="144719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Goroutine</a:t>
            </a:r>
          </a:p>
        </p:txBody>
      </p:sp>
      <p:sp>
        <p:nvSpPr>
          <p:cNvPr id="178" name="package main…"/>
          <p:cNvSpPr txBox="1"/>
          <p:nvPr/>
        </p:nvSpPr>
        <p:spPr>
          <a:xfrm>
            <a:off x="4810658" y="4152900"/>
            <a:ext cx="4830675" cy="452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package main</a:t>
            </a:r>
          </a:p>
          <a:p>
            <a:pPr/>
          </a:p>
          <a:p>
            <a:pPr/>
            <a:r>
              <a:t>import (</a:t>
            </a:r>
          </a:p>
          <a:p>
            <a:pPr/>
            <a:r>
              <a:t>	"fmt"</a:t>
            </a:r>
          </a:p>
          <a:p>
            <a:pPr/>
            <a:r>
              <a:t>	"runtime"</a:t>
            </a:r>
          </a:p>
          <a:p>
            <a:pPr/>
            <a:r>
              <a:t>)</a:t>
            </a:r>
          </a:p>
          <a:p>
            <a:pPr/>
          </a:p>
          <a:p>
            <a:pPr/>
            <a:r>
              <a:t>func main() {</a:t>
            </a:r>
          </a:p>
          <a:p>
            <a:pPr/>
            <a:r>
              <a:t>	num := runtime.NumCPU()</a:t>
            </a:r>
          </a:p>
          <a:p>
            <a:pPr/>
            <a:r>
              <a:t>	runtime.GOMAXPROCS(num)</a:t>
            </a:r>
          </a:p>
          <a:p>
            <a:pPr/>
            <a:r>
              <a:t>	fmt.Println(num)</a:t>
            </a:r>
          </a:p>
          <a:p>
            <a:pP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10. 如何设置golang运行的cpu核数"/>
          <p:cNvSpPr txBox="1"/>
          <p:nvPr/>
        </p:nvSpPr>
        <p:spPr>
          <a:xfrm>
            <a:off x="1786229" y="2673350"/>
            <a:ext cx="48396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10. 如何设置golang运行的cpu核数</a:t>
            </a:r>
          </a:p>
        </p:txBody>
      </p:sp>
      <p:sp>
        <p:nvSpPr>
          <p:cNvPr id="181" name="Goroutine"/>
          <p:cNvSpPr txBox="1"/>
          <p:nvPr/>
        </p:nvSpPr>
        <p:spPr>
          <a:xfrm>
            <a:off x="6502400" y="1047749"/>
            <a:ext cx="144719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Goroutine</a:t>
            </a:r>
          </a:p>
        </p:txBody>
      </p:sp>
      <p:sp>
        <p:nvSpPr>
          <p:cNvPr id="182" name="package main…"/>
          <p:cNvSpPr txBox="1"/>
          <p:nvPr/>
        </p:nvSpPr>
        <p:spPr>
          <a:xfrm>
            <a:off x="4810658" y="4152900"/>
            <a:ext cx="4830674" cy="452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package main</a:t>
            </a:r>
          </a:p>
          <a:p>
            <a:pPr/>
          </a:p>
          <a:p>
            <a:pPr/>
            <a:r>
              <a:t>import (</a:t>
            </a:r>
          </a:p>
          <a:p>
            <a:pPr/>
            <a:r>
              <a:t>	"fmt"</a:t>
            </a:r>
          </a:p>
          <a:p>
            <a:pPr/>
            <a:r>
              <a:t>	"runtime"</a:t>
            </a:r>
          </a:p>
          <a:p>
            <a:pPr/>
            <a:r>
              <a:t>)</a:t>
            </a:r>
          </a:p>
          <a:p>
            <a:pPr/>
          </a:p>
          <a:p>
            <a:pPr/>
            <a:r>
              <a:t>func main() {</a:t>
            </a:r>
          </a:p>
          <a:p>
            <a:pPr/>
            <a:r>
              <a:t>	num := runtime.NumCPU()</a:t>
            </a:r>
          </a:p>
          <a:p>
            <a:pPr/>
            <a:r>
              <a:t>	runtime.GOMAXPROCS(num)</a:t>
            </a:r>
          </a:p>
          <a:p>
            <a:pPr/>
            <a:r>
              <a:t>	fmt.Println(num)</a:t>
            </a:r>
          </a:p>
          <a:p>
            <a:pP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11. goroute练习"/>
          <p:cNvSpPr txBox="1"/>
          <p:nvPr/>
        </p:nvSpPr>
        <p:spPr>
          <a:xfrm>
            <a:off x="1786229" y="2673350"/>
            <a:ext cx="227716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11. goroute练习</a:t>
            </a:r>
          </a:p>
        </p:txBody>
      </p:sp>
      <p:sp>
        <p:nvSpPr>
          <p:cNvPr id="185" name="Goroutine"/>
          <p:cNvSpPr txBox="1"/>
          <p:nvPr/>
        </p:nvSpPr>
        <p:spPr>
          <a:xfrm>
            <a:off x="6502400" y="1047749"/>
            <a:ext cx="144719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Goroutine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1. 不同goroutine之间如何进行通讯？"/>
          <p:cNvSpPr txBox="1"/>
          <p:nvPr/>
        </p:nvSpPr>
        <p:spPr>
          <a:xfrm>
            <a:off x="1786229" y="2673350"/>
            <a:ext cx="508802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 不同goroutine之间如何进行通讯？</a:t>
            </a:r>
          </a:p>
        </p:txBody>
      </p:sp>
      <p:sp>
        <p:nvSpPr>
          <p:cNvPr id="188" name="Channel"/>
          <p:cNvSpPr txBox="1"/>
          <p:nvPr/>
        </p:nvSpPr>
        <p:spPr>
          <a:xfrm>
            <a:off x="6502400" y="1047749"/>
            <a:ext cx="124937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Channel</a:t>
            </a:r>
          </a:p>
        </p:txBody>
      </p:sp>
      <p:sp>
        <p:nvSpPr>
          <p:cNvPr id="189" name="a. 全局变量和锁同步"/>
          <p:cNvSpPr txBox="1"/>
          <p:nvPr/>
        </p:nvSpPr>
        <p:spPr>
          <a:xfrm>
            <a:off x="2383129" y="3600450"/>
            <a:ext cx="28916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a. 全局变量和锁同步</a:t>
            </a:r>
          </a:p>
        </p:txBody>
      </p:sp>
      <p:sp>
        <p:nvSpPr>
          <p:cNvPr id="190" name="b. Channel"/>
          <p:cNvSpPr txBox="1"/>
          <p:nvPr/>
        </p:nvSpPr>
        <p:spPr>
          <a:xfrm>
            <a:off x="2383129" y="4552949"/>
            <a:ext cx="160507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b. Channel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2. channel概念"/>
          <p:cNvSpPr txBox="1"/>
          <p:nvPr/>
        </p:nvSpPr>
        <p:spPr>
          <a:xfrm>
            <a:off x="1786229" y="2673350"/>
            <a:ext cx="214731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channel概念</a:t>
            </a:r>
          </a:p>
        </p:txBody>
      </p:sp>
      <p:sp>
        <p:nvSpPr>
          <p:cNvPr id="193" name="Channel"/>
          <p:cNvSpPr txBox="1"/>
          <p:nvPr/>
        </p:nvSpPr>
        <p:spPr>
          <a:xfrm>
            <a:off x="6502400" y="1047749"/>
            <a:ext cx="124937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Channel</a:t>
            </a:r>
          </a:p>
        </p:txBody>
      </p:sp>
      <p:sp>
        <p:nvSpPr>
          <p:cNvPr id="194" name="a. 类似unix中管道（pipe）"/>
          <p:cNvSpPr txBox="1"/>
          <p:nvPr/>
        </p:nvSpPr>
        <p:spPr>
          <a:xfrm>
            <a:off x="2383129" y="3600450"/>
            <a:ext cx="375544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a. 类似unix中管道（pipe）</a:t>
            </a:r>
          </a:p>
        </p:txBody>
      </p:sp>
      <p:sp>
        <p:nvSpPr>
          <p:cNvPr id="195" name="b. 先进先出"/>
          <p:cNvSpPr txBox="1"/>
          <p:nvPr/>
        </p:nvSpPr>
        <p:spPr>
          <a:xfrm>
            <a:off x="2383129" y="4527550"/>
            <a:ext cx="168920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b. 先进先出</a:t>
            </a:r>
          </a:p>
        </p:txBody>
      </p:sp>
      <p:sp>
        <p:nvSpPr>
          <p:cNvPr id="196" name="c. 线程安全，多个goroutine同时访问，不需要加锁"/>
          <p:cNvSpPr txBox="1"/>
          <p:nvPr/>
        </p:nvSpPr>
        <p:spPr>
          <a:xfrm>
            <a:off x="2383129" y="5454650"/>
            <a:ext cx="691682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c. 线程安全，多个goroutine同时访问，不需要加锁</a:t>
            </a:r>
          </a:p>
        </p:txBody>
      </p:sp>
      <p:sp>
        <p:nvSpPr>
          <p:cNvPr id="197" name="d. channel是有类型的，一个整数的channel只能存放整数"/>
          <p:cNvSpPr txBox="1"/>
          <p:nvPr/>
        </p:nvSpPr>
        <p:spPr>
          <a:xfrm>
            <a:off x="2383129" y="6292850"/>
            <a:ext cx="782056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d. channel是有类型的，一个整数的channel只能存放整数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3. channel声明"/>
          <p:cNvSpPr txBox="1"/>
          <p:nvPr/>
        </p:nvSpPr>
        <p:spPr>
          <a:xfrm>
            <a:off x="1786229" y="2673350"/>
            <a:ext cx="214731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3. channel声明</a:t>
            </a:r>
          </a:p>
        </p:txBody>
      </p:sp>
      <p:sp>
        <p:nvSpPr>
          <p:cNvPr id="200" name="Channel"/>
          <p:cNvSpPr txBox="1"/>
          <p:nvPr/>
        </p:nvSpPr>
        <p:spPr>
          <a:xfrm>
            <a:off x="6502400" y="1047749"/>
            <a:ext cx="124937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Channel</a:t>
            </a:r>
          </a:p>
        </p:txBody>
      </p:sp>
      <p:sp>
        <p:nvSpPr>
          <p:cNvPr id="201" name="var 变量名 chan 类型"/>
          <p:cNvSpPr txBox="1"/>
          <p:nvPr/>
        </p:nvSpPr>
        <p:spPr>
          <a:xfrm>
            <a:off x="2383129" y="3600450"/>
            <a:ext cx="299374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var 变量名 chan 类型</a:t>
            </a:r>
          </a:p>
        </p:txBody>
      </p:sp>
      <p:sp>
        <p:nvSpPr>
          <p:cNvPr id="202" name="var test chan int"/>
          <p:cNvSpPr txBox="1"/>
          <p:nvPr/>
        </p:nvSpPr>
        <p:spPr>
          <a:xfrm>
            <a:off x="2383129" y="4387849"/>
            <a:ext cx="228295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var test chan int</a:t>
            </a:r>
          </a:p>
        </p:txBody>
      </p:sp>
      <p:sp>
        <p:nvSpPr>
          <p:cNvPr id="203" name="var test chan string"/>
          <p:cNvSpPr txBox="1"/>
          <p:nvPr/>
        </p:nvSpPr>
        <p:spPr>
          <a:xfrm>
            <a:off x="2383129" y="5124450"/>
            <a:ext cx="272308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var test chan string</a:t>
            </a:r>
          </a:p>
        </p:txBody>
      </p:sp>
      <p:sp>
        <p:nvSpPr>
          <p:cNvPr id="204" name="var test chan map[string]string"/>
          <p:cNvSpPr txBox="1"/>
          <p:nvPr/>
        </p:nvSpPr>
        <p:spPr>
          <a:xfrm>
            <a:off x="2383129" y="5861050"/>
            <a:ext cx="429768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var test chan map[string]string</a:t>
            </a:r>
          </a:p>
        </p:txBody>
      </p:sp>
      <p:sp>
        <p:nvSpPr>
          <p:cNvPr id="205" name="var test chan stu"/>
          <p:cNvSpPr txBox="1"/>
          <p:nvPr/>
        </p:nvSpPr>
        <p:spPr>
          <a:xfrm>
            <a:off x="2383129" y="6597650"/>
            <a:ext cx="236768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var test chan stu</a:t>
            </a:r>
          </a:p>
        </p:txBody>
      </p:sp>
      <p:sp>
        <p:nvSpPr>
          <p:cNvPr id="206" name="var test chan *stu"/>
          <p:cNvSpPr txBox="1"/>
          <p:nvPr/>
        </p:nvSpPr>
        <p:spPr>
          <a:xfrm>
            <a:off x="2383129" y="7524750"/>
            <a:ext cx="248625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var test chan *stu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4. channel初始化"/>
          <p:cNvSpPr txBox="1"/>
          <p:nvPr/>
        </p:nvSpPr>
        <p:spPr>
          <a:xfrm>
            <a:off x="1786229" y="2673350"/>
            <a:ext cx="245211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4. channel初始化</a:t>
            </a:r>
          </a:p>
        </p:txBody>
      </p:sp>
      <p:sp>
        <p:nvSpPr>
          <p:cNvPr id="209" name="Channel"/>
          <p:cNvSpPr txBox="1"/>
          <p:nvPr/>
        </p:nvSpPr>
        <p:spPr>
          <a:xfrm>
            <a:off x="6502400" y="1047749"/>
            <a:ext cx="124937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Channel</a:t>
            </a:r>
          </a:p>
        </p:txBody>
      </p:sp>
      <p:sp>
        <p:nvSpPr>
          <p:cNvPr id="210" name="使用make进行初始化，比如："/>
          <p:cNvSpPr txBox="1"/>
          <p:nvPr/>
        </p:nvSpPr>
        <p:spPr>
          <a:xfrm>
            <a:off x="2383129" y="3600450"/>
            <a:ext cx="421233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使用make进行初始化，比如：</a:t>
            </a:r>
          </a:p>
        </p:txBody>
      </p:sp>
      <p:sp>
        <p:nvSpPr>
          <p:cNvPr id="211" name="var test chan int…"/>
          <p:cNvSpPr txBox="1"/>
          <p:nvPr/>
        </p:nvSpPr>
        <p:spPr>
          <a:xfrm>
            <a:off x="2383129" y="4457695"/>
            <a:ext cx="3601364" cy="838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var test 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chan int</a:t>
            </a:r>
          </a:p>
          <a:p>
            <a:pPr/>
            <a:r>
              <a:t>test = make(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chan int</a:t>
            </a:r>
            <a:r>
              <a:t>, 10)</a:t>
            </a:r>
          </a:p>
        </p:txBody>
      </p:sp>
      <p:sp>
        <p:nvSpPr>
          <p:cNvPr id="212" name="var test chan string…"/>
          <p:cNvSpPr txBox="1"/>
          <p:nvPr/>
        </p:nvSpPr>
        <p:spPr>
          <a:xfrm>
            <a:off x="2383129" y="5740395"/>
            <a:ext cx="4075680" cy="838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var test 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chan string</a:t>
            </a:r>
          </a:p>
          <a:p>
            <a:pPr/>
            <a:r>
              <a:t>test = make(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chan string</a:t>
            </a:r>
            <a:r>
              <a:t>, 10)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5. channel基本操作"/>
          <p:cNvSpPr txBox="1"/>
          <p:nvPr/>
        </p:nvSpPr>
        <p:spPr>
          <a:xfrm>
            <a:off x="1786229" y="2673350"/>
            <a:ext cx="275691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5. channel基本操作</a:t>
            </a:r>
          </a:p>
        </p:txBody>
      </p:sp>
      <p:sp>
        <p:nvSpPr>
          <p:cNvPr id="215" name="Channel"/>
          <p:cNvSpPr txBox="1"/>
          <p:nvPr/>
        </p:nvSpPr>
        <p:spPr>
          <a:xfrm>
            <a:off x="6502400" y="1047749"/>
            <a:ext cx="124937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Channel</a:t>
            </a:r>
          </a:p>
        </p:txBody>
      </p:sp>
      <p:sp>
        <p:nvSpPr>
          <p:cNvPr id="216" name="1. 从channel读取数据:"/>
          <p:cNvSpPr txBox="1"/>
          <p:nvPr/>
        </p:nvSpPr>
        <p:spPr>
          <a:xfrm>
            <a:off x="2383129" y="3600450"/>
            <a:ext cx="314645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 从channel读取数据:</a:t>
            </a:r>
          </a:p>
        </p:txBody>
      </p:sp>
      <p:sp>
        <p:nvSpPr>
          <p:cNvPr id="217" name="var testChan chan int…"/>
          <p:cNvSpPr txBox="1"/>
          <p:nvPr/>
        </p:nvSpPr>
        <p:spPr>
          <a:xfrm>
            <a:off x="3081629" y="4527547"/>
            <a:ext cx="4414571" cy="1574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var testChan 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chan int</a:t>
            </a:r>
          </a:p>
          <a:p>
            <a:pPr/>
            <a:r>
              <a:t>testChan = make(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chan int</a:t>
            </a:r>
            <a:r>
              <a:t>, 10)</a:t>
            </a:r>
          </a:p>
          <a:p>
            <a:pPr/>
            <a:r>
              <a:t>var a int</a:t>
            </a:r>
          </a:p>
          <a:p>
            <a:pPr/>
            <a:r>
              <a:t>a = 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&lt;-</a:t>
            </a:r>
            <a:r>
              <a:t> testChan</a:t>
            </a:r>
          </a:p>
        </p:txBody>
      </p:sp>
      <p:sp>
        <p:nvSpPr>
          <p:cNvPr id="218" name="2. 从channel写入数据:"/>
          <p:cNvSpPr txBox="1"/>
          <p:nvPr/>
        </p:nvSpPr>
        <p:spPr>
          <a:xfrm>
            <a:off x="2395829" y="6826250"/>
            <a:ext cx="314645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从channel写入数据:</a:t>
            </a:r>
          </a:p>
        </p:txBody>
      </p:sp>
      <p:sp>
        <p:nvSpPr>
          <p:cNvPr id="219" name="var testChan chan int…"/>
          <p:cNvSpPr txBox="1"/>
          <p:nvPr/>
        </p:nvSpPr>
        <p:spPr>
          <a:xfrm>
            <a:off x="3081629" y="7626347"/>
            <a:ext cx="4414571" cy="1574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var testChan 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chan int</a:t>
            </a:r>
          </a:p>
          <a:p>
            <a:pPr/>
            <a:r>
              <a:t>testChan = make(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chan int</a:t>
            </a:r>
            <a:r>
              <a:t>, 10)</a:t>
            </a:r>
          </a:p>
          <a:p>
            <a:pPr/>
            <a:r>
              <a:t>var a int  = 10</a:t>
            </a:r>
          </a:p>
          <a:p>
            <a:pPr/>
            <a:r>
              <a:t>testChan 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&lt;-</a:t>
            </a:r>
            <a:r>
              <a:t> 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6. goroutine和channel相结合"/>
          <p:cNvSpPr txBox="1"/>
          <p:nvPr/>
        </p:nvSpPr>
        <p:spPr>
          <a:xfrm>
            <a:off x="1786229" y="2673350"/>
            <a:ext cx="403890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6. goroutine和channel相结合</a:t>
            </a:r>
          </a:p>
        </p:txBody>
      </p:sp>
      <p:grpSp>
        <p:nvGrpSpPr>
          <p:cNvPr id="224" name="package main…"/>
          <p:cNvGrpSpPr/>
          <p:nvPr/>
        </p:nvGrpSpPr>
        <p:grpSpPr>
          <a:xfrm>
            <a:off x="6359956" y="1206500"/>
            <a:ext cx="4331641" cy="8788400"/>
            <a:chOff x="0" y="0"/>
            <a:chExt cx="4331639" cy="8788400"/>
          </a:xfrm>
        </p:grpSpPr>
        <p:sp>
          <p:nvSpPr>
            <p:cNvPr id="223" name="package main…"/>
            <p:cNvSpPr txBox="1"/>
            <p:nvPr/>
          </p:nvSpPr>
          <p:spPr>
            <a:xfrm>
              <a:off x="215899" y="139700"/>
              <a:ext cx="3899841" cy="822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1800"/>
              </a:pPr>
              <a:r>
                <a:t>package main</a:t>
              </a:r>
            </a:p>
            <a:p>
              <a:pPr>
                <a:defRPr sz="1800"/>
              </a:pPr>
            </a:p>
            <a:p>
              <a:pPr>
                <a:defRPr sz="1800"/>
              </a:pPr>
              <a:r>
                <a:t>import (</a:t>
              </a:r>
            </a:p>
            <a:p>
              <a:pPr>
                <a:defRPr sz="1800"/>
              </a:pPr>
              <a:r>
                <a:t>	"fmt"</a:t>
              </a:r>
            </a:p>
            <a:p>
              <a:pPr>
                <a:defRPr sz="1800"/>
              </a:pPr>
              <a:r>
                <a:t>	"time"</a:t>
              </a:r>
            </a:p>
            <a:p>
              <a:pPr>
                <a:defRPr sz="1800"/>
              </a:pPr>
              <a:r>
                <a:t>)</a:t>
              </a:r>
            </a:p>
            <a:p>
              <a:pPr>
                <a:defRPr sz="1800"/>
              </a:pPr>
            </a:p>
            <a:p>
              <a:pPr>
                <a:defRPr sz="1800"/>
              </a:pPr>
              <a:r>
                <a:t>func main() {</a:t>
              </a:r>
            </a:p>
            <a:p>
              <a:pPr>
                <a:defRPr sz="1800"/>
              </a:pPr>
              <a:r>
                <a:t>	ch := make(chan string)</a:t>
              </a:r>
            </a:p>
            <a:p>
              <a:pPr>
                <a:defRPr sz="1800"/>
              </a:pPr>
              <a:r>
                <a:t>	go sendData(ch)</a:t>
              </a:r>
            </a:p>
            <a:p>
              <a:pPr>
                <a:defRPr sz="1800"/>
              </a:pPr>
              <a:r>
                <a:t>	go getData(ch)</a:t>
              </a:r>
            </a:p>
            <a:p>
              <a:pPr>
                <a:defRPr sz="1800"/>
              </a:pPr>
              <a:r>
                <a:t>	time.Sleep(100 * time.Second)</a:t>
              </a:r>
            </a:p>
            <a:p>
              <a:pPr>
                <a:defRPr sz="1800"/>
              </a:pPr>
              <a:r>
                <a:t>}</a:t>
              </a:r>
            </a:p>
            <a:p>
              <a:pPr>
                <a:defRPr sz="1800"/>
              </a:pPr>
            </a:p>
            <a:p>
              <a:pPr>
                <a:defRPr sz="1800"/>
              </a:pPr>
              <a:r>
                <a:t>func sendData(ch chan string) {</a:t>
              </a:r>
            </a:p>
            <a:p>
              <a:pPr>
                <a:defRPr sz="1800"/>
              </a:pPr>
              <a:r>
                <a:t>	ch &lt;- "Washington"</a:t>
              </a:r>
            </a:p>
            <a:p>
              <a:pPr>
                <a:defRPr sz="1800"/>
              </a:pPr>
              <a:r>
                <a:t>	ch &lt;- "Tripoli"</a:t>
              </a:r>
            </a:p>
            <a:p>
              <a:pPr>
                <a:defRPr sz="1800"/>
              </a:pPr>
              <a:r>
                <a:t>	ch &lt;- "London"</a:t>
              </a:r>
            </a:p>
            <a:p>
              <a:pPr>
                <a:defRPr sz="1800"/>
              </a:pPr>
              <a:r>
                <a:t>	ch &lt;- "Beijing"</a:t>
              </a:r>
            </a:p>
            <a:p>
              <a:pPr>
                <a:defRPr sz="1800"/>
              </a:pPr>
              <a:r>
                <a:t>	ch &lt;- "Tokio"</a:t>
              </a:r>
            </a:p>
            <a:p>
              <a:pPr>
                <a:defRPr sz="1800"/>
              </a:pPr>
              <a:r>
                <a:t>}</a:t>
              </a:r>
            </a:p>
            <a:p>
              <a:pPr>
                <a:defRPr sz="1800"/>
              </a:pPr>
            </a:p>
            <a:p>
              <a:pPr>
                <a:defRPr sz="1800"/>
              </a:pPr>
              <a:r>
                <a:t>func getData(ch chan string) {</a:t>
              </a:r>
            </a:p>
            <a:p>
              <a:pPr>
                <a:defRPr sz="1800"/>
              </a:pPr>
              <a:r>
                <a:t>	var input string</a:t>
              </a:r>
            </a:p>
            <a:p>
              <a:pPr>
                <a:defRPr sz="1800"/>
              </a:pPr>
              <a:r>
                <a:t>	for {</a:t>
              </a:r>
            </a:p>
            <a:p>
              <a:pPr>
                <a:defRPr sz="1800"/>
              </a:pPr>
              <a:r>
                <a:t>		input = &lt;-ch</a:t>
              </a:r>
            </a:p>
            <a:p>
              <a:pPr>
                <a:defRPr sz="1800"/>
              </a:pPr>
              <a:r>
                <a:t>		fmt.Println(input)</a:t>
              </a:r>
            </a:p>
            <a:p>
              <a:pPr>
                <a:defRPr sz="1800"/>
              </a:pPr>
              <a:r>
                <a:t>	}</a:t>
              </a:r>
            </a:p>
            <a:p>
              <a:pPr>
                <a:defRPr sz="1800"/>
              </a:pPr>
              <a:r>
                <a:t>}</a:t>
              </a:r>
            </a:p>
          </p:txBody>
        </p:sp>
        <p:pic>
          <p:nvPicPr>
            <p:cNvPr id="222" name="package main…" descr="package main…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4331641" cy="87884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1. Goroute"/>
          <p:cNvSpPr txBox="1"/>
          <p:nvPr/>
        </p:nvSpPr>
        <p:spPr>
          <a:xfrm>
            <a:off x="1786229" y="2698749"/>
            <a:ext cx="154899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 Goroute</a:t>
            </a:r>
          </a:p>
        </p:txBody>
      </p:sp>
      <p:sp>
        <p:nvSpPr>
          <p:cNvPr id="123" name="2. Channel"/>
          <p:cNvSpPr txBox="1"/>
          <p:nvPr/>
        </p:nvSpPr>
        <p:spPr>
          <a:xfrm>
            <a:off x="1786229" y="3670299"/>
            <a:ext cx="158831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Channel</a:t>
            </a:r>
          </a:p>
        </p:txBody>
      </p:sp>
      <p:sp>
        <p:nvSpPr>
          <p:cNvPr id="124" name="3. 单元测试"/>
          <p:cNvSpPr txBox="1"/>
          <p:nvPr/>
        </p:nvSpPr>
        <p:spPr>
          <a:xfrm>
            <a:off x="1786229" y="4616450"/>
            <a:ext cx="16724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3. 单元测试</a:t>
            </a:r>
          </a:p>
        </p:txBody>
      </p:sp>
      <p:sp>
        <p:nvSpPr>
          <p:cNvPr id="125" name="Outline"/>
          <p:cNvSpPr txBox="1"/>
          <p:nvPr/>
        </p:nvSpPr>
        <p:spPr>
          <a:xfrm>
            <a:off x="6502400" y="1047749"/>
            <a:ext cx="107990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Outline</a:t>
            </a:r>
          </a:p>
        </p:txBody>
      </p:sp>
      <p:sp>
        <p:nvSpPr>
          <p:cNvPr id="126" name="4. 课后作业"/>
          <p:cNvSpPr txBox="1"/>
          <p:nvPr/>
        </p:nvSpPr>
        <p:spPr>
          <a:xfrm>
            <a:off x="1786229" y="5613399"/>
            <a:ext cx="16724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4. 课后作业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7. channel阻塞"/>
          <p:cNvSpPr txBox="1"/>
          <p:nvPr/>
        </p:nvSpPr>
        <p:spPr>
          <a:xfrm>
            <a:off x="1786229" y="2673350"/>
            <a:ext cx="214731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7. channel阻塞</a:t>
            </a:r>
          </a:p>
        </p:txBody>
      </p:sp>
      <p:grpSp>
        <p:nvGrpSpPr>
          <p:cNvPr id="229" name="package main…"/>
          <p:cNvGrpSpPr/>
          <p:nvPr/>
        </p:nvGrpSpPr>
        <p:grpSpPr>
          <a:xfrm>
            <a:off x="5260644" y="717550"/>
            <a:ext cx="5480712" cy="9156700"/>
            <a:chOff x="0" y="0"/>
            <a:chExt cx="5480710" cy="9156700"/>
          </a:xfrm>
        </p:grpSpPr>
        <p:sp>
          <p:nvSpPr>
            <p:cNvPr id="228" name="package main…"/>
            <p:cNvSpPr txBox="1"/>
            <p:nvPr/>
          </p:nvSpPr>
          <p:spPr>
            <a:xfrm>
              <a:off x="215899" y="139700"/>
              <a:ext cx="5048912" cy="8597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package main</a:t>
              </a:r>
            </a:p>
            <a:p>
              <a:pPr/>
            </a:p>
            <a:p>
              <a:pPr/>
              <a:r>
                <a:t>import (</a:t>
              </a:r>
            </a:p>
            <a:p>
              <a:pPr/>
              <a:r>
                <a:t>	"fmt"</a:t>
              </a:r>
            </a:p>
            <a:p>
              <a:pPr/>
              <a:r>
                <a:t>	"time"</a:t>
              </a:r>
            </a:p>
            <a:p>
              <a:pPr/>
              <a:r>
                <a:t>)</a:t>
              </a:r>
            </a:p>
            <a:p>
              <a:pPr/>
            </a:p>
            <a:p>
              <a:pPr/>
              <a:r>
                <a:t>func main() {</a:t>
              </a:r>
            </a:p>
            <a:p>
              <a:pPr/>
              <a:r>
                <a:t>	ch := make(chan string)</a:t>
              </a:r>
            </a:p>
            <a:p>
              <a:pPr/>
              <a:r>
                <a:t>	go sendData(ch)</a:t>
              </a:r>
            </a:p>
            <a:p>
              <a:pPr/>
              <a:r>
                <a:t>	time.Sleep(100 * time.Second)</a:t>
              </a:r>
            </a:p>
            <a:p>
              <a:pPr/>
              <a:r>
                <a:t>}</a:t>
              </a:r>
            </a:p>
            <a:p>
              <a:pPr/>
            </a:p>
            <a:p>
              <a:pPr/>
              <a:r>
                <a:t>func sendData(ch chan string) {</a:t>
              </a:r>
            </a:p>
            <a:p>
              <a:pPr/>
              <a:r>
                <a:t>	var i int</a:t>
              </a:r>
            </a:p>
            <a:p>
              <a:pPr/>
              <a:r>
                <a:t>	for {</a:t>
              </a:r>
            </a:p>
            <a:p>
              <a:pPr/>
              <a:r>
                <a:t>		var str string</a:t>
              </a:r>
            </a:p>
            <a:p>
              <a:pPr/>
              <a:r>
                <a:t>		str = fmt.Sprintf("stu %d", i)</a:t>
              </a:r>
            </a:p>
            <a:p>
              <a:pPr/>
              <a:r>
                <a:t>		fmt.Println("write:", str)</a:t>
              </a:r>
            </a:p>
            <a:p>
              <a:pPr/>
              <a:r>
                <a:t>		ch &lt;- str</a:t>
              </a:r>
            </a:p>
            <a:p>
              <a:pPr/>
              <a:r>
                <a:t>		i++</a:t>
              </a:r>
            </a:p>
            <a:p>
              <a:pPr/>
              <a:r>
                <a:t>	}</a:t>
              </a:r>
            </a:p>
            <a:p>
              <a:pPr/>
              <a:r>
                <a:t>}</a:t>
              </a:r>
            </a:p>
          </p:txBody>
        </p:sp>
        <p:pic>
          <p:nvPicPr>
            <p:cNvPr id="227" name="package main…" descr="package main…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5480712" cy="91567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8. 带缓冲区的channel"/>
          <p:cNvSpPr txBox="1"/>
          <p:nvPr/>
        </p:nvSpPr>
        <p:spPr>
          <a:xfrm>
            <a:off x="1786229" y="2673350"/>
            <a:ext cx="306171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8. 带缓冲区的channel</a:t>
            </a:r>
          </a:p>
        </p:txBody>
      </p:sp>
      <p:sp>
        <p:nvSpPr>
          <p:cNvPr id="232" name="Channel"/>
          <p:cNvSpPr txBox="1"/>
          <p:nvPr/>
        </p:nvSpPr>
        <p:spPr>
          <a:xfrm>
            <a:off x="6502400" y="1047749"/>
            <a:ext cx="124937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Channel</a:t>
            </a:r>
          </a:p>
        </p:txBody>
      </p:sp>
      <p:sp>
        <p:nvSpPr>
          <p:cNvPr id="233" name="1. 如下所示，testChan只能放一个元素："/>
          <p:cNvSpPr txBox="1"/>
          <p:nvPr/>
        </p:nvSpPr>
        <p:spPr>
          <a:xfrm>
            <a:off x="2383129" y="3600450"/>
            <a:ext cx="563544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 如下所示，testChan只能放一个元素：</a:t>
            </a:r>
          </a:p>
        </p:txBody>
      </p:sp>
      <p:sp>
        <p:nvSpPr>
          <p:cNvPr id="234" name="var testChan chan int…"/>
          <p:cNvSpPr txBox="1"/>
          <p:nvPr/>
        </p:nvSpPr>
        <p:spPr>
          <a:xfrm>
            <a:off x="3081629" y="4527547"/>
            <a:ext cx="3906164" cy="1574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var testChan 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chan int</a:t>
            </a:r>
          </a:p>
          <a:p>
            <a:pPr/>
            <a:r>
              <a:t>testChan = make(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chan int</a:t>
            </a:r>
            <a:r>
              <a:t>)</a:t>
            </a:r>
          </a:p>
          <a:p>
            <a:pPr/>
            <a:r>
              <a:t>var a int</a:t>
            </a:r>
          </a:p>
          <a:p>
            <a:pPr/>
            <a:r>
              <a:t>a = 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&lt;-</a:t>
            </a:r>
            <a:r>
              <a:t> testChan</a:t>
            </a:r>
          </a:p>
        </p:txBody>
      </p:sp>
      <p:sp>
        <p:nvSpPr>
          <p:cNvPr id="235" name="2. 如下所示，testChan是带缓冲区的chan，一次可以放10个元素:"/>
          <p:cNvSpPr txBox="1"/>
          <p:nvPr/>
        </p:nvSpPr>
        <p:spPr>
          <a:xfrm>
            <a:off x="2395829" y="6826250"/>
            <a:ext cx="887059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如下所示，testChan是带缓冲区的chan，一次可以放10个元素:</a:t>
            </a:r>
          </a:p>
        </p:txBody>
      </p:sp>
      <p:sp>
        <p:nvSpPr>
          <p:cNvPr id="236" name="var testChan chan int…"/>
          <p:cNvSpPr txBox="1"/>
          <p:nvPr/>
        </p:nvSpPr>
        <p:spPr>
          <a:xfrm>
            <a:off x="3081629" y="7626347"/>
            <a:ext cx="4414571" cy="1574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var testChan 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chan int</a:t>
            </a:r>
          </a:p>
          <a:p>
            <a:pPr/>
            <a:r>
              <a:t>testChan = make(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chan int</a:t>
            </a:r>
            <a:r>
              <a:t>, 10)</a:t>
            </a:r>
          </a:p>
          <a:p>
            <a:pPr/>
            <a:r>
              <a:t>var a int  = 10</a:t>
            </a:r>
          </a:p>
          <a:p>
            <a:pPr/>
            <a:r>
              <a:t>testChan 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&lt;-</a:t>
            </a:r>
            <a:r>
              <a:t> 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9. chan之间的同步"/>
          <p:cNvSpPr txBox="1"/>
          <p:nvPr/>
        </p:nvSpPr>
        <p:spPr>
          <a:xfrm>
            <a:off x="1786229" y="2673350"/>
            <a:ext cx="265511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9. chan之间的同步</a:t>
            </a:r>
          </a:p>
        </p:txBody>
      </p:sp>
      <p:grpSp>
        <p:nvGrpSpPr>
          <p:cNvPr id="241" name="package main…"/>
          <p:cNvGrpSpPr/>
          <p:nvPr/>
        </p:nvGrpSpPr>
        <p:grpSpPr>
          <a:xfrm>
            <a:off x="6017056" y="1206500"/>
            <a:ext cx="4331641" cy="8788400"/>
            <a:chOff x="0" y="0"/>
            <a:chExt cx="4331639" cy="8788400"/>
          </a:xfrm>
        </p:grpSpPr>
        <p:sp>
          <p:nvSpPr>
            <p:cNvPr id="240" name="package main…"/>
            <p:cNvSpPr txBox="1"/>
            <p:nvPr/>
          </p:nvSpPr>
          <p:spPr>
            <a:xfrm>
              <a:off x="215899" y="139700"/>
              <a:ext cx="3899841" cy="822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1800"/>
              </a:pPr>
              <a:r>
                <a:t>package main</a:t>
              </a:r>
            </a:p>
            <a:p>
              <a:pPr>
                <a:defRPr sz="1800"/>
              </a:pPr>
            </a:p>
            <a:p>
              <a:pPr>
                <a:defRPr sz="1800"/>
              </a:pPr>
              <a:r>
                <a:t>import (</a:t>
              </a:r>
            </a:p>
            <a:p>
              <a:pPr>
                <a:defRPr sz="1800"/>
              </a:pPr>
              <a:r>
                <a:t>	"fmt"</a:t>
              </a:r>
            </a:p>
            <a:p>
              <a:pPr>
                <a:defRPr sz="1800"/>
              </a:pPr>
              <a:r>
                <a:t>	"time"</a:t>
              </a:r>
            </a:p>
            <a:p>
              <a:pPr>
                <a:defRPr sz="1800"/>
              </a:pPr>
              <a:r>
                <a:t>)</a:t>
              </a:r>
            </a:p>
            <a:p>
              <a:pPr>
                <a:defRPr sz="1800"/>
              </a:pPr>
            </a:p>
            <a:p>
              <a:pPr>
                <a:defRPr sz="1800"/>
              </a:pPr>
              <a:r>
                <a:t>func main() {</a:t>
              </a:r>
            </a:p>
            <a:p>
              <a:pPr>
                <a:defRPr sz="1800"/>
              </a:pPr>
              <a:r>
                <a:t>	ch := make(chan string)</a:t>
              </a:r>
            </a:p>
            <a:p>
              <a:pPr>
                <a:defRPr sz="1800"/>
              </a:pPr>
              <a:r>
                <a:t>	go sendData(ch)</a:t>
              </a:r>
            </a:p>
            <a:p>
              <a:pPr>
                <a:defRPr sz="1800"/>
              </a:pPr>
              <a:r>
                <a:t>	go getData(ch)</a:t>
              </a:r>
            </a:p>
            <a:p>
              <a:pPr>
                <a:defRPr sz="1800"/>
              </a:pPr>
              <a:r>
                <a:t>	time.Sleep(100 * time.Second)</a:t>
              </a:r>
            </a:p>
            <a:p>
              <a:pPr>
                <a:defRPr sz="1800"/>
              </a:pPr>
              <a:r>
                <a:t>}</a:t>
              </a:r>
            </a:p>
            <a:p>
              <a:pPr>
                <a:defRPr sz="1800"/>
              </a:pPr>
            </a:p>
            <a:p>
              <a:pPr>
                <a:defRPr sz="1800"/>
              </a:pPr>
              <a:r>
                <a:t>func sendData(ch chan string) {</a:t>
              </a:r>
            </a:p>
            <a:p>
              <a:pPr>
                <a:defRPr sz="1800"/>
              </a:pPr>
              <a:r>
                <a:t>	ch &lt;- "Washington"</a:t>
              </a:r>
            </a:p>
            <a:p>
              <a:pPr>
                <a:defRPr sz="1800"/>
              </a:pPr>
              <a:r>
                <a:t>	ch &lt;- "Tripoli"</a:t>
              </a:r>
            </a:p>
            <a:p>
              <a:pPr>
                <a:defRPr sz="1800"/>
              </a:pPr>
              <a:r>
                <a:t>	ch &lt;- "London"</a:t>
              </a:r>
            </a:p>
            <a:p>
              <a:pPr>
                <a:defRPr sz="1800"/>
              </a:pPr>
              <a:r>
                <a:t>	ch &lt;- "Beijing"</a:t>
              </a:r>
            </a:p>
            <a:p>
              <a:pPr>
                <a:defRPr sz="1800"/>
              </a:pPr>
              <a:r>
                <a:t>	ch &lt;- "Tokio"</a:t>
              </a:r>
            </a:p>
            <a:p>
              <a:pPr>
                <a:defRPr sz="1800"/>
              </a:pPr>
              <a:r>
                <a:t>}</a:t>
              </a:r>
            </a:p>
            <a:p>
              <a:pPr>
                <a:defRPr sz="1800"/>
              </a:pPr>
            </a:p>
            <a:p>
              <a:pPr>
                <a:defRPr sz="1800"/>
              </a:pPr>
              <a:r>
                <a:t>func getData(ch chan string) {</a:t>
              </a:r>
            </a:p>
            <a:p>
              <a:pPr>
                <a:defRPr sz="1800"/>
              </a:pPr>
              <a:r>
                <a:t>	var input string</a:t>
              </a:r>
            </a:p>
            <a:p>
              <a:pPr>
                <a:defRPr sz="1800"/>
              </a:pPr>
              <a:r>
                <a:t>	for {</a:t>
              </a:r>
            </a:p>
            <a:p>
              <a:pPr>
                <a:defRPr sz="1800"/>
              </a:pPr>
              <a:r>
                <a:t>		input = &lt;-ch</a:t>
              </a:r>
            </a:p>
            <a:p>
              <a:pPr>
                <a:defRPr sz="1800"/>
              </a:pPr>
              <a:r>
                <a:t>		fmt.Println(input)</a:t>
              </a:r>
            </a:p>
            <a:p>
              <a:pPr>
                <a:defRPr sz="1800"/>
              </a:pPr>
              <a:r>
                <a:t>	}</a:t>
              </a:r>
            </a:p>
            <a:p>
              <a:pPr>
                <a:defRPr sz="1800"/>
              </a:pPr>
              <a:r>
                <a:t>}</a:t>
              </a:r>
            </a:p>
          </p:txBody>
        </p:sp>
        <p:pic>
          <p:nvPicPr>
            <p:cNvPr id="239" name="package main…" descr="package main…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4331641" cy="87884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10. for range遍历chan"/>
          <p:cNvSpPr txBox="1"/>
          <p:nvPr/>
        </p:nvSpPr>
        <p:spPr>
          <a:xfrm>
            <a:off x="1786229" y="2673350"/>
            <a:ext cx="314675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10. for range遍历chan</a:t>
            </a:r>
          </a:p>
        </p:txBody>
      </p:sp>
      <p:grpSp>
        <p:nvGrpSpPr>
          <p:cNvPr id="246" name="package main…"/>
          <p:cNvGrpSpPr/>
          <p:nvPr/>
        </p:nvGrpSpPr>
        <p:grpSpPr>
          <a:xfrm>
            <a:off x="6017056" y="1346198"/>
            <a:ext cx="4331641" cy="8509004"/>
            <a:chOff x="0" y="0"/>
            <a:chExt cx="4331639" cy="8509003"/>
          </a:xfrm>
        </p:grpSpPr>
        <p:sp>
          <p:nvSpPr>
            <p:cNvPr id="245" name="package main…"/>
            <p:cNvSpPr txBox="1"/>
            <p:nvPr/>
          </p:nvSpPr>
          <p:spPr>
            <a:xfrm>
              <a:off x="215899" y="139700"/>
              <a:ext cx="3899841" cy="7950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1800"/>
              </a:pPr>
              <a:r>
                <a:t>package main</a:t>
              </a:r>
            </a:p>
            <a:p>
              <a:pPr>
                <a:defRPr sz="1800"/>
              </a:pPr>
            </a:p>
            <a:p>
              <a:pPr>
                <a:defRPr sz="1800"/>
              </a:pPr>
              <a:r>
                <a:t>import (</a:t>
              </a:r>
            </a:p>
            <a:p>
              <a:pPr>
                <a:defRPr sz="1800"/>
              </a:pPr>
              <a:r>
                <a:t>	"fmt"</a:t>
              </a:r>
            </a:p>
            <a:p>
              <a:pPr>
                <a:defRPr sz="1800"/>
              </a:pPr>
              <a:r>
                <a:t>	"time"</a:t>
              </a:r>
            </a:p>
            <a:p>
              <a:pPr>
                <a:defRPr sz="1800"/>
              </a:pPr>
              <a:r>
                <a:t>)</a:t>
              </a:r>
            </a:p>
            <a:p>
              <a:pPr>
                <a:defRPr sz="1800"/>
              </a:pPr>
            </a:p>
            <a:p>
              <a:pPr>
                <a:defRPr sz="1800"/>
              </a:pPr>
              <a:r>
                <a:t>func main() {</a:t>
              </a:r>
            </a:p>
            <a:p>
              <a:pPr>
                <a:defRPr sz="1800"/>
              </a:pPr>
              <a:r>
                <a:t>	ch := make(chan string)</a:t>
              </a:r>
            </a:p>
            <a:p>
              <a:pPr>
                <a:defRPr sz="1800"/>
              </a:pPr>
              <a:r>
                <a:t>	go sendData(ch)</a:t>
              </a:r>
            </a:p>
            <a:p>
              <a:pPr>
                <a:defRPr sz="1800"/>
              </a:pPr>
              <a:r>
                <a:t>	go getData(ch)</a:t>
              </a:r>
            </a:p>
            <a:p>
              <a:pPr>
                <a:defRPr sz="1800"/>
              </a:pPr>
              <a:r>
                <a:t>	time.Sleep(100 * time.Second)</a:t>
              </a:r>
            </a:p>
            <a:p>
              <a:pPr>
                <a:defRPr sz="1800"/>
              </a:pPr>
              <a:r>
                <a:t>}</a:t>
              </a:r>
            </a:p>
            <a:p>
              <a:pPr>
                <a:defRPr sz="1800"/>
              </a:pPr>
            </a:p>
            <a:p>
              <a:pPr>
                <a:defRPr sz="1800"/>
              </a:pPr>
              <a:r>
                <a:t>func sendData(ch chan string) {</a:t>
              </a:r>
            </a:p>
            <a:p>
              <a:pPr>
                <a:defRPr sz="1800"/>
              </a:pPr>
              <a:r>
                <a:t>	ch &lt;- "Washington"</a:t>
              </a:r>
            </a:p>
            <a:p>
              <a:pPr>
                <a:defRPr sz="1800"/>
              </a:pPr>
              <a:r>
                <a:t>	ch &lt;- "Tripoli"</a:t>
              </a:r>
            </a:p>
            <a:p>
              <a:pPr>
                <a:defRPr sz="1800"/>
              </a:pPr>
              <a:r>
                <a:t>	ch &lt;- "London"</a:t>
              </a:r>
            </a:p>
            <a:p>
              <a:pPr>
                <a:defRPr sz="1800"/>
              </a:pPr>
              <a:r>
                <a:t>	ch &lt;- "Beijing"</a:t>
              </a:r>
            </a:p>
            <a:p>
              <a:pPr>
                <a:defRPr sz="1800"/>
              </a:pPr>
              <a:r>
                <a:t>	ch &lt;- "Tokio"</a:t>
              </a:r>
            </a:p>
            <a:p>
              <a:pPr>
                <a:defRPr sz="1800"/>
              </a:pPr>
              <a:r>
                <a:t>}</a:t>
              </a:r>
            </a:p>
            <a:p>
              <a:pPr>
                <a:defRPr sz="1800"/>
              </a:pPr>
            </a:p>
            <a:p>
              <a:pPr>
                <a:defRPr sz="1800"/>
              </a:pPr>
              <a:r>
                <a:t>func getData(ch chan string) {</a:t>
              </a:r>
            </a:p>
            <a:p>
              <a:pPr>
                <a:defRPr sz="1800"/>
              </a:pPr>
            </a:p>
            <a:p>
              <a:pPr>
                <a:defRPr sz="1800"/>
              </a:pPr>
              <a:r>
                <a:t>	</a:t>
              </a:r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for</a:t>
              </a:r>
              <a:r>
                <a:t> input  := </a:t>
              </a:r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range</a:t>
              </a:r>
              <a:r>
                <a:t> ch {</a:t>
              </a:r>
            </a:p>
            <a:p>
              <a:pPr>
                <a:defRPr sz="1800"/>
              </a:pPr>
              <a:r>
                <a:t>		fmt.Println(input)</a:t>
              </a:r>
            </a:p>
            <a:p>
              <a:pPr>
                <a:defRPr sz="1800"/>
              </a:pPr>
              <a:r>
                <a:t>	}</a:t>
              </a:r>
            </a:p>
            <a:p>
              <a:pPr>
                <a:defRPr sz="1800"/>
              </a:pPr>
              <a:r>
                <a:t>}</a:t>
              </a:r>
            </a:p>
          </p:txBody>
        </p:sp>
        <p:pic>
          <p:nvPicPr>
            <p:cNvPr id="244" name="package main…" descr="package main…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4331641" cy="8509004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11. chan的关闭"/>
          <p:cNvSpPr txBox="1"/>
          <p:nvPr/>
        </p:nvSpPr>
        <p:spPr>
          <a:xfrm>
            <a:off x="1786229" y="2673350"/>
            <a:ext cx="221498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11. chan的关闭</a:t>
            </a:r>
          </a:p>
        </p:txBody>
      </p:sp>
      <p:sp>
        <p:nvSpPr>
          <p:cNvPr id="249" name="1. 使用内置函数close进行关闭，chan关闭之后，for range遍历chan中…"/>
          <p:cNvSpPr txBox="1"/>
          <p:nvPr/>
        </p:nvSpPr>
        <p:spPr>
          <a:xfrm>
            <a:off x="2256129" y="3276599"/>
            <a:ext cx="964996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 使用内置函数close进行关闭，chan关闭之后，for range遍历chan中</a:t>
            </a:r>
          </a:p>
          <a:p>
            <a:pPr/>
            <a:r>
              <a:t>已经存在的元素后结束</a:t>
            </a:r>
          </a:p>
        </p:txBody>
      </p:sp>
      <p:sp>
        <p:nvSpPr>
          <p:cNvPr id="250" name="2. 使用内置函数close进行关闭，chan关闭之后，没有使用for range的写法…"/>
          <p:cNvSpPr txBox="1"/>
          <p:nvPr/>
        </p:nvSpPr>
        <p:spPr>
          <a:xfrm>
            <a:off x="2370429" y="5130799"/>
            <a:ext cx="1019129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使用内置函数close进行关闭，chan关闭之后，没有使用for range的写法</a:t>
            </a:r>
          </a:p>
          <a:p>
            <a:pPr/>
            <a:r>
              <a:t>需要使用，v, ok := &lt;- ch进行判断chan是否关闭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12. chan的只读和只写"/>
          <p:cNvSpPr txBox="1"/>
          <p:nvPr/>
        </p:nvSpPr>
        <p:spPr>
          <a:xfrm>
            <a:off x="1786229" y="2673350"/>
            <a:ext cx="312938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12. chan的只读和只写</a:t>
            </a:r>
          </a:p>
        </p:txBody>
      </p:sp>
      <p:sp>
        <p:nvSpPr>
          <p:cNvPr id="253" name="a. 只读chan的声明"/>
          <p:cNvSpPr txBox="1"/>
          <p:nvPr/>
        </p:nvSpPr>
        <p:spPr>
          <a:xfrm>
            <a:off x="2256129" y="3486150"/>
            <a:ext cx="265511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a. 只读chan的声明</a:t>
            </a:r>
          </a:p>
        </p:txBody>
      </p:sp>
      <p:sp>
        <p:nvSpPr>
          <p:cNvPr id="254" name="Var 变量的名字 &lt;-chan int…"/>
          <p:cNvSpPr txBox="1"/>
          <p:nvPr/>
        </p:nvSpPr>
        <p:spPr>
          <a:xfrm>
            <a:off x="2687929" y="4248149"/>
            <a:ext cx="3720085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Var 变量的名字 &lt;-chan int</a:t>
            </a:r>
          </a:p>
          <a:p>
            <a:pPr/>
          </a:p>
          <a:p>
            <a:pPr/>
            <a:r>
              <a:t>Var readChan &lt;- chan int</a:t>
            </a:r>
          </a:p>
        </p:txBody>
      </p:sp>
      <p:sp>
        <p:nvSpPr>
          <p:cNvPr id="255" name="b. 只写chan的声明"/>
          <p:cNvSpPr txBox="1"/>
          <p:nvPr/>
        </p:nvSpPr>
        <p:spPr>
          <a:xfrm>
            <a:off x="2256129" y="6153150"/>
            <a:ext cx="267187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b. 只写chan的声明</a:t>
            </a:r>
          </a:p>
        </p:txBody>
      </p:sp>
      <p:sp>
        <p:nvSpPr>
          <p:cNvPr id="256" name="Var 变量的名字 chan&lt;- int…"/>
          <p:cNvSpPr txBox="1"/>
          <p:nvPr/>
        </p:nvSpPr>
        <p:spPr>
          <a:xfrm>
            <a:off x="2687929" y="7194549"/>
            <a:ext cx="3720085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Var 变量的名字 chan&lt;- int</a:t>
            </a:r>
          </a:p>
          <a:p>
            <a:pPr/>
          </a:p>
          <a:p>
            <a:pPr/>
            <a:r>
              <a:t>Var writeChan chan&lt;- int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12. 对chan进行select操作"/>
          <p:cNvSpPr txBox="1"/>
          <p:nvPr/>
        </p:nvSpPr>
        <p:spPr>
          <a:xfrm>
            <a:off x="1786229" y="2673350"/>
            <a:ext cx="363778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12. 对chan进行select操作</a:t>
            </a:r>
          </a:p>
        </p:txBody>
      </p:sp>
      <p:sp>
        <p:nvSpPr>
          <p:cNvPr id="259" name="Select {…"/>
          <p:cNvSpPr txBox="1"/>
          <p:nvPr/>
        </p:nvSpPr>
        <p:spPr>
          <a:xfrm>
            <a:off x="4046829" y="4362450"/>
            <a:ext cx="6401851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Select {</a:t>
            </a:r>
          </a:p>
          <a:p>
            <a:pPr/>
            <a:r>
              <a:t>     case u := &lt;- ch1:</a:t>
            </a:r>
          </a:p>
          <a:p>
            <a:pPr/>
            <a:r>
              <a:t>     case e := &lt;- ch2:</a:t>
            </a:r>
          </a:p>
          <a:p>
            <a:pPr/>
            <a:r>
              <a:t>     default:   </a:t>
            </a:r>
            <a:b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13. 练习"/>
          <p:cNvSpPr txBox="1"/>
          <p:nvPr/>
        </p:nvSpPr>
        <p:spPr>
          <a:xfrm>
            <a:off x="1786229" y="2673350"/>
            <a:ext cx="123230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13. 练习</a:t>
            </a:r>
          </a:p>
        </p:txBody>
      </p:sp>
      <p:sp>
        <p:nvSpPr>
          <p:cNvPr id="262" name="Select {…"/>
          <p:cNvSpPr txBox="1"/>
          <p:nvPr/>
        </p:nvSpPr>
        <p:spPr>
          <a:xfrm>
            <a:off x="4046829" y="4362450"/>
            <a:ext cx="6401851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Select {</a:t>
            </a:r>
          </a:p>
          <a:p>
            <a:pPr/>
            <a:r>
              <a:t>     case u := &lt;- ch1:</a:t>
            </a:r>
          </a:p>
          <a:p>
            <a:pPr/>
            <a:r>
              <a:t>     case e := &lt;- ch2:</a:t>
            </a:r>
          </a:p>
          <a:p>
            <a:pPr/>
            <a:r>
              <a:t>     default:   </a:t>
            </a:r>
            <a:b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14. 定时器的使用"/>
          <p:cNvSpPr txBox="1"/>
          <p:nvPr/>
        </p:nvSpPr>
        <p:spPr>
          <a:xfrm>
            <a:off x="1786229" y="2673350"/>
            <a:ext cx="245150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14. 定时器的使用</a:t>
            </a:r>
          </a:p>
        </p:txBody>
      </p:sp>
      <p:sp>
        <p:nvSpPr>
          <p:cNvPr id="265" name="package main…"/>
          <p:cNvSpPr txBox="1"/>
          <p:nvPr/>
        </p:nvSpPr>
        <p:spPr>
          <a:xfrm>
            <a:off x="5113629" y="2965450"/>
            <a:ext cx="6401851" cy="488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package main</a:t>
            </a:r>
          </a:p>
          <a:p>
            <a:pPr/>
          </a:p>
          <a:p>
            <a:pPr/>
            <a:r>
              <a:t>import (</a:t>
            </a:r>
          </a:p>
          <a:p>
            <a:pPr/>
            <a:r>
              <a:t>	"fmt"</a:t>
            </a:r>
          </a:p>
          <a:p>
            <a:pPr/>
            <a:r>
              <a:t>	"time"</a:t>
            </a:r>
          </a:p>
          <a:p>
            <a:pPr/>
            <a:r>
              <a:t>)</a:t>
            </a:r>
          </a:p>
          <a:p>
            <a:pPr/>
          </a:p>
          <a:p>
            <a:pPr/>
            <a:r>
              <a:t>func main() {</a:t>
            </a:r>
          </a:p>
          <a:p>
            <a:pPr/>
            <a:r>
              <a:t>	t := time.NewTicker(time.Second)</a:t>
            </a:r>
          </a:p>
          <a:p>
            <a:pPr/>
            <a:r>
              <a:t>	for v := range t.C {</a:t>
            </a:r>
          </a:p>
          <a:p>
            <a:pPr/>
            <a:r>
              <a:t>		fmt.Println("hello, ", v)</a:t>
            </a:r>
          </a:p>
          <a:p>
            <a:pPr/>
            <a:r>
              <a:t>	}</a:t>
            </a:r>
          </a:p>
          <a:p>
            <a:pP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15. 一次定时器"/>
          <p:cNvSpPr txBox="1"/>
          <p:nvPr/>
        </p:nvSpPr>
        <p:spPr>
          <a:xfrm>
            <a:off x="1786229" y="2673350"/>
            <a:ext cx="214670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15. 一次定时器</a:t>
            </a:r>
          </a:p>
        </p:txBody>
      </p:sp>
      <p:sp>
        <p:nvSpPr>
          <p:cNvPr id="268" name="package main…"/>
          <p:cNvSpPr txBox="1"/>
          <p:nvPr/>
        </p:nvSpPr>
        <p:spPr>
          <a:xfrm>
            <a:off x="5113629" y="2965450"/>
            <a:ext cx="6401851" cy="488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package main</a:t>
            </a:r>
          </a:p>
          <a:p>
            <a:pPr/>
          </a:p>
          <a:p>
            <a:pPr/>
            <a:r>
              <a:t>import (</a:t>
            </a:r>
          </a:p>
          <a:p>
            <a:pPr/>
            <a:r>
              <a:t>	"fmt"</a:t>
            </a:r>
          </a:p>
          <a:p>
            <a:pPr/>
            <a:r>
              <a:t>	"time"</a:t>
            </a:r>
          </a:p>
          <a:p>
            <a:pPr/>
            <a:r>
              <a:t>)</a:t>
            </a:r>
          </a:p>
          <a:p>
            <a:pPr/>
          </a:p>
          <a:p>
            <a:pPr/>
            <a:r>
              <a:t>func main() {</a:t>
            </a:r>
          </a:p>
          <a:p>
            <a:pPr/>
            <a:r>
              <a:t>	select {</a:t>
            </a:r>
          </a:p>
          <a:p>
            <a:pPr/>
            <a:r>
              <a:t>        Case &lt;- time.After(time.Second):</a:t>
            </a:r>
          </a:p>
          <a:p>
            <a:pPr/>
            <a:r>
              <a:t>         fmt.Println(“after”)</a:t>
            </a:r>
          </a:p>
          <a:p>
            <a:pPr lvl="3"/>
            <a:r>
              <a:t>}</a:t>
            </a:r>
          </a:p>
          <a:p>
            <a:pP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1. 进程和线程"/>
          <p:cNvSpPr txBox="1"/>
          <p:nvPr/>
        </p:nvSpPr>
        <p:spPr>
          <a:xfrm>
            <a:off x="1786229" y="2673350"/>
            <a:ext cx="19772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 进程和线程</a:t>
            </a:r>
          </a:p>
        </p:txBody>
      </p:sp>
      <p:sp>
        <p:nvSpPr>
          <p:cNvPr id="129" name="Goroutine"/>
          <p:cNvSpPr txBox="1"/>
          <p:nvPr/>
        </p:nvSpPr>
        <p:spPr>
          <a:xfrm>
            <a:off x="6502400" y="1047749"/>
            <a:ext cx="144719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Goroutine</a:t>
            </a:r>
          </a:p>
        </p:txBody>
      </p:sp>
      <p:sp>
        <p:nvSpPr>
          <p:cNvPr id="130" name="A. 进程是程序在操作系统中的一次执行过程，系统进行资源分配和调度的…"/>
          <p:cNvSpPr txBox="1"/>
          <p:nvPr/>
        </p:nvSpPr>
        <p:spPr>
          <a:xfrm>
            <a:off x="2283510" y="3594099"/>
            <a:ext cx="10020606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A. 进程是程序在操作系统中的一次执行过程，系统进行资源分配和调度的</a:t>
            </a:r>
          </a:p>
          <a:p>
            <a:pPr/>
            <a:r>
              <a:t>一个独立单位。</a:t>
            </a:r>
          </a:p>
        </p:txBody>
      </p:sp>
      <p:sp>
        <p:nvSpPr>
          <p:cNvPr id="131" name="B. 线程是进程的一个执行实体,是CPU调度和分派的基本单位,它是比进程更…"/>
          <p:cNvSpPr txBox="1"/>
          <p:nvPr/>
        </p:nvSpPr>
        <p:spPr>
          <a:xfrm>
            <a:off x="2283510" y="4775199"/>
            <a:ext cx="1020683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B. </a:t>
            </a:r>
            <a:r>
              <a:rPr>
                <a:latin typeface="Arial"/>
                <a:ea typeface="Arial"/>
                <a:cs typeface="Arial"/>
                <a:sym typeface="Arial"/>
              </a:rPr>
              <a:t>线程是进程的一个</a:t>
            </a:r>
            <a:r>
              <a:t>执行实体,是CPU调度和分派的基本单位,它是比进程更</a:t>
            </a:r>
          </a:p>
          <a:p>
            <a:pPr/>
            <a:r>
              <a:t>小的能独立运行的基本单位。</a:t>
            </a:r>
          </a:p>
        </p:txBody>
      </p:sp>
      <p:sp>
        <p:nvSpPr>
          <p:cNvPr id="132" name="C.一个进程可以创建和撤销多个线程;同一个进程中的多个线程之间可以并发…"/>
          <p:cNvSpPr txBox="1"/>
          <p:nvPr/>
        </p:nvSpPr>
        <p:spPr>
          <a:xfrm>
            <a:off x="2283510" y="6273799"/>
            <a:ext cx="1034217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C.</a:t>
            </a:r>
            <a:r>
              <a:rPr>
                <a:latin typeface="Arial"/>
                <a:ea typeface="Arial"/>
                <a:cs typeface="Arial"/>
                <a:sym typeface="Arial"/>
              </a:rPr>
              <a:t>一个进程可以创建和撤销多个线程</a:t>
            </a:r>
            <a:r>
              <a:t>;同一个进程中的多个线程之间可以并发</a:t>
            </a:r>
          </a:p>
          <a:p>
            <a:pPr/>
            <a:r>
              <a:t>执行.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16. 超时控制"/>
          <p:cNvSpPr txBox="1"/>
          <p:nvPr/>
        </p:nvSpPr>
        <p:spPr>
          <a:xfrm>
            <a:off x="1786229" y="2673350"/>
            <a:ext cx="184190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16. 超时控制</a:t>
            </a:r>
          </a:p>
        </p:txBody>
      </p:sp>
      <p:grpSp>
        <p:nvGrpSpPr>
          <p:cNvPr id="273" name="package main…"/>
          <p:cNvGrpSpPr/>
          <p:nvPr/>
        </p:nvGrpSpPr>
        <p:grpSpPr>
          <a:xfrm>
            <a:off x="4897729" y="971550"/>
            <a:ext cx="6833651" cy="9156700"/>
            <a:chOff x="0" y="0"/>
            <a:chExt cx="6833649" cy="9156700"/>
          </a:xfrm>
        </p:grpSpPr>
        <p:sp>
          <p:nvSpPr>
            <p:cNvPr id="272" name="package main…"/>
            <p:cNvSpPr txBox="1"/>
            <p:nvPr/>
          </p:nvSpPr>
          <p:spPr>
            <a:xfrm>
              <a:off x="215900" y="139700"/>
              <a:ext cx="6401850" cy="8597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package main</a:t>
              </a:r>
            </a:p>
            <a:p>
              <a:pPr/>
            </a:p>
            <a:p>
              <a:pPr/>
              <a:r>
                <a:t>import (</a:t>
              </a:r>
            </a:p>
            <a:p>
              <a:pPr/>
              <a:r>
                <a:t>	"fmt"</a:t>
              </a:r>
            </a:p>
            <a:p>
              <a:pPr/>
              <a:r>
                <a:t>	"time"</a:t>
              </a:r>
            </a:p>
            <a:p>
              <a:pPr/>
              <a:r>
                <a:t>)</a:t>
              </a:r>
            </a:p>
            <a:p>
              <a:pPr/>
              <a:r>
                <a:t>func queryDb(ch chan int) {</a:t>
              </a:r>
            </a:p>
            <a:p>
              <a:pPr/>
            </a:p>
            <a:p>
              <a:pPr/>
              <a:r>
                <a:t>	time.Sleep(time.Second)</a:t>
              </a:r>
            </a:p>
            <a:p>
              <a:pPr/>
              <a:r>
                <a:t>	ch &lt;- 100</a:t>
              </a:r>
            </a:p>
            <a:p>
              <a:pPr/>
              <a:r>
                <a:t>}</a:t>
              </a:r>
            </a:p>
            <a:p>
              <a:pPr/>
              <a:r>
                <a:t>func main() {</a:t>
              </a:r>
            </a:p>
            <a:p>
              <a:pPr/>
              <a:r>
                <a:t>	ch := make(chan int)</a:t>
              </a:r>
            </a:p>
            <a:p>
              <a:pPr/>
              <a:r>
                <a:t>	go queryDb(ch)</a:t>
              </a:r>
            </a:p>
            <a:p>
              <a:pPr/>
              <a:r>
                <a:t>	t := time.NewTicker(time.Second)</a:t>
              </a:r>
            </a:p>
            <a:p>
              <a:pPr/>
            </a:p>
            <a:p>
              <a:pPr/>
              <a:r>
                <a:t>	select {</a:t>
              </a:r>
            </a:p>
            <a:p>
              <a:pPr/>
              <a:r>
                <a:t>	case v := &lt;-ch:</a:t>
              </a:r>
            </a:p>
            <a:p>
              <a:pPr/>
              <a:r>
                <a:t>		fmt.Println("result", v)</a:t>
              </a:r>
            </a:p>
            <a:p>
              <a:pPr/>
              <a:r>
                <a:t>	case &lt;-t.C:</a:t>
              </a:r>
            </a:p>
            <a:p>
              <a:pPr/>
              <a:r>
                <a:t>		fmt.Println("timeout")</a:t>
              </a:r>
            </a:p>
            <a:p>
              <a:pPr/>
              <a:r>
                <a:t>	}</a:t>
              </a:r>
            </a:p>
            <a:p>
              <a:pPr/>
              <a:r>
                <a:t>}</a:t>
              </a:r>
            </a:p>
          </p:txBody>
        </p:sp>
        <p:pic>
          <p:nvPicPr>
            <p:cNvPr id="271" name="package main…" descr="package main…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6833651" cy="91567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17. goroutine中使用recover"/>
          <p:cNvSpPr txBox="1"/>
          <p:nvPr/>
        </p:nvSpPr>
        <p:spPr>
          <a:xfrm>
            <a:off x="1786229" y="2673350"/>
            <a:ext cx="384688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17. goroutine中使用recover</a:t>
            </a:r>
          </a:p>
        </p:txBody>
      </p:sp>
      <p:sp>
        <p:nvSpPr>
          <p:cNvPr id="276" name="应用场景，如果某个goroutine panic了，而且这个goroutine里面没有…"/>
          <p:cNvSpPr txBox="1"/>
          <p:nvPr/>
        </p:nvSpPr>
        <p:spPr>
          <a:xfrm>
            <a:off x="2306929" y="4578349"/>
            <a:ext cx="9405520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应用场景，如果某个goroutine panic了，而且这个goroutine里面没有</a:t>
            </a:r>
          </a:p>
          <a:p>
            <a:pPr/>
            <a:r>
              <a:t>捕获(recover)，那么整个进程就会挂掉。所以，好的习惯是每当go产</a:t>
            </a:r>
          </a:p>
          <a:p>
            <a:pPr/>
            <a:r>
              <a:t>生一个goroutine，就需要写下recover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1. 文件名必须以_test.go结尾"/>
          <p:cNvSpPr txBox="1"/>
          <p:nvPr/>
        </p:nvSpPr>
        <p:spPr>
          <a:xfrm>
            <a:off x="1786229" y="2673350"/>
            <a:ext cx="397581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 文件名必须以_test.go结尾</a:t>
            </a:r>
          </a:p>
        </p:txBody>
      </p:sp>
      <p:sp>
        <p:nvSpPr>
          <p:cNvPr id="279" name="单元测试"/>
          <p:cNvSpPr txBox="1"/>
          <p:nvPr/>
        </p:nvSpPr>
        <p:spPr>
          <a:xfrm>
            <a:off x="6502400" y="1022350"/>
            <a:ext cx="13335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单元测试</a:t>
            </a:r>
          </a:p>
        </p:txBody>
      </p:sp>
      <p:sp>
        <p:nvSpPr>
          <p:cNvPr id="280" name="2. 使用go test执行单元测试"/>
          <p:cNvSpPr txBox="1"/>
          <p:nvPr/>
        </p:nvSpPr>
        <p:spPr>
          <a:xfrm>
            <a:off x="1786229" y="4133850"/>
            <a:ext cx="382341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使用go test执行单元测试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3. 练习，编写单元测试用例："/>
          <p:cNvSpPr txBox="1"/>
          <p:nvPr/>
        </p:nvSpPr>
        <p:spPr>
          <a:xfrm>
            <a:off x="1786229" y="2673350"/>
            <a:ext cx="41108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3. 练习，编写单元测试用例：</a:t>
            </a:r>
          </a:p>
        </p:txBody>
      </p:sp>
      <p:sp>
        <p:nvSpPr>
          <p:cNvPr id="283" name="单元测试"/>
          <p:cNvSpPr txBox="1"/>
          <p:nvPr/>
        </p:nvSpPr>
        <p:spPr>
          <a:xfrm>
            <a:off x="6502400" y="1022350"/>
            <a:ext cx="13335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单元测试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课后工作"/>
          <p:cNvSpPr txBox="1"/>
          <p:nvPr/>
        </p:nvSpPr>
        <p:spPr>
          <a:xfrm>
            <a:off x="5530850" y="9144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/>
            </a:lvl1pPr>
          </a:lstStyle>
          <a:p>
            <a:pPr/>
            <a:r>
              <a:t>课后工作</a:t>
            </a:r>
          </a:p>
        </p:txBody>
      </p:sp>
      <p:sp>
        <p:nvSpPr>
          <p:cNvPr id="286" name="1. 完善之前讲的图书管理系统，使各个功能正确无误."/>
          <p:cNvSpPr txBox="1"/>
          <p:nvPr/>
        </p:nvSpPr>
        <p:spPr>
          <a:xfrm>
            <a:off x="1786229" y="2673350"/>
            <a:ext cx="724357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 完善之前讲的图书管理系统，使各个功能正确无误.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2. 进程和线程"/>
          <p:cNvSpPr txBox="1"/>
          <p:nvPr/>
        </p:nvSpPr>
        <p:spPr>
          <a:xfrm>
            <a:off x="1786229" y="2673350"/>
            <a:ext cx="19772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进程和线程</a:t>
            </a:r>
          </a:p>
        </p:txBody>
      </p:sp>
      <p:sp>
        <p:nvSpPr>
          <p:cNvPr id="135" name="Goroutine"/>
          <p:cNvSpPr txBox="1"/>
          <p:nvPr/>
        </p:nvSpPr>
        <p:spPr>
          <a:xfrm>
            <a:off x="6502400" y="1047749"/>
            <a:ext cx="144719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Goroutine</a:t>
            </a:r>
          </a:p>
        </p:txBody>
      </p:sp>
      <p:sp>
        <p:nvSpPr>
          <p:cNvPr id="136" name="进程"/>
          <p:cNvSpPr/>
          <p:nvPr/>
        </p:nvSpPr>
        <p:spPr>
          <a:xfrm>
            <a:off x="2867769" y="4112418"/>
            <a:ext cx="1270001" cy="520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进程</a:t>
            </a:r>
          </a:p>
        </p:txBody>
      </p:sp>
      <p:sp>
        <p:nvSpPr>
          <p:cNvPr id="137" name="一个线程"/>
          <p:cNvSpPr/>
          <p:nvPr/>
        </p:nvSpPr>
        <p:spPr>
          <a:xfrm>
            <a:off x="5407769" y="4112418"/>
            <a:ext cx="1627139" cy="520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一个线程</a:t>
            </a:r>
          </a:p>
        </p:txBody>
      </p:sp>
      <p:sp>
        <p:nvSpPr>
          <p:cNvPr id="138" name="线条"/>
          <p:cNvSpPr/>
          <p:nvPr/>
        </p:nvSpPr>
        <p:spPr>
          <a:xfrm>
            <a:off x="4452855" y="4372768"/>
            <a:ext cx="63982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/>
          </a:p>
        </p:txBody>
      </p:sp>
      <p:sp>
        <p:nvSpPr>
          <p:cNvPr id="139" name="单线程程序"/>
          <p:cNvSpPr/>
          <p:nvPr/>
        </p:nvSpPr>
        <p:spPr>
          <a:xfrm>
            <a:off x="8531969" y="4112418"/>
            <a:ext cx="1627139" cy="520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单线程程序</a:t>
            </a:r>
          </a:p>
        </p:txBody>
      </p:sp>
      <p:sp>
        <p:nvSpPr>
          <p:cNvPr id="140" name="箭头"/>
          <p:cNvSpPr/>
          <p:nvPr/>
        </p:nvSpPr>
        <p:spPr>
          <a:xfrm>
            <a:off x="7429500" y="4037682"/>
            <a:ext cx="707877" cy="670174"/>
          </a:xfrm>
          <a:prstGeom prst="rightArrow">
            <a:avLst>
              <a:gd name="adj1" fmla="val 32000"/>
              <a:gd name="adj2" fmla="val 67601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1" name="进程"/>
          <p:cNvSpPr/>
          <p:nvPr/>
        </p:nvSpPr>
        <p:spPr>
          <a:xfrm>
            <a:off x="2856731" y="5626224"/>
            <a:ext cx="1270001" cy="520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进程</a:t>
            </a:r>
          </a:p>
        </p:txBody>
      </p:sp>
      <p:sp>
        <p:nvSpPr>
          <p:cNvPr id="142" name="多个线程"/>
          <p:cNvSpPr/>
          <p:nvPr/>
        </p:nvSpPr>
        <p:spPr>
          <a:xfrm>
            <a:off x="5396731" y="5626224"/>
            <a:ext cx="1627138" cy="520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多个线程</a:t>
            </a:r>
          </a:p>
        </p:txBody>
      </p:sp>
      <p:sp>
        <p:nvSpPr>
          <p:cNvPr id="143" name="线条"/>
          <p:cNvSpPr/>
          <p:nvPr/>
        </p:nvSpPr>
        <p:spPr>
          <a:xfrm>
            <a:off x="4441817" y="5886574"/>
            <a:ext cx="63982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/>
          </a:p>
        </p:txBody>
      </p:sp>
      <p:sp>
        <p:nvSpPr>
          <p:cNvPr id="144" name="多线程程序"/>
          <p:cNvSpPr/>
          <p:nvPr/>
        </p:nvSpPr>
        <p:spPr>
          <a:xfrm>
            <a:off x="8520931" y="5626224"/>
            <a:ext cx="1627138" cy="520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多线程程序</a:t>
            </a:r>
          </a:p>
        </p:txBody>
      </p:sp>
      <p:sp>
        <p:nvSpPr>
          <p:cNvPr id="145" name="箭头"/>
          <p:cNvSpPr/>
          <p:nvPr/>
        </p:nvSpPr>
        <p:spPr>
          <a:xfrm>
            <a:off x="7418461" y="5551487"/>
            <a:ext cx="707878" cy="670174"/>
          </a:xfrm>
          <a:prstGeom prst="rightArrow">
            <a:avLst>
              <a:gd name="adj1" fmla="val 32000"/>
              <a:gd name="adj2" fmla="val 67601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3. 并发和并行"/>
          <p:cNvSpPr txBox="1"/>
          <p:nvPr/>
        </p:nvSpPr>
        <p:spPr>
          <a:xfrm>
            <a:off x="1786229" y="2673350"/>
            <a:ext cx="19772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3. 并发和并行</a:t>
            </a:r>
          </a:p>
        </p:txBody>
      </p:sp>
      <p:sp>
        <p:nvSpPr>
          <p:cNvPr id="148" name="Goroutine"/>
          <p:cNvSpPr txBox="1"/>
          <p:nvPr/>
        </p:nvSpPr>
        <p:spPr>
          <a:xfrm>
            <a:off x="6502400" y="1047749"/>
            <a:ext cx="144719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Goroutine</a:t>
            </a:r>
          </a:p>
        </p:txBody>
      </p:sp>
      <p:sp>
        <p:nvSpPr>
          <p:cNvPr id="149" name="A. 多线程程序在一个核的cpu上运行，就是并发"/>
          <p:cNvSpPr txBox="1"/>
          <p:nvPr/>
        </p:nvSpPr>
        <p:spPr>
          <a:xfrm>
            <a:off x="2283510" y="3803650"/>
            <a:ext cx="649864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A. 多线程程序在一个核的cpu上运行，就是并发</a:t>
            </a:r>
          </a:p>
        </p:txBody>
      </p:sp>
      <p:sp>
        <p:nvSpPr>
          <p:cNvPr id="150" name="B. 多线程程序在多个核的cpu上运行，就是并行"/>
          <p:cNvSpPr txBox="1"/>
          <p:nvPr/>
        </p:nvSpPr>
        <p:spPr>
          <a:xfrm>
            <a:off x="2283510" y="4718050"/>
            <a:ext cx="649864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B. 多线程程序在多个核的cpu上运行，就是并行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4. 并发和并行"/>
          <p:cNvSpPr txBox="1"/>
          <p:nvPr/>
        </p:nvSpPr>
        <p:spPr>
          <a:xfrm>
            <a:off x="1786229" y="2673350"/>
            <a:ext cx="19772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4. 并发和并行</a:t>
            </a:r>
          </a:p>
        </p:txBody>
      </p:sp>
      <p:sp>
        <p:nvSpPr>
          <p:cNvPr id="153" name="Goroutine"/>
          <p:cNvSpPr txBox="1"/>
          <p:nvPr/>
        </p:nvSpPr>
        <p:spPr>
          <a:xfrm>
            <a:off x="6502400" y="1047749"/>
            <a:ext cx="144719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Goroutine</a:t>
            </a:r>
          </a:p>
        </p:txBody>
      </p:sp>
      <p:pic>
        <p:nvPicPr>
          <p:cNvPr id="154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4650" y="4419600"/>
            <a:ext cx="4254500" cy="2362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42150" y="4419600"/>
            <a:ext cx="4660900" cy="2362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5. 协程和线程"/>
          <p:cNvSpPr txBox="1"/>
          <p:nvPr/>
        </p:nvSpPr>
        <p:spPr>
          <a:xfrm>
            <a:off x="1786229" y="2673350"/>
            <a:ext cx="19772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5. 协程和线程</a:t>
            </a:r>
          </a:p>
        </p:txBody>
      </p:sp>
      <p:sp>
        <p:nvSpPr>
          <p:cNvPr id="158" name="Goroutine"/>
          <p:cNvSpPr txBox="1"/>
          <p:nvPr/>
        </p:nvSpPr>
        <p:spPr>
          <a:xfrm>
            <a:off x="6502400" y="1047749"/>
            <a:ext cx="144719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Goroutine</a:t>
            </a:r>
          </a:p>
        </p:txBody>
      </p:sp>
      <p:sp>
        <p:nvSpPr>
          <p:cNvPr id="159" name="协程：独立的栈空间，共享堆空间，调度由用户自己控制，本质上有点类似于…"/>
          <p:cNvSpPr txBox="1"/>
          <p:nvPr/>
        </p:nvSpPr>
        <p:spPr>
          <a:xfrm>
            <a:off x="2249677" y="3555999"/>
            <a:ext cx="10562236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ts val="4500"/>
              </a:lnSpc>
            </a:pPr>
            <a:r>
              <a:t>协程：独立的栈空间，共享堆空间，调度由用户自己控制，本质上有点类似于</a:t>
            </a:r>
          </a:p>
          <a:p>
            <a:pPr defTabSz="457200">
              <a:lnSpc>
                <a:spcPts val="4500"/>
              </a:lnSpc>
            </a:pPr>
            <a:r>
              <a:t>用户级线程，这些用户级线程的调度也是自己实现的</a:t>
            </a:r>
          </a:p>
        </p:txBody>
      </p:sp>
      <p:sp>
        <p:nvSpPr>
          <p:cNvPr id="160" name="线程：一个线程上可以跑多个协程，协程是轻量级的线程。"/>
          <p:cNvSpPr txBox="1"/>
          <p:nvPr/>
        </p:nvSpPr>
        <p:spPr>
          <a:xfrm>
            <a:off x="2249677" y="5251450"/>
            <a:ext cx="803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4500"/>
              </a:lnSpc>
            </a:lvl1pPr>
          </a:lstStyle>
          <a:p>
            <a:pPr/>
            <a:r>
              <a:t>线程：一个线程上可以跑多个协程，协程是轻量级的线程。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6. goroutine调度模型"/>
          <p:cNvSpPr txBox="1"/>
          <p:nvPr/>
        </p:nvSpPr>
        <p:spPr>
          <a:xfrm>
            <a:off x="1786229" y="2673350"/>
            <a:ext cx="295442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6. goroutine调度模型</a:t>
            </a:r>
          </a:p>
        </p:txBody>
      </p:sp>
      <p:sp>
        <p:nvSpPr>
          <p:cNvPr id="163" name="Goroutine"/>
          <p:cNvSpPr txBox="1"/>
          <p:nvPr/>
        </p:nvSpPr>
        <p:spPr>
          <a:xfrm>
            <a:off x="6502400" y="1047749"/>
            <a:ext cx="144719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Goroutine</a:t>
            </a:r>
          </a:p>
        </p:txBody>
      </p:sp>
      <p:sp>
        <p:nvSpPr>
          <p:cNvPr id="164" name="G"/>
          <p:cNvSpPr/>
          <p:nvPr/>
        </p:nvSpPr>
        <p:spPr>
          <a:xfrm>
            <a:off x="8813800" y="4241800"/>
            <a:ext cx="1270000" cy="1270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65" name="P"/>
          <p:cNvSpPr/>
          <p:nvPr/>
        </p:nvSpPr>
        <p:spPr>
          <a:xfrm>
            <a:off x="6140450" y="4241800"/>
            <a:ext cx="1270000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</a:t>
            </a:r>
          </a:p>
        </p:txBody>
      </p:sp>
      <p:sp>
        <p:nvSpPr>
          <p:cNvPr id="166" name="M"/>
          <p:cNvSpPr/>
          <p:nvPr/>
        </p:nvSpPr>
        <p:spPr>
          <a:xfrm>
            <a:off x="3467100" y="4241800"/>
            <a:ext cx="1270000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7. goroutine调度模型"/>
          <p:cNvSpPr txBox="1"/>
          <p:nvPr/>
        </p:nvSpPr>
        <p:spPr>
          <a:xfrm>
            <a:off x="1786229" y="2673350"/>
            <a:ext cx="295442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7. goroutine调度模型</a:t>
            </a:r>
          </a:p>
        </p:txBody>
      </p:sp>
      <p:sp>
        <p:nvSpPr>
          <p:cNvPr id="169" name="Goroutine"/>
          <p:cNvSpPr txBox="1"/>
          <p:nvPr/>
        </p:nvSpPr>
        <p:spPr>
          <a:xfrm>
            <a:off x="6502400" y="1047749"/>
            <a:ext cx="144719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Goroutine</a:t>
            </a:r>
          </a:p>
        </p:txBody>
      </p:sp>
      <p:pic>
        <p:nvPicPr>
          <p:cNvPr id="170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52645" y="3244850"/>
            <a:ext cx="5346701" cy="4711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