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4163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三天"/>
          <p:cNvSpPr txBox="1"/>
          <p:nvPr/>
        </p:nvSpPr>
        <p:spPr>
          <a:xfrm>
            <a:off x="4604445" y="3973572"/>
            <a:ext cx="37959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rPr dirty="0" err="1"/>
              <a:t>Go</a:t>
            </a:r>
            <a:r>
              <a:rPr dirty="0" err="1" smtClean="0"/>
              <a:t>培训第</a:t>
            </a:r>
            <a:r>
              <a:rPr lang="zh-CN" altLang="en-US" dirty="0"/>
              <a:t>四</a:t>
            </a:r>
            <a:r>
              <a:rPr dirty="0" smtClean="0"/>
              <a:t>天</a:t>
            </a:r>
            <a:endParaRPr dirty="0"/>
          </a:p>
        </p:txBody>
      </p:sp>
      <p:sp>
        <p:nvSpPr>
          <p:cNvPr id="120" name="tony"/>
          <p:cNvSpPr txBox="1"/>
          <p:nvPr/>
        </p:nvSpPr>
        <p:spPr>
          <a:xfrm>
            <a:off x="6451346" y="4984750"/>
            <a:ext cx="9784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tony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2. 闭包的例子"/>
          <p:cNvSpPr txBox="1"/>
          <p:nvPr/>
        </p:nvSpPr>
        <p:spPr>
          <a:xfrm>
            <a:off x="1786229" y="26733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闭包的例子</a:t>
            </a:r>
          </a:p>
        </p:txBody>
      </p:sp>
      <p:sp>
        <p:nvSpPr>
          <p:cNvPr id="163" name="闭包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闭包</a:t>
            </a:r>
          </a:p>
        </p:txBody>
      </p:sp>
      <p:sp>
        <p:nvSpPr>
          <p:cNvPr id="164" name="package main…"/>
          <p:cNvSpPr txBox="1"/>
          <p:nvPr/>
        </p:nvSpPr>
        <p:spPr>
          <a:xfrm>
            <a:off x="4242968" y="2082799"/>
            <a:ext cx="7572859" cy="7569201"/>
          </a:xfrm>
          <a:prstGeom prst="rect">
            <a:avLst/>
          </a:prstGeom>
          <a:ln w="1016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package main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import (</a:t>
            </a:r>
          </a:p>
          <a:p>
            <a:pPr algn="l">
              <a:defRPr sz="24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 algn="l">
              <a:defRPr sz="2400"/>
            </a:pPr>
            <a:r>
              <a:rPr dirty="0"/>
              <a:t>	"strings"</a:t>
            </a:r>
          </a:p>
          <a:p>
            <a:pPr algn="l">
              <a:defRPr sz="2400"/>
            </a:pPr>
            <a:r>
              <a:rPr dirty="0"/>
              <a:t>)</a:t>
            </a:r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</a:t>
            </a:r>
            <a:r>
              <a:rPr dirty="0" err="1"/>
              <a:t>makeSuffixFunc</a:t>
            </a:r>
            <a:r>
              <a:rPr dirty="0"/>
              <a:t>(suffix string) </a:t>
            </a:r>
            <a:r>
              <a:rPr dirty="0" err="1"/>
              <a:t>func</a:t>
            </a:r>
            <a:r>
              <a:rPr dirty="0"/>
              <a:t>(string) string {</a:t>
            </a:r>
          </a:p>
          <a:p>
            <a:pPr algn="l">
              <a:defRPr sz="2400"/>
            </a:pPr>
            <a:r>
              <a:rPr dirty="0"/>
              <a:t>	return </a:t>
            </a:r>
            <a:r>
              <a:rPr dirty="0" err="1"/>
              <a:t>func</a:t>
            </a:r>
            <a:r>
              <a:rPr dirty="0"/>
              <a:t>(name string) string {</a:t>
            </a:r>
          </a:p>
          <a:p>
            <a:pPr algn="l">
              <a:defRPr sz="2400"/>
            </a:pPr>
            <a:r>
              <a:rPr dirty="0"/>
              <a:t>		if !</a:t>
            </a:r>
            <a:r>
              <a:rPr dirty="0" err="1"/>
              <a:t>strings.HasSuffix</a:t>
            </a:r>
            <a:r>
              <a:rPr dirty="0"/>
              <a:t>(name, suffix) {</a:t>
            </a:r>
          </a:p>
          <a:p>
            <a:pPr algn="l">
              <a:defRPr sz="2400"/>
            </a:pPr>
            <a:r>
              <a:rPr dirty="0"/>
              <a:t>			return name + suffix</a:t>
            </a:r>
          </a:p>
          <a:p>
            <a:pPr algn="l">
              <a:defRPr sz="2400"/>
            </a:pPr>
            <a:r>
              <a:rPr dirty="0"/>
              <a:t>		}</a:t>
            </a:r>
          </a:p>
          <a:p>
            <a:pPr algn="l">
              <a:defRPr sz="2400"/>
            </a:pPr>
            <a:r>
              <a:rPr dirty="0"/>
              <a:t>		return name</a:t>
            </a:r>
          </a:p>
          <a:p>
            <a:pPr algn="l">
              <a:defRPr sz="2400"/>
            </a:pPr>
            <a:r>
              <a:rPr dirty="0"/>
              <a:t>	}</a:t>
            </a:r>
          </a:p>
          <a:p>
            <a:pPr algn="l">
              <a:defRPr sz="2400"/>
            </a:pPr>
            <a:r>
              <a:rPr dirty="0"/>
              <a:t>}</a:t>
            </a:r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 algn="l">
              <a:defRPr sz="2400"/>
            </a:pPr>
            <a:r>
              <a:rPr dirty="0"/>
              <a:t>	func1 := </a:t>
            </a:r>
            <a:r>
              <a:rPr dirty="0" err="1"/>
              <a:t>makeSuffixFunc</a:t>
            </a:r>
            <a:r>
              <a:rPr dirty="0"/>
              <a:t>(".bmp")</a:t>
            </a:r>
          </a:p>
          <a:p>
            <a:pPr algn="l">
              <a:defRPr sz="2400"/>
            </a:pPr>
            <a:r>
              <a:rPr dirty="0"/>
              <a:t>	func2 := </a:t>
            </a:r>
            <a:r>
              <a:rPr dirty="0" err="1"/>
              <a:t>makeSuffixFunc</a:t>
            </a:r>
            <a:r>
              <a:rPr dirty="0"/>
              <a:t>(".jpg")</a:t>
            </a:r>
          </a:p>
          <a:p>
            <a:pPr algn="l">
              <a:defRPr sz="2400"/>
            </a:pPr>
            <a:r>
              <a:rPr dirty="0"/>
              <a:t>	</a:t>
            </a:r>
            <a:r>
              <a:rPr dirty="0" err="1"/>
              <a:t>fmt.Println</a:t>
            </a:r>
            <a:r>
              <a:rPr dirty="0"/>
              <a:t>(func1("test"))</a:t>
            </a:r>
          </a:p>
          <a:p>
            <a:pPr algn="l">
              <a:defRPr sz="2400"/>
            </a:pPr>
            <a:r>
              <a:rPr dirty="0"/>
              <a:t>	</a:t>
            </a:r>
            <a:r>
              <a:rPr dirty="0" err="1"/>
              <a:t>fmt.Println</a:t>
            </a:r>
            <a:r>
              <a:rPr dirty="0"/>
              <a:t>(func2("test"))</a:t>
            </a:r>
          </a:p>
          <a:p>
            <a:pPr algn="l">
              <a:defRPr sz="24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1. 数组：是同一种数据类型的固定长度的序列。"/>
          <p:cNvSpPr txBox="1"/>
          <p:nvPr/>
        </p:nvSpPr>
        <p:spPr>
          <a:xfrm>
            <a:off x="1786229" y="2673350"/>
            <a:ext cx="6549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1. </a:t>
            </a:r>
            <a:r>
              <a:rPr dirty="0" err="1"/>
              <a:t>数组：是同一种数据类型的固定长度的序列</a:t>
            </a:r>
            <a:r>
              <a:rPr dirty="0"/>
              <a:t>。</a:t>
            </a:r>
          </a:p>
        </p:txBody>
      </p:sp>
      <p:sp>
        <p:nvSpPr>
          <p:cNvPr id="167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168" name="2. 数组定义：var a [len]int，比如：var a[5]int"/>
          <p:cNvSpPr txBox="1"/>
          <p:nvPr/>
        </p:nvSpPr>
        <p:spPr>
          <a:xfrm>
            <a:off x="1786229" y="3740150"/>
            <a:ext cx="62621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2. </a:t>
            </a:r>
            <a:r>
              <a:rPr dirty="0" err="1"/>
              <a:t>数组定义：var</a:t>
            </a:r>
            <a:r>
              <a:rPr dirty="0"/>
              <a:t> a [</a:t>
            </a:r>
            <a:r>
              <a:rPr dirty="0" err="1"/>
              <a:t>len</a:t>
            </a:r>
            <a:r>
              <a:rPr dirty="0"/>
              <a:t>]</a:t>
            </a:r>
            <a:r>
              <a:rPr dirty="0" err="1"/>
              <a:t>int，比如：var</a:t>
            </a:r>
            <a:r>
              <a:rPr dirty="0"/>
              <a:t> a[5]</a:t>
            </a:r>
            <a:r>
              <a:rPr dirty="0" err="1"/>
              <a:t>int</a:t>
            </a:r>
            <a:endParaRPr dirty="0"/>
          </a:p>
        </p:txBody>
      </p:sp>
      <p:sp>
        <p:nvSpPr>
          <p:cNvPr id="169" name="3. 长度是数组类型的一部分，因此，var a[5] int和var a[10]int是不同的类型"/>
          <p:cNvSpPr txBox="1"/>
          <p:nvPr/>
        </p:nvSpPr>
        <p:spPr>
          <a:xfrm>
            <a:off x="1786229" y="4806950"/>
            <a:ext cx="1015685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3. </a:t>
            </a:r>
            <a:r>
              <a:rPr dirty="0" err="1"/>
              <a:t>长度是数组类型的一部分，因此，var</a:t>
            </a:r>
            <a:r>
              <a:rPr dirty="0"/>
              <a:t> a[5] </a:t>
            </a:r>
            <a:r>
              <a:rPr dirty="0" err="1"/>
              <a:t>int和var</a:t>
            </a:r>
            <a:r>
              <a:rPr dirty="0"/>
              <a:t> a[10]</a:t>
            </a:r>
            <a:r>
              <a:rPr dirty="0" err="1"/>
              <a:t>int是不同的类型</a:t>
            </a:r>
            <a:endParaRPr dirty="0"/>
          </a:p>
        </p:txBody>
      </p:sp>
      <p:sp>
        <p:nvSpPr>
          <p:cNvPr id="170" name="4. 数组可以通过下标进行访问，下标是从0开始，最后一个元素下标是：len-1"/>
          <p:cNvSpPr txBox="1"/>
          <p:nvPr/>
        </p:nvSpPr>
        <p:spPr>
          <a:xfrm>
            <a:off x="1786229" y="5873750"/>
            <a:ext cx="104442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数组可以通过下标进行访问，下标是从0开始，最后一个元素下标是：len-1</a:t>
            </a:r>
          </a:p>
        </p:txBody>
      </p:sp>
      <p:sp>
        <p:nvSpPr>
          <p:cNvPr id="171" name="for i := 0; i &lt; len(a); i++ {…"/>
          <p:cNvSpPr txBox="1"/>
          <p:nvPr/>
        </p:nvSpPr>
        <p:spPr>
          <a:xfrm>
            <a:off x="4504029" y="6692899"/>
            <a:ext cx="354452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for i := 0; i &lt; len(a); i++ {</a:t>
            </a:r>
          </a:p>
          <a:p>
            <a:pPr algn="l">
              <a:defRPr sz="2400"/>
            </a:pPr>
            <a:r>
              <a:t>}</a:t>
            </a:r>
          </a:p>
        </p:txBody>
      </p:sp>
      <p:sp>
        <p:nvSpPr>
          <p:cNvPr id="172" name="5. 访问越界，如果下标在数组合法范围之外，则触发访问越界，会panic"/>
          <p:cNvSpPr txBox="1"/>
          <p:nvPr/>
        </p:nvSpPr>
        <p:spPr>
          <a:xfrm>
            <a:off x="1786229" y="7829550"/>
            <a:ext cx="97499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5. </a:t>
            </a:r>
            <a:r>
              <a:rPr dirty="0" err="1"/>
              <a:t>访问越界，如果下标在数组合法范围之外，则触发访问越界，会panic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1. 数组：是同一种数据类型的固定长度的序列。"/>
          <p:cNvSpPr txBox="1"/>
          <p:nvPr/>
        </p:nvSpPr>
        <p:spPr>
          <a:xfrm>
            <a:off x="1786229" y="2673350"/>
            <a:ext cx="6549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数组：是同一种数据类型的固定长度的序列。</a:t>
            </a:r>
          </a:p>
        </p:txBody>
      </p:sp>
      <p:sp>
        <p:nvSpPr>
          <p:cNvPr id="175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176" name="2. 数组定义：var a [len]int，比如：var a[5]int，一旦定义，长度不能变"/>
          <p:cNvSpPr txBox="1"/>
          <p:nvPr/>
        </p:nvSpPr>
        <p:spPr>
          <a:xfrm>
            <a:off x="1786229" y="3740150"/>
            <a:ext cx="96149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2. 数组定义：var a [len]int，比如：var a[5]int，</a:t>
            </a:r>
            <a:r>
              <a:rPr>
                <a:solidFill>
                  <a:schemeClr val="accent5"/>
                </a:solidFill>
              </a:rPr>
              <a:t>一旦定义，长度不能变</a:t>
            </a:r>
          </a:p>
        </p:txBody>
      </p:sp>
      <p:sp>
        <p:nvSpPr>
          <p:cNvPr id="177" name="3. 长度是数组类型的一部分，因此，var a[5] int和var a[10]int是不同的类型"/>
          <p:cNvSpPr txBox="1"/>
          <p:nvPr/>
        </p:nvSpPr>
        <p:spPr>
          <a:xfrm>
            <a:off x="1786229" y="4806950"/>
            <a:ext cx="1015685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长度是数组类型的一部分，因此，var a[5] int和var a[10]int是不同的类型</a:t>
            </a:r>
          </a:p>
        </p:txBody>
      </p:sp>
      <p:sp>
        <p:nvSpPr>
          <p:cNvPr id="178" name="4. 数组可以通过下标进行访问，下标是从0开始，最后一个元素下标是：len-1"/>
          <p:cNvSpPr txBox="1"/>
          <p:nvPr/>
        </p:nvSpPr>
        <p:spPr>
          <a:xfrm>
            <a:off x="1786229" y="5873750"/>
            <a:ext cx="104442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数组可以通过下标进行访问，下标是从0开始，最后一个元素下标是：len-1</a:t>
            </a:r>
          </a:p>
        </p:txBody>
      </p:sp>
      <p:sp>
        <p:nvSpPr>
          <p:cNvPr id="179" name="for i := 0; i &lt; len(a); i++ {…"/>
          <p:cNvSpPr txBox="1"/>
          <p:nvPr/>
        </p:nvSpPr>
        <p:spPr>
          <a:xfrm>
            <a:off x="2408529" y="6692899"/>
            <a:ext cx="354452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for i := 0; i &lt; len(a); i++ {</a:t>
            </a:r>
          </a:p>
          <a:p>
            <a:pPr algn="l">
              <a:defRPr sz="2400"/>
            </a:pPr>
            <a:r>
              <a:t>}</a:t>
            </a:r>
          </a:p>
        </p:txBody>
      </p:sp>
      <p:sp>
        <p:nvSpPr>
          <p:cNvPr id="180" name="5. 访问越界，如果下标在数组合法范围之外，则触发访问越界，会panic"/>
          <p:cNvSpPr txBox="1"/>
          <p:nvPr/>
        </p:nvSpPr>
        <p:spPr>
          <a:xfrm>
            <a:off x="1786229" y="7829550"/>
            <a:ext cx="97499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5. 访问越界，如果下标在数组合法范围之外，则触发访问越界，会panic</a:t>
            </a:r>
          </a:p>
        </p:txBody>
      </p:sp>
      <p:sp>
        <p:nvSpPr>
          <p:cNvPr id="181" name="for index, v := range a {…"/>
          <p:cNvSpPr txBox="1"/>
          <p:nvPr/>
        </p:nvSpPr>
        <p:spPr>
          <a:xfrm>
            <a:off x="7132929" y="6692899"/>
            <a:ext cx="339852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for index, v := range a {</a:t>
            </a:r>
          </a:p>
          <a:p>
            <a:pPr algn="l">
              <a:defRPr sz="24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6. 数组是值类型，因此改变副本的值，不会改变本身的值"/>
          <p:cNvSpPr txBox="1"/>
          <p:nvPr/>
        </p:nvSpPr>
        <p:spPr>
          <a:xfrm>
            <a:off x="1786229" y="2673350"/>
            <a:ext cx="7768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6. 数组是值类型，因此改变副本的值，不会改变本身的值</a:t>
            </a:r>
          </a:p>
        </p:txBody>
      </p:sp>
      <p:sp>
        <p:nvSpPr>
          <p:cNvPr id="184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185" name="arr2 := arr1…"/>
          <p:cNvSpPr txBox="1"/>
          <p:nvPr/>
        </p:nvSpPr>
        <p:spPr>
          <a:xfrm>
            <a:off x="5367324" y="4337049"/>
            <a:ext cx="2270152" cy="1079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00"/>
              </a:spcBef>
              <a:defRPr sz="2800"/>
            </a:pPr>
            <a:r>
              <a:rPr dirty="0"/>
              <a:t>arr2 := arr1</a:t>
            </a:r>
          </a:p>
          <a:p>
            <a:pPr algn="l">
              <a:spcBef>
                <a:spcPts val="400"/>
              </a:spcBef>
              <a:defRPr sz="2800"/>
            </a:pPr>
            <a:r>
              <a:rPr dirty="0"/>
              <a:t>arr2[2] = 100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188" name="package main…"/>
          <p:cNvSpPr txBox="1"/>
          <p:nvPr/>
        </p:nvSpPr>
        <p:spPr>
          <a:xfrm>
            <a:off x="4438040" y="2019300"/>
            <a:ext cx="4192220" cy="71628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package main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import (</a:t>
            </a:r>
          </a:p>
          <a:p>
            <a:pPr algn="l">
              <a:defRPr sz="24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 algn="l">
              <a:defRPr sz="2400"/>
            </a:pPr>
            <a:r>
              <a:rPr dirty="0"/>
              <a:t>)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modify(</a:t>
            </a:r>
            <a:r>
              <a:rPr dirty="0" err="1"/>
              <a:t>arr</a:t>
            </a:r>
            <a:r>
              <a:rPr dirty="0"/>
              <a:t> [5]</a:t>
            </a:r>
            <a:r>
              <a:rPr dirty="0" err="1"/>
              <a:t>int</a:t>
            </a:r>
            <a:r>
              <a:rPr dirty="0"/>
              <a:t>) {</a:t>
            </a:r>
          </a:p>
          <a:p>
            <a:pPr algn="l">
              <a:defRPr sz="2400"/>
            </a:pPr>
            <a:r>
              <a:rPr dirty="0"/>
              <a:t>	</a:t>
            </a:r>
            <a:r>
              <a:rPr dirty="0" err="1"/>
              <a:t>arr</a:t>
            </a:r>
            <a:r>
              <a:rPr dirty="0"/>
              <a:t>[0] = 100</a:t>
            </a:r>
          </a:p>
          <a:p>
            <a:pPr algn="l">
              <a:defRPr sz="2400"/>
            </a:pPr>
            <a:r>
              <a:rPr dirty="0"/>
              <a:t>	return</a:t>
            </a:r>
          </a:p>
          <a:p>
            <a:pPr algn="l">
              <a:defRPr sz="2400"/>
            </a:pPr>
            <a:r>
              <a:rPr dirty="0"/>
              <a:t>}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 algn="l">
              <a:defRPr sz="2400"/>
            </a:pPr>
            <a:r>
              <a:rPr dirty="0"/>
              <a:t>	</a:t>
            </a:r>
            <a:r>
              <a:rPr dirty="0" err="1"/>
              <a:t>var</a:t>
            </a:r>
            <a:r>
              <a:rPr dirty="0"/>
              <a:t> a [5]</a:t>
            </a:r>
            <a:r>
              <a:rPr dirty="0" err="1"/>
              <a:t>int</a:t>
            </a:r>
            <a:endParaRPr dirty="0"/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	modify(a)</a:t>
            </a:r>
          </a:p>
          <a:p>
            <a:pPr algn="l">
              <a:defRPr sz="2400"/>
            </a:pPr>
            <a:r>
              <a:rPr dirty="0"/>
              <a:t>	for </a:t>
            </a:r>
            <a:r>
              <a:rPr dirty="0" err="1"/>
              <a:t>i</a:t>
            </a:r>
            <a:r>
              <a:rPr dirty="0"/>
              <a:t> := 0; </a:t>
            </a:r>
            <a:r>
              <a:rPr dirty="0" err="1"/>
              <a:t>i</a:t>
            </a:r>
            <a:r>
              <a:rPr dirty="0"/>
              <a:t> &lt; </a:t>
            </a:r>
            <a:r>
              <a:rPr dirty="0" err="1"/>
              <a:t>len</a:t>
            </a:r>
            <a:r>
              <a:rPr dirty="0"/>
              <a:t>(a); </a:t>
            </a:r>
            <a:r>
              <a:rPr dirty="0" err="1"/>
              <a:t>i</a:t>
            </a:r>
            <a:r>
              <a:rPr dirty="0"/>
              <a:t>++ {</a:t>
            </a:r>
          </a:p>
          <a:p>
            <a:pPr algn="l">
              <a:defRPr sz="24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(a[</a:t>
            </a:r>
            <a:r>
              <a:rPr dirty="0" err="1"/>
              <a:t>i</a:t>
            </a:r>
            <a:r>
              <a:rPr dirty="0"/>
              <a:t>])</a:t>
            </a:r>
          </a:p>
          <a:p>
            <a:pPr algn="l">
              <a:defRPr sz="2400"/>
            </a:pPr>
            <a:r>
              <a:rPr dirty="0"/>
              <a:t>	}</a:t>
            </a:r>
          </a:p>
          <a:p>
            <a:pPr algn="l">
              <a:defRPr sz="24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191" name="package main…"/>
          <p:cNvSpPr txBox="1"/>
          <p:nvPr/>
        </p:nvSpPr>
        <p:spPr>
          <a:xfrm>
            <a:off x="4438040" y="2040751"/>
            <a:ext cx="5155257" cy="711989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package main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import (</a:t>
            </a:r>
          </a:p>
          <a:p>
            <a:pPr algn="l">
              <a:defRPr sz="24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 algn="l">
              <a:defRPr sz="2400"/>
            </a:pPr>
            <a:r>
              <a:rPr dirty="0"/>
              <a:t>)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modify(</a:t>
            </a:r>
            <a:r>
              <a:rPr dirty="0" err="1"/>
              <a:t>arr</a:t>
            </a:r>
            <a:r>
              <a:rPr dirty="0"/>
              <a:t> *[5]</a:t>
            </a:r>
            <a:r>
              <a:rPr dirty="0" err="1"/>
              <a:t>int</a:t>
            </a:r>
            <a:r>
              <a:rPr dirty="0"/>
              <a:t>) {</a:t>
            </a:r>
          </a:p>
          <a:p>
            <a:pPr algn="l">
              <a:defRPr sz="2400"/>
            </a:pPr>
            <a:r>
              <a:rPr dirty="0"/>
              <a:t>	</a:t>
            </a:r>
            <a:r>
              <a:rPr lang="en-US" dirty="0" smtClean="0"/>
              <a:t>(*</a:t>
            </a:r>
            <a:r>
              <a:rPr dirty="0" err="1" smtClean="0"/>
              <a:t>arr</a:t>
            </a:r>
            <a:r>
              <a:rPr lang="en-US" dirty="0" smtClean="0"/>
              <a:t>)</a:t>
            </a:r>
            <a:r>
              <a:rPr dirty="0" smtClean="0"/>
              <a:t>[0</a:t>
            </a:r>
            <a:r>
              <a:rPr dirty="0"/>
              <a:t>] = 100</a:t>
            </a:r>
          </a:p>
          <a:p>
            <a:pPr algn="l">
              <a:defRPr sz="2400"/>
            </a:pPr>
            <a:r>
              <a:rPr dirty="0"/>
              <a:t>	return</a:t>
            </a:r>
          </a:p>
          <a:p>
            <a:pPr algn="l">
              <a:defRPr sz="2400"/>
            </a:pPr>
            <a:r>
              <a:rPr dirty="0"/>
              <a:t>}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 algn="l">
              <a:defRPr sz="2400"/>
            </a:pPr>
            <a:r>
              <a:rPr dirty="0"/>
              <a:t>	</a:t>
            </a:r>
            <a:r>
              <a:rPr dirty="0" err="1"/>
              <a:t>var</a:t>
            </a:r>
            <a:r>
              <a:rPr dirty="0"/>
              <a:t> a [5]</a:t>
            </a:r>
            <a:r>
              <a:rPr dirty="0" err="1"/>
              <a:t>int</a:t>
            </a:r>
            <a:endParaRPr dirty="0"/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	modify(&amp;a)</a:t>
            </a:r>
          </a:p>
          <a:p>
            <a:pPr algn="l">
              <a:defRPr sz="2400"/>
            </a:pPr>
            <a:r>
              <a:rPr dirty="0"/>
              <a:t>	for </a:t>
            </a:r>
            <a:r>
              <a:rPr dirty="0" err="1"/>
              <a:t>i</a:t>
            </a:r>
            <a:r>
              <a:rPr dirty="0"/>
              <a:t> := 0; </a:t>
            </a:r>
            <a:r>
              <a:rPr dirty="0" err="1"/>
              <a:t>i</a:t>
            </a:r>
            <a:r>
              <a:rPr dirty="0"/>
              <a:t> &lt; </a:t>
            </a:r>
            <a:r>
              <a:rPr dirty="0" err="1"/>
              <a:t>len</a:t>
            </a:r>
            <a:r>
              <a:rPr dirty="0"/>
              <a:t>(a); </a:t>
            </a:r>
            <a:r>
              <a:rPr dirty="0" err="1"/>
              <a:t>i</a:t>
            </a:r>
            <a:r>
              <a:rPr dirty="0"/>
              <a:t>++ {</a:t>
            </a:r>
          </a:p>
          <a:p>
            <a:pPr algn="l">
              <a:defRPr sz="24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(a[</a:t>
            </a:r>
            <a:r>
              <a:rPr dirty="0" err="1"/>
              <a:t>i</a:t>
            </a:r>
            <a:r>
              <a:rPr dirty="0"/>
              <a:t>])</a:t>
            </a:r>
          </a:p>
          <a:p>
            <a:pPr algn="l">
              <a:defRPr sz="2400"/>
            </a:pPr>
            <a:r>
              <a:rPr dirty="0"/>
              <a:t>	}</a:t>
            </a:r>
          </a:p>
          <a:p>
            <a:pPr algn="l">
              <a:defRPr sz="24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194" name="1. 练习：使用非递归的方式实现斐波那契数列，打印前100个数。"/>
          <p:cNvSpPr txBox="1"/>
          <p:nvPr/>
        </p:nvSpPr>
        <p:spPr>
          <a:xfrm>
            <a:off x="1786229" y="2673350"/>
            <a:ext cx="88864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练习：使用非递归的方式实现斐波那契数列，打印前100个数。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197" name="1. 数组初始化"/>
          <p:cNvSpPr txBox="1"/>
          <p:nvPr/>
        </p:nvSpPr>
        <p:spPr>
          <a:xfrm>
            <a:off x="1786229" y="26733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数组初始化</a:t>
            </a:r>
          </a:p>
        </p:txBody>
      </p:sp>
      <p:sp>
        <p:nvSpPr>
          <p:cNvPr id="198" name="b. var age1 = [5]int{1,2,3,4,5}"/>
          <p:cNvSpPr txBox="1"/>
          <p:nvPr/>
        </p:nvSpPr>
        <p:spPr>
          <a:xfrm>
            <a:off x="2560929" y="4425949"/>
            <a:ext cx="412699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b. </a:t>
            </a:r>
            <a:r>
              <a:rPr dirty="0" err="1"/>
              <a:t>var</a:t>
            </a:r>
            <a:r>
              <a:rPr dirty="0"/>
              <a:t> age1 = [5]</a:t>
            </a:r>
            <a:r>
              <a:rPr dirty="0" err="1"/>
              <a:t>int</a:t>
            </a:r>
            <a:r>
              <a:rPr dirty="0"/>
              <a:t>{1,2,3,4,5}</a:t>
            </a:r>
          </a:p>
        </p:txBody>
      </p:sp>
      <p:sp>
        <p:nvSpPr>
          <p:cNvPr id="199" name="c. var age2 = […]int{1,2,3,4,5}"/>
          <p:cNvSpPr txBox="1"/>
          <p:nvPr/>
        </p:nvSpPr>
        <p:spPr>
          <a:xfrm>
            <a:off x="2560929" y="5225038"/>
            <a:ext cx="533479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c. </a:t>
            </a:r>
            <a:r>
              <a:rPr dirty="0" err="1"/>
              <a:t>var</a:t>
            </a:r>
            <a:r>
              <a:rPr dirty="0"/>
              <a:t> age2 = […]</a:t>
            </a:r>
            <a:r>
              <a:rPr dirty="0" err="1" smtClean="0"/>
              <a:t>int</a:t>
            </a:r>
            <a:r>
              <a:rPr dirty="0" smtClean="0"/>
              <a:t>{1,2,3,4,5</a:t>
            </a:r>
            <a:r>
              <a:rPr lang="en-US" dirty="0" smtClean="0"/>
              <a:t>,6</a:t>
            </a:r>
            <a:r>
              <a:rPr dirty="0" smtClean="0"/>
              <a:t>}</a:t>
            </a:r>
            <a:endParaRPr dirty="0"/>
          </a:p>
        </p:txBody>
      </p:sp>
      <p:sp>
        <p:nvSpPr>
          <p:cNvPr id="200" name="a. var age0 [5]int = [5]int{1,2,3,4,5}"/>
          <p:cNvSpPr txBox="1"/>
          <p:nvPr/>
        </p:nvSpPr>
        <p:spPr>
          <a:xfrm>
            <a:off x="2560929" y="3523238"/>
            <a:ext cx="54886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a. </a:t>
            </a:r>
            <a:r>
              <a:rPr dirty="0" err="1"/>
              <a:t>var</a:t>
            </a:r>
            <a:r>
              <a:rPr dirty="0"/>
              <a:t> age0 [5]</a:t>
            </a:r>
            <a:r>
              <a:rPr dirty="0" err="1"/>
              <a:t>int</a:t>
            </a:r>
            <a:r>
              <a:rPr dirty="0"/>
              <a:t> = [</a:t>
            </a:r>
            <a:r>
              <a:rPr dirty="0" smtClean="0"/>
              <a:t>5]</a:t>
            </a:r>
            <a:r>
              <a:rPr dirty="0" err="1" smtClean="0"/>
              <a:t>int</a:t>
            </a:r>
            <a:r>
              <a:rPr dirty="0" smtClean="0"/>
              <a:t>{1,2,3}</a:t>
            </a:r>
            <a:endParaRPr dirty="0"/>
          </a:p>
        </p:txBody>
      </p:sp>
      <p:sp>
        <p:nvSpPr>
          <p:cNvPr id="201" name="d. var str = [5]string{3:”hello world”, 4:”tom”}"/>
          <p:cNvSpPr txBox="1"/>
          <p:nvPr/>
        </p:nvSpPr>
        <p:spPr>
          <a:xfrm>
            <a:off x="2560929" y="6127749"/>
            <a:ext cx="615848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d. var str = [5]string{3:”hello world”, 4:”tom”}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04" name="2. 多维数组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多维数组</a:t>
            </a:r>
          </a:p>
        </p:txBody>
      </p:sp>
      <p:sp>
        <p:nvSpPr>
          <p:cNvPr id="205" name="a. var age [5][3]int"/>
          <p:cNvSpPr txBox="1"/>
          <p:nvPr/>
        </p:nvSpPr>
        <p:spPr>
          <a:xfrm>
            <a:off x="2560929" y="3524249"/>
            <a:ext cx="26380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a. var age [5][3]int</a:t>
            </a:r>
          </a:p>
        </p:txBody>
      </p:sp>
      <p:sp>
        <p:nvSpPr>
          <p:cNvPr id="206" name="b. var f [2][3]int = [...][3]int{{1, 2, 3}, {7, 8, 9}}"/>
          <p:cNvSpPr txBox="1"/>
          <p:nvPr/>
        </p:nvSpPr>
        <p:spPr>
          <a:xfrm>
            <a:off x="2560929" y="4324349"/>
            <a:ext cx="620969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b. </a:t>
            </a:r>
            <a:r>
              <a:rPr dirty="0" err="1"/>
              <a:t>var</a:t>
            </a:r>
            <a:r>
              <a:rPr dirty="0"/>
              <a:t> f [2][3]</a:t>
            </a:r>
            <a:r>
              <a:rPr dirty="0" err="1"/>
              <a:t>int</a:t>
            </a:r>
            <a:r>
              <a:rPr dirty="0"/>
              <a:t> = [...][3]</a:t>
            </a:r>
            <a:r>
              <a:rPr dirty="0" err="1"/>
              <a:t>int</a:t>
            </a:r>
            <a:r>
              <a:rPr dirty="0"/>
              <a:t>{{1, 2, 3}, {7, 8, 9}}</a:t>
            </a:r>
          </a:p>
        </p:txBody>
      </p:sp>
      <p:sp>
        <p:nvSpPr>
          <p:cNvPr id="207" name="3. 多维数组遍历"/>
          <p:cNvSpPr txBox="1"/>
          <p:nvPr/>
        </p:nvSpPr>
        <p:spPr>
          <a:xfrm>
            <a:off x="1786229" y="5340350"/>
            <a:ext cx="2282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多维数组遍历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10" name="package main…"/>
          <p:cNvSpPr txBox="1"/>
          <p:nvPr/>
        </p:nvSpPr>
        <p:spPr>
          <a:xfrm>
            <a:off x="3029508" y="2419349"/>
            <a:ext cx="6945784" cy="636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package main</a:t>
            </a:r>
          </a:p>
          <a:p>
            <a:pPr algn="l">
              <a:defRPr sz="2400"/>
            </a:pPr>
            <a:endParaRPr/>
          </a:p>
          <a:p>
            <a:pPr algn="l">
              <a:defRPr sz="2400"/>
            </a:pPr>
            <a:r>
              <a:t>import (</a:t>
            </a:r>
          </a:p>
          <a:p>
            <a:pPr algn="l">
              <a:defRPr sz="2400"/>
            </a:pPr>
            <a:r>
              <a:t>	"fmt"</a:t>
            </a:r>
          </a:p>
          <a:p>
            <a:pPr algn="l">
              <a:defRPr sz="2400"/>
            </a:pPr>
            <a:r>
              <a:t>)</a:t>
            </a:r>
          </a:p>
          <a:p>
            <a:pPr algn="l">
              <a:defRPr sz="2400"/>
            </a:pPr>
            <a:endParaRPr/>
          </a:p>
          <a:p>
            <a:pPr algn="l">
              <a:defRPr sz="2400"/>
            </a:pPr>
            <a:r>
              <a:t>func main() {</a:t>
            </a:r>
          </a:p>
          <a:p>
            <a:pPr algn="l">
              <a:defRPr sz="2400"/>
            </a:pPr>
            <a:endParaRPr/>
          </a:p>
          <a:p>
            <a:pPr algn="l">
              <a:defRPr sz="2400"/>
            </a:pPr>
            <a:r>
              <a:t>	var f [2][3]int = [...][3]int{{1, 2, 3}, {7, 8, 9}}</a:t>
            </a:r>
          </a:p>
          <a:p>
            <a:pPr algn="l">
              <a:defRPr sz="2400"/>
            </a:pPr>
            <a:endParaRPr/>
          </a:p>
          <a:p>
            <a:pPr algn="l">
              <a:defRPr sz="2400"/>
            </a:pPr>
            <a:r>
              <a:t>	for k1, v1 := range f {</a:t>
            </a:r>
          </a:p>
          <a:p>
            <a:pPr algn="l">
              <a:defRPr sz="2400"/>
            </a:pPr>
            <a:r>
              <a:t>		for k2, v2 := range v1 {</a:t>
            </a:r>
          </a:p>
          <a:p>
            <a:pPr algn="l">
              <a:defRPr sz="2400"/>
            </a:pPr>
            <a:r>
              <a:t>			fmt.Printf("(%d,%d)=%d ", k1, k2, v2)</a:t>
            </a:r>
          </a:p>
          <a:p>
            <a:pPr algn="l">
              <a:defRPr sz="2400"/>
            </a:pPr>
            <a:r>
              <a:t>		}</a:t>
            </a:r>
          </a:p>
          <a:p>
            <a:pPr algn="l">
              <a:defRPr sz="2400"/>
            </a:pPr>
            <a:r>
              <a:t>		fmt.Println()</a:t>
            </a:r>
          </a:p>
          <a:p>
            <a:pPr algn="l">
              <a:defRPr sz="2400"/>
            </a:pPr>
            <a:r>
              <a:t>	}</a:t>
            </a:r>
          </a:p>
          <a:p>
            <a:pPr algn="l">
              <a:defRPr sz="24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 内置函数、递归函数、闭包"/>
          <p:cNvSpPr txBox="1"/>
          <p:nvPr/>
        </p:nvSpPr>
        <p:spPr>
          <a:xfrm>
            <a:off x="1786229" y="2673350"/>
            <a:ext cx="4110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内置函数、递归函数、闭包</a:t>
            </a:r>
          </a:p>
        </p:txBody>
      </p:sp>
      <p:sp>
        <p:nvSpPr>
          <p:cNvPr id="123" name="2. 数组与切片"/>
          <p:cNvSpPr txBox="1"/>
          <p:nvPr/>
        </p:nvSpPr>
        <p:spPr>
          <a:xfrm>
            <a:off x="1786229" y="364490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数组与切片</a:t>
            </a:r>
          </a:p>
        </p:txBody>
      </p:sp>
      <p:sp>
        <p:nvSpPr>
          <p:cNvPr id="124" name="3. map数据结构"/>
          <p:cNvSpPr txBox="1"/>
          <p:nvPr/>
        </p:nvSpPr>
        <p:spPr>
          <a:xfrm>
            <a:off x="1786229" y="4616450"/>
            <a:ext cx="2282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map数据结构</a:t>
            </a:r>
          </a:p>
        </p:txBody>
      </p:sp>
      <p:sp>
        <p:nvSpPr>
          <p:cNvPr id="125" name="4. package介绍"/>
          <p:cNvSpPr txBox="1"/>
          <p:nvPr/>
        </p:nvSpPr>
        <p:spPr>
          <a:xfrm>
            <a:off x="1786229" y="5588000"/>
            <a:ext cx="226558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package介绍</a:t>
            </a:r>
          </a:p>
        </p:txBody>
      </p:sp>
      <p:sp>
        <p:nvSpPr>
          <p:cNvPr id="126" name="5. 课后作业"/>
          <p:cNvSpPr txBox="1"/>
          <p:nvPr/>
        </p:nvSpPr>
        <p:spPr>
          <a:xfrm>
            <a:off x="1786229" y="65595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5. 课后作业</a:t>
            </a:r>
          </a:p>
        </p:txBody>
      </p:sp>
      <p:sp>
        <p:nvSpPr>
          <p:cNvPr id="127" name="Outline"/>
          <p:cNvSpPr txBox="1"/>
          <p:nvPr/>
        </p:nvSpPr>
        <p:spPr>
          <a:xfrm>
            <a:off x="5721045" y="958850"/>
            <a:ext cx="15627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Outline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13" name="1. 切片：切片是数组的一个引用，因此切片是引用类型"/>
          <p:cNvSpPr txBox="1"/>
          <p:nvPr/>
        </p:nvSpPr>
        <p:spPr>
          <a:xfrm>
            <a:off x="1786229" y="2673350"/>
            <a:ext cx="7463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切片：切片是数组的一个引用，因此切片是引用类型</a:t>
            </a:r>
          </a:p>
        </p:txBody>
      </p:sp>
      <p:sp>
        <p:nvSpPr>
          <p:cNvPr id="214" name="2. 切片的长度可以改变，因此，切片是一个可变的数组"/>
          <p:cNvSpPr txBox="1"/>
          <p:nvPr/>
        </p:nvSpPr>
        <p:spPr>
          <a:xfrm>
            <a:off x="1786229" y="3511550"/>
            <a:ext cx="7463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切片的长度可以改变，因此，切片是一个可变的数组</a:t>
            </a:r>
          </a:p>
        </p:txBody>
      </p:sp>
      <p:sp>
        <p:nvSpPr>
          <p:cNvPr id="215" name="3. 切片遍历方式和数组一样，可以用len()求长度"/>
          <p:cNvSpPr txBox="1"/>
          <p:nvPr/>
        </p:nvSpPr>
        <p:spPr>
          <a:xfrm>
            <a:off x="1786229" y="4476750"/>
            <a:ext cx="6549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3. </a:t>
            </a:r>
            <a:r>
              <a:rPr dirty="0" err="1"/>
              <a:t>切片遍历方式和数组一样，可以用len</a:t>
            </a:r>
            <a:r>
              <a:rPr dirty="0"/>
              <a:t>()</a:t>
            </a:r>
            <a:r>
              <a:rPr dirty="0" err="1"/>
              <a:t>求长度</a:t>
            </a:r>
            <a:endParaRPr dirty="0"/>
          </a:p>
        </p:txBody>
      </p:sp>
      <p:sp>
        <p:nvSpPr>
          <p:cNvPr id="216" name="4. cap可以求出slice最大的容量，0 &lt;= cap(slice) &lt;= len(array)，其中array"/>
          <p:cNvSpPr txBox="1"/>
          <p:nvPr/>
        </p:nvSpPr>
        <p:spPr>
          <a:xfrm>
            <a:off x="1786229" y="5364738"/>
            <a:ext cx="1056699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4. cap可以求出slice最大的容量，0 &lt;= </a:t>
            </a:r>
            <a:r>
              <a:rPr lang="en-US" dirty="0" err="1" smtClean="0"/>
              <a:t>len</a:t>
            </a:r>
            <a:r>
              <a:rPr dirty="0" smtClean="0"/>
              <a:t>(slice</a:t>
            </a:r>
            <a:r>
              <a:rPr dirty="0"/>
              <a:t>) </a:t>
            </a:r>
            <a:r>
              <a:rPr/>
              <a:t>&lt;= </a:t>
            </a:r>
            <a:r>
              <a:rPr smtClean="0"/>
              <a:t>(array</a:t>
            </a:r>
            <a:r>
              <a:rPr dirty="0"/>
              <a:t>)，</a:t>
            </a:r>
            <a:r>
              <a:rPr dirty="0" err="1"/>
              <a:t>其中array</a:t>
            </a:r>
            <a:endParaRPr dirty="0"/>
          </a:p>
        </p:txBody>
      </p:sp>
      <p:sp>
        <p:nvSpPr>
          <p:cNvPr id="217" name="是slice引用的数组"/>
          <p:cNvSpPr txBox="1"/>
          <p:nvPr/>
        </p:nvSpPr>
        <p:spPr>
          <a:xfrm>
            <a:off x="2243429" y="6076950"/>
            <a:ext cx="25697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是slice引用的数组</a:t>
            </a:r>
          </a:p>
        </p:txBody>
      </p:sp>
      <p:sp>
        <p:nvSpPr>
          <p:cNvPr id="218" name="5. 切片的定义：var 变量名 []类型，比如 var str []string  var arr []int"/>
          <p:cNvSpPr txBox="1"/>
          <p:nvPr/>
        </p:nvSpPr>
        <p:spPr>
          <a:xfrm>
            <a:off x="1786229" y="6927850"/>
            <a:ext cx="91571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5. </a:t>
            </a:r>
            <a:r>
              <a:rPr dirty="0" err="1"/>
              <a:t>切片的定义：var</a:t>
            </a:r>
            <a:r>
              <a:rPr dirty="0"/>
              <a:t> </a:t>
            </a:r>
            <a:r>
              <a:rPr dirty="0" err="1"/>
              <a:t>变量名</a:t>
            </a:r>
            <a:r>
              <a:rPr dirty="0"/>
              <a:t> []</a:t>
            </a:r>
            <a:r>
              <a:rPr dirty="0" err="1"/>
              <a:t>类型，比如</a:t>
            </a:r>
            <a:r>
              <a:rPr dirty="0"/>
              <a:t> </a:t>
            </a:r>
            <a:r>
              <a:rPr dirty="0" err="1"/>
              <a:t>var</a:t>
            </a:r>
            <a:r>
              <a:rPr dirty="0"/>
              <a:t> </a:t>
            </a:r>
            <a:r>
              <a:rPr dirty="0" err="1"/>
              <a:t>str</a:t>
            </a:r>
            <a:r>
              <a:rPr dirty="0"/>
              <a:t> []string  </a:t>
            </a:r>
            <a:r>
              <a:rPr dirty="0" err="1"/>
              <a:t>var</a:t>
            </a:r>
            <a:r>
              <a:rPr dirty="0"/>
              <a:t> </a:t>
            </a:r>
            <a:r>
              <a:rPr dirty="0" err="1"/>
              <a:t>arr</a:t>
            </a:r>
            <a:r>
              <a:rPr dirty="0"/>
              <a:t> []</a:t>
            </a:r>
            <a:r>
              <a:rPr dirty="0" err="1"/>
              <a:t>int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21" name="1. 切片初始化：var slice []int = arr[start:end]"/>
          <p:cNvSpPr txBox="1"/>
          <p:nvPr/>
        </p:nvSpPr>
        <p:spPr>
          <a:xfrm>
            <a:off x="1786229" y="2673350"/>
            <a:ext cx="61807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1. </a:t>
            </a:r>
            <a:r>
              <a:rPr dirty="0" err="1"/>
              <a:t>切片初始化：var</a:t>
            </a:r>
            <a:r>
              <a:rPr dirty="0"/>
              <a:t> slice []</a:t>
            </a:r>
            <a:r>
              <a:rPr dirty="0" err="1"/>
              <a:t>int</a:t>
            </a:r>
            <a:r>
              <a:rPr dirty="0"/>
              <a:t> = </a:t>
            </a:r>
            <a:r>
              <a:rPr dirty="0" err="1"/>
              <a:t>arr</a:t>
            </a:r>
            <a:r>
              <a:rPr dirty="0"/>
              <a:t>[</a:t>
            </a:r>
            <a:r>
              <a:rPr dirty="0" err="1"/>
              <a:t>start:end</a:t>
            </a:r>
            <a:r>
              <a:rPr dirty="0"/>
              <a:t>]</a:t>
            </a:r>
          </a:p>
        </p:txBody>
      </p:sp>
      <p:sp>
        <p:nvSpPr>
          <p:cNvPr id="222" name="包含start到end之间的元素，但不包含end"/>
          <p:cNvSpPr txBox="1"/>
          <p:nvPr/>
        </p:nvSpPr>
        <p:spPr>
          <a:xfrm>
            <a:off x="2154529" y="3486150"/>
            <a:ext cx="58100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包含start到end之间的元素，但不包含end </a:t>
            </a:r>
          </a:p>
        </p:txBody>
      </p:sp>
      <p:sp>
        <p:nvSpPr>
          <p:cNvPr id="223" name="2.  Var slice []int = arr[0:end]可以简写为 var slice []int=arr[:end]"/>
          <p:cNvSpPr txBox="1"/>
          <p:nvPr/>
        </p:nvSpPr>
        <p:spPr>
          <a:xfrm>
            <a:off x="1786229" y="4476750"/>
            <a:ext cx="876452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2.  </a:t>
            </a:r>
            <a:r>
              <a:rPr dirty="0" err="1"/>
              <a:t>Var</a:t>
            </a:r>
            <a:r>
              <a:rPr dirty="0"/>
              <a:t> slice []</a:t>
            </a:r>
            <a:r>
              <a:rPr dirty="0" err="1"/>
              <a:t>int</a:t>
            </a:r>
            <a:r>
              <a:rPr dirty="0"/>
              <a:t> = </a:t>
            </a:r>
            <a:r>
              <a:rPr dirty="0" err="1"/>
              <a:t>arr</a:t>
            </a:r>
            <a:r>
              <a:rPr dirty="0"/>
              <a:t>[0:end]</a:t>
            </a:r>
            <a:r>
              <a:rPr dirty="0" err="1"/>
              <a:t>可以简写为</a:t>
            </a:r>
            <a:r>
              <a:rPr dirty="0"/>
              <a:t> </a:t>
            </a:r>
            <a:r>
              <a:rPr dirty="0" err="1"/>
              <a:t>var</a:t>
            </a:r>
            <a:r>
              <a:rPr dirty="0"/>
              <a:t> slice []</a:t>
            </a:r>
            <a:r>
              <a:rPr dirty="0" err="1"/>
              <a:t>int</a:t>
            </a:r>
            <a:r>
              <a:rPr dirty="0"/>
              <a:t>=</a:t>
            </a:r>
            <a:r>
              <a:rPr dirty="0" err="1"/>
              <a:t>arr</a:t>
            </a:r>
            <a:r>
              <a:rPr dirty="0"/>
              <a:t>[:end]</a:t>
            </a:r>
          </a:p>
        </p:txBody>
      </p:sp>
      <p:sp>
        <p:nvSpPr>
          <p:cNvPr id="224" name="3. Var slice []int = arr[start:len(arr)] 可以简写为 var slice[]int = arr[start:]"/>
          <p:cNvSpPr txBox="1"/>
          <p:nvPr/>
        </p:nvSpPr>
        <p:spPr>
          <a:xfrm>
            <a:off x="1786229" y="5340350"/>
            <a:ext cx="980816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Var slice []int = arr[start:len(arr)] 可以简写为 var slice[]int = arr[start:]</a:t>
            </a:r>
          </a:p>
        </p:txBody>
      </p:sp>
      <p:sp>
        <p:nvSpPr>
          <p:cNvPr id="225" name="4. Var slice []int = arr[0, len(arr)] 可以简写为 var slice[]int = arr[:]"/>
          <p:cNvSpPr txBox="1"/>
          <p:nvPr/>
        </p:nvSpPr>
        <p:spPr>
          <a:xfrm>
            <a:off x="1798929" y="6203950"/>
            <a:ext cx="886571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Var slice []int = arr[0, len(arr)] 可以简写为 var slice[]int = arr[:]</a:t>
            </a:r>
          </a:p>
        </p:txBody>
      </p:sp>
      <p:sp>
        <p:nvSpPr>
          <p:cNvPr id="226" name="5. 如果要切片最后一个元素去掉，可以这么写："/>
          <p:cNvSpPr txBox="1"/>
          <p:nvPr/>
        </p:nvSpPr>
        <p:spPr>
          <a:xfrm>
            <a:off x="1798929" y="7194550"/>
            <a:ext cx="66339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5. 如果要切片最后一个元素去掉，可以这么写： </a:t>
            </a:r>
          </a:p>
        </p:txBody>
      </p:sp>
      <p:sp>
        <p:nvSpPr>
          <p:cNvPr id="227" name="Slice = slice[:len(slice)-1]"/>
          <p:cNvSpPr txBox="1"/>
          <p:nvPr/>
        </p:nvSpPr>
        <p:spPr>
          <a:xfrm>
            <a:off x="2210866" y="8210549"/>
            <a:ext cx="35670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Slice = slice[:len(slice)-1]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30" name="1. 练习：写一个程序，演示切片的各个用法"/>
          <p:cNvSpPr txBox="1"/>
          <p:nvPr/>
        </p:nvSpPr>
        <p:spPr>
          <a:xfrm>
            <a:off x="1786229" y="2673350"/>
            <a:ext cx="5939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练习：写一个程序，演示切片的各个用法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33" name="2. 切片的内存布局："/>
          <p:cNvSpPr txBox="1"/>
          <p:nvPr/>
        </p:nvSpPr>
        <p:spPr>
          <a:xfrm>
            <a:off x="1786229" y="267335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切片的内存布局：</a:t>
            </a:r>
          </a:p>
        </p:txBody>
      </p:sp>
      <p:pic>
        <p:nvPicPr>
          <p:cNvPr id="23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950" y="3708400"/>
            <a:ext cx="8686800" cy="289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37" name="2. 练习，写一个程序，演示切片的内存布局"/>
          <p:cNvSpPr txBox="1"/>
          <p:nvPr/>
        </p:nvSpPr>
        <p:spPr>
          <a:xfrm>
            <a:off x="1786229" y="2673350"/>
            <a:ext cx="5939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练习，写一个程序，演示切片的内存布局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40" name="3. 通过make来创建切片"/>
          <p:cNvSpPr txBox="1"/>
          <p:nvPr/>
        </p:nvSpPr>
        <p:spPr>
          <a:xfrm>
            <a:off x="1786229" y="2673350"/>
            <a:ext cx="333207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通过make来创建切片</a:t>
            </a:r>
          </a:p>
        </p:txBody>
      </p:sp>
      <p:sp>
        <p:nvSpPr>
          <p:cNvPr id="241" name="var slice []type = make([]type, len)"/>
          <p:cNvSpPr txBox="1"/>
          <p:nvPr/>
        </p:nvSpPr>
        <p:spPr>
          <a:xfrm>
            <a:off x="2357729" y="3345438"/>
            <a:ext cx="564257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slice []type = make([]type, </a:t>
            </a:r>
            <a:r>
              <a:rPr lang="en-US" dirty="0" err="1" smtClean="0"/>
              <a:t>len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242" name="slice  := make([]type, len)"/>
          <p:cNvSpPr txBox="1"/>
          <p:nvPr/>
        </p:nvSpPr>
        <p:spPr>
          <a:xfrm>
            <a:off x="2370429" y="4170938"/>
            <a:ext cx="425757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slice  := make([]type, </a:t>
            </a:r>
            <a:r>
              <a:rPr lang="en-US" dirty="0" err="1" smtClean="0"/>
              <a:t>len</a:t>
            </a:r>
            <a:r>
              <a:rPr dirty="0" smtClean="0"/>
              <a:t>)</a:t>
            </a:r>
            <a:endParaRPr dirty="0"/>
          </a:p>
        </p:txBody>
      </p:sp>
      <p:pic>
        <p:nvPicPr>
          <p:cNvPr id="24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9100" y="6140450"/>
            <a:ext cx="7086600" cy="22733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lice  := make([]type, len, cap)"/>
          <p:cNvSpPr txBox="1"/>
          <p:nvPr/>
        </p:nvSpPr>
        <p:spPr>
          <a:xfrm>
            <a:off x="2370429" y="4908549"/>
            <a:ext cx="429585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slice  := make([]type, len, cap)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47" name="4. 用append内置函数操作切片"/>
          <p:cNvSpPr txBox="1"/>
          <p:nvPr/>
        </p:nvSpPr>
        <p:spPr>
          <a:xfrm>
            <a:off x="1786229" y="2673350"/>
            <a:ext cx="42635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4. </a:t>
            </a:r>
            <a:r>
              <a:rPr dirty="0" err="1"/>
              <a:t>用append内置函数操作切片</a:t>
            </a:r>
            <a:endParaRPr dirty="0"/>
          </a:p>
        </p:txBody>
      </p:sp>
      <p:sp>
        <p:nvSpPr>
          <p:cNvPr id="248" name="slice = append(slice, 10)"/>
          <p:cNvSpPr txBox="1"/>
          <p:nvPr/>
        </p:nvSpPr>
        <p:spPr>
          <a:xfrm>
            <a:off x="2192629" y="3854449"/>
            <a:ext cx="351678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slice = append(slice, 10)</a:t>
            </a:r>
          </a:p>
        </p:txBody>
      </p:sp>
      <p:sp>
        <p:nvSpPr>
          <p:cNvPr id="249" name="var a = []int{1,2,3}…"/>
          <p:cNvSpPr txBox="1"/>
          <p:nvPr/>
        </p:nvSpPr>
        <p:spPr>
          <a:xfrm>
            <a:off x="2294229" y="4984750"/>
            <a:ext cx="2754479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 err="1"/>
              <a:t>var</a:t>
            </a:r>
            <a:r>
              <a:rPr dirty="0"/>
              <a:t> a = []</a:t>
            </a:r>
            <a:r>
              <a:rPr dirty="0" err="1"/>
              <a:t>int</a:t>
            </a:r>
            <a:r>
              <a:rPr dirty="0"/>
              <a:t>{1,2,3}</a:t>
            </a:r>
          </a:p>
          <a:p>
            <a:pPr algn="l">
              <a:defRPr sz="2400"/>
            </a:pPr>
            <a:r>
              <a:rPr dirty="0" err="1"/>
              <a:t>var</a:t>
            </a:r>
            <a:r>
              <a:rPr dirty="0"/>
              <a:t> b = []</a:t>
            </a:r>
            <a:r>
              <a:rPr dirty="0" err="1"/>
              <a:t>int</a:t>
            </a:r>
            <a:r>
              <a:rPr dirty="0"/>
              <a:t>{4,5,6}</a:t>
            </a:r>
          </a:p>
          <a:p>
            <a:pPr algn="l">
              <a:defRPr sz="2400"/>
            </a:pPr>
            <a:r>
              <a:rPr dirty="0"/>
              <a:t>a = append(a, b…)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52" name="5. For range 遍历切片"/>
          <p:cNvSpPr txBox="1"/>
          <p:nvPr/>
        </p:nvSpPr>
        <p:spPr>
          <a:xfrm>
            <a:off x="1786229" y="2673350"/>
            <a:ext cx="307848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5. For range 遍历切片</a:t>
            </a:r>
          </a:p>
        </p:txBody>
      </p:sp>
      <p:sp>
        <p:nvSpPr>
          <p:cNvPr id="253" name="for index, val := range slice { }"/>
          <p:cNvSpPr txBox="1"/>
          <p:nvPr/>
        </p:nvSpPr>
        <p:spPr>
          <a:xfrm>
            <a:off x="2192629" y="3670299"/>
            <a:ext cx="400812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for index, </a:t>
            </a:r>
            <a:r>
              <a:rPr dirty="0" err="1"/>
              <a:t>val</a:t>
            </a:r>
            <a:r>
              <a:rPr dirty="0"/>
              <a:t> := range slice {</a:t>
            </a:r>
            <a:br>
              <a:rPr dirty="0"/>
            </a:b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56" name="6. 切片resize"/>
          <p:cNvSpPr txBox="1"/>
          <p:nvPr/>
        </p:nvSpPr>
        <p:spPr>
          <a:xfrm>
            <a:off x="1786229" y="2673350"/>
            <a:ext cx="18702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6. 切片resize</a:t>
            </a:r>
          </a:p>
        </p:txBody>
      </p:sp>
      <p:sp>
        <p:nvSpPr>
          <p:cNvPr id="257" name="var a = []int {1,3,4,5}…"/>
          <p:cNvSpPr txBox="1"/>
          <p:nvPr/>
        </p:nvSpPr>
        <p:spPr>
          <a:xfrm>
            <a:off x="2306929" y="4006850"/>
            <a:ext cx="299191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var a = []int {1,3,4,5}</a:t>
            </a:r>
          </a:p>
          <a:p>
            <a:pPr algn="l">
              <a:defRPr sz="2400"/>
            </a:pPr>
            <a:r>
              <a:t>b := a[1:2]</a:t>
            </a:r>
          </a:p>
          <a:p>
            <a:pPr algn="l">
              <a:defRPr sz="2400"/>
            </a:pPr>
            <a:r>
              <a:t>b = b[0:3]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60" name="7. 切片拷贝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7. 切片拷贝</a:t>
            </a:r>
          </a:p>
        </p:txBody>
      </p:sp>
      <p:sp>
        <p:nvSpPr>
          <p:cNvPr id="261" name="s1 := []int{1,2,3,4,5}…"/>
          <p:cNvSpPr txBox="1"/>
          <p:nvPr/>
        </p:nvSpPr>
        <p:spPr>
          <a:xfrm>
            <a:off x="4862575" y="3524250"/>
            <a:ext cx="3279649" cy="415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s1 := []</a:t>
            </a:r>
            <a:r>
              <a:rPr dirty="0" err="1"/>
              <a:t>int</a:t>
            </a:r>
            <a:r>
              <a:rPr dirty="0"/>
              <a:t>{1,2,3,4,5}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s2 := make([]</a:t>
            </a:r>
            <a:r>
              <a:rPr dirty="0" err="1"/>
              <a:t>int</a:t>
            </a:r>
            <a:r>
              <a:rPr dirty="0"/>
              <a:t>, 10)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copy(s2, s1)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s3 := []</a:t>
            </a:r>
            <a:r>
              <a:rPr dirty="0" err="1"/>
              <a:t>int</a:t>
            </a:r>
            <a:r>
              <a:rPr dirty="0"/>
              <a:t>{1,2,3}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s3 = append(s3, s2…)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s3 = append(s3, 4,5,6)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1. close：主要用来关闭channel"/>
          <p:cNvSpPr txBox="1"/>
          <p:nvPr/>
        </p:nvSpPr>
        <p:spPr>
          <a:xfrm>
            <a:off x="1786229" y="2673350"/>
            <a:ext cx="439978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1. </a:t>
            </a:r>
            <a:r>
              <a:rPr dirty="0" err="1"/>
              <a:t>close：主要用来关闭channel</a:t>
            </a:r>
            <a:endParaRPr dirty="0"/>
          </a:p>
        </p:txBody>
      </p:sp>
      <p:sp>
        <p:nvSpPr>
          <p:cNvPr id="130" name="2. len：用来求长度，比如string、array、slice、map、channel"/>
          <p:cNvSpPr txBox="1"/>
          <p:nvPr/>
        </p:nvSpPr>
        <p:spPr>
          <a:xfrm>
            <a:off x="1786229" y="3644900"/>
            <a:ext cx="859932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2. </a:t>
            </a:r>
            <a:r>
              <a:rPr dirty="0" err="1"/>
              <a:t>len：用来求长度，比如string、array、slice、map、channel</a:t>
            </a:r>
            <a:endParaRPr dirty="0"/>
          </a:p>
        </p:txBody>
      </p:sp>
      <p:sp>
        <p:nvSpPr>
          <p:cNvPr id="131" name="3. new：用来分配内存，主要用来分配值类型，比如int、struct。返回的是指针"/>
          <p:cNvSpPr txBox="1"/>
          <p:nvPr/>
        </p:nvSpPr>
        <p:spPr>
          <a:xfrm>
            <a:off x="1786229" y="4616450"/>
            <a:ext cx="106308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3. </a:t>
            </a:r>
            <a:r>
              <a:rPr dirty="0" err="1"/>
              <a:t>new：用来分配内存，主要用来分配值类型，比如int、struct。返回的是指针</a:t>
            </a:r>
            <a:endParaRPr dirty="0"/>
          </a:p>
        </p:txBody>
      </p:sp>
      <p:sp>
        <p:nvSpPr>
          <p:cNvPr id="132" name="4. make：用来分配内存，主要用来分配引用类型，比如chan、map、slice"/>
          <p:cNvSpPr txBox="1"/>
          <p:nvPr/>
        </p:nvSpPr>
        <p:spPr>
          <a:xfrm>
            <a:off x="1786229" y="5588000"/>
            <a:ext cx="1012301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4. </a:t>
            </a:r>
            <a:r>
              <a:rPr dirty="0" err="1"/>
              <a:t>make：用来分配内存，主要用来分配引用类型，比如chan、map、slice</a:t>
            </a:r>
            <a:endParaRPr dirty="0"/>
          </a:p>
        </p:txBody>
      </p:sp>
      <p:sp>
        <p:nvSpPr>
          <p:cNvPr id="133" name="5. append：用来追加元素到数组、slice中"/>
          <p:cNvSpPr txBox="1"/>
          <p:nvPr/>
        </p:nvSpPr>
        <p:spPr>
          <a:xfrm>
            <a:off x="1786229" y="6559550"/>
            <a:ext cx="58046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5. </a:t>
            </a:r>
            <a:r>
              <a:rPr dirty="0" err="1"/>
              <a:t>append：用来追加元素到数组、slice中</a:t>
            </a:r>
            <a:endParaRPr dirty="0"/>
          </a:p>
        </p:txBody>
      </p:sp>
      <p:sp>
        <p:nvSpPr>
          <p:cNvPr id="134" name="内置函数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内置函数</a:t>
            </a:r>
          </a:p>
        </p:txBody>
      </p:sp>
      <p:sp>
        <p:nvSpPr>
          <p:cNvPr id="135" name="6. panic和recover：用来做错误处理"/>
          <p:cNvSpPr txBox="1"/>
          <p:nvPr/>
        </p:nvSpPr>
        <p:spPr>
          <a:xfrm>
            <a:off x="1786229" y="7531100"/>
            <a:ext cx="498652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6. </a:t>
            </a:r>
            <a:r>
              <a:rPr dirty="0" err="1"/>
              <a:t>panic和recover：用来做错误处理</a:t>
            </a:r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64" name="8. string与slice"/>
          <p:cNvSpPr txBox="1"/>
          <p:nvPr/>
        </p:nvSpPr>
        <p:spPr>
          <a:xfrm>
            <a:off x="1786229" y="2673350"/>
            <a:ext cx="21467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8. </a:t>
            </a:r>
            <a:r>
              <a:rPr dirty="0" err="1"/>
              <a:t>string与slice</a:t>
            </a:r>
            <a:endParaRPr dirty="0"/>
          </a:p>
        </p:txBody>
      </p:sp>
      <p:sp>
        <p:nvSpPr>
          <p:cNvPr id="265" name="string底层就是一个byte的数组，因此，也可以进行切片操作"/>
          <p:cNvSpPr txBox="1"/>
          <p:nvPr/>
        </p:nvSpPr>
        <p:spPr>
          <a:xfrm>
            <a:off x="2116429" y="3359150"/>
            <a:ext cx="81747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string底层就是一个byte的数组，因此，也可以进行切片操作</a:t>
            </a:r>
            <a:endParaRPr dirty="0"/>
          </a:p>
        </p:txBody>
      </p:sp>
      <p:sp>
        <p:nvSpPr>
          <p:cNvPr id="266" name="str := “hello world”…"/>
          <p:cNvSpPr txBox="1"/>
          <p:nvPr/>
        </p:nvSpPr>
        <p:spPr>
          <a:xfrm>
            <a:off x="4852009" y="4444999"/>
            <a:ext cx="2703577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str := “hello world”</a:t>
            </a:r>
          </a:p>
          <a:p>
            <a:pPr algn="l">
              <a:defRPr sz="2400"/>
            </a:pPr>
            <a:r>
              <a:t>s1 := str[0:5]</a:t>
            </a:r>
          </a:p>
          <a:p>
            <a:pPr algn="l">
              <a:defRPr sz="2400"/>
            </a:pPr>
            <a:r>
              <a:t>fmt.Println(s1)</a:t>
            </a:r>
          </a:p>
          <a:p>
            <a:pPr algn="l">
              <a:defRPr sz="2400"/>
            </a:pPr>
            <a:endParaRPr/>
          </a:p>
          <a:p>
            <a:pPr algn="l">
              <a:defRPr sz="2400"/>
            </a:pPr>
            <a:r>
              <a:t>s2 := str[5:]</a:t>
            </a:r>
          </a:p>
          <a:p>
            <a:pPr algn="l">
              <a:defRPr sz="2400"/>
            </a:pPr>
            <a:r>
              <a:t>fmt.Println(s2)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69" name="8. string与slice"/>
          <p:cNvSpPr txBox="1"/>
          <p:nvPr/>
        </p:nvSpPr>
        <p:spPr>
          <a:xfrm>
            <a:off x="1786229" y="2673350"/>
            <a:ext cx="21467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8. string与slice</a:t>
            </a:r>
          </a:p>
        </p:txBody>
      </p:sp>
      <p:sp>
        <p:nvSpPr>
          <p:cNvPr id="270" name="string底层就是一个byte的数组，因此，也可以进行切片操作"/>
          <p:cNvSpPr txBox="1"/>
          <p:nvPr/>
        </p:nvSpPr>
        <p:spPr>
          <a:xfrm>
            <a:off x="2116429" y="3359150"/>
            <a:ext cx="81747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string底层就是一个byte的数组，因此，也可以进行切片操作</a:t>
            </a:r>
          </a:p>
        </p:txBody>
      </p:sp>
      <p:sp>
        <p:nvSpPr>
          <p:cNvPr id="271" name="str := “hello world”…"/>
          <p:cNvSpPr txBox="1"/>
          <p:nvPr/>
        </p:nvSpPr>
        <p:spPr>
          <a:xfrm>
            <a:off x="4852009" y="4444999"/>
            <a:ext cx="2703577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str := “hello world”</a:t>
            </a:r>
          </a:p>
          <a:p>
            <a:pPr algn="l">
              <a:defRPr sz="2400"/>
            </a:pPr>
            <a:r>
              <a:t>s1 := str[0:5]</a:t>
            </a:r>
          </a:p>
          <a:p>
            <a:pPr algn="l">
              <a:defRPr sz="2400"/>
            </a:pPr>
            <a:r>
              <a:t>fmt.Println(s1)</a:t>
            </a:r>
          </a:p>
          <a:p>
            <a:pPr algn="l">
              <a:defRPr sz="2400"/>
            </a:pPr>
            <a:endParaRPr/>
          </a:p>
          <a:p>
            <a:pPr algn="l">
              <a:defRPr sz="2400"/>
            </a:pPr>
            <a:r>
              <a:t>s2 := str[5:]</a:t>
            </a:r>
          </a:p>
          <a:p>
            <a:pPr algn="l">
              <a:defRPr sz="2400"/>
            </a:pPr>
            <a:r>
              <a:t>fmt.Println(s2)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74" name="9. string的底层布局"/>
          <p:cNvSpPr txBox="1"/>
          <p:nvPr/>
        </p:nvSpPr>
        <p:spPr>
          <a:xfrm>
            <a:off x="1786229" y="2673350"/>
            <a:ext cx="2739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9. string的底层布局</a:t>
            </a:r>
          </a:p>
        </p:txBody>
      </p:sp>
      <p:pic>
        <p:nvPicPr>
          <p:cNvPr id="27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300" y="3632200"/>
            <a:ext cx="7442200" cy="411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78" name="10. 如何改变string中的字符值？"/>
          <p:cNvSpPr txBox="1"/>
          <p:nvPr/>
        </p:nvSpPr>
        <p:spPr>
          <a:xfrm>
            <a:off x="1786229" y="2673350"/>
            <a:ext cx="44327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10. 如何改变string中的字符值？</a:t>
            </a:r>
          </a:p>
        </p:txBody>
      </p:sp>
      <p:sp>
        <p:nvSpPr>
          <p:cNvPr id="279" name="string本身是不可变的，因此要改变string中字符，需要如下操作："/>
          <p:cNvSpPr txBox="1"/>
          <p:nvPr/>
        </p:nvSpPr>
        <p:spPr>
          <a:xfrm>
            <a:off x="2167229" y="3498850"/>
            <a:ext cx="895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string本身是不可变的，因此要改变string中字符，需要如下操作：</a:t>
            </a:r>
          </a:p>
        </p:txBody>
      </p:sp>
      <p:sp>
        <p:nvSpPr>
          <p:cNvPr id="280" name="str := “hello world”…"/>
          <p:cNvSpPr txBox="1"/>
          <p:nvPr/>
        </p:nvSpPr>
        <p:spPr>
          <a:xfrm>
            <a:off x="5292191" y="4813299"/>
            <a:ext cx="2703577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str := “hello world”</a:t>
            </a:r>
          </a:p>
          <a:p>
            <a:pPr algn="l">
              <a:defRPr sz="2400"/>
            </a:pPr>
            <a:r>
              <a:t>s := []byte(str)</a:t>
            </a:r>
          </a:p>
          <a:p>
            <a:pPr algn="l">
              <a:defRPr sz="2400"/>
            </a:pPr>
            <a:r>
              <a:t>s[0] = ‘o’</a:t>
            </a:r>
          </a:p>
          <a:p>
            <a:pPr algn="l">
              <a:defRPr sz="2400"/>
            </a:pPr>
            <a:r>
              <a:t>str = string(s)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83" name="11. 排序和查找操作"/>
          <p:cNvSpPr txBox="1"/>
          <p:nvPr/>
        </p:nvSpPr>
        <p:spPr>
          <a:xfrm>
            <a:off x="1786229" y="2673350"/>
            <a:ext cx="27563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11. 排序和查找操作</a:t>
            </a:r>
          </a:p>
        </p:txBody>
      </p:sp>
      <p:sp>
        <p:nvSpPr>
          <p:cNvPr id="284" name="排序操作主要都在 sort包中，导入就可以使用了"/>
          <p:cNvSpPr txBox="1"/>
          <p:nvPr/>
        </p:nvSpPr>
        <p:spPr>
          <a:xfrm>
            <a:off x="2167229" y="3498850"/>
            <a:ext cx="650382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排序操作主要都在</a:t>
            </a:r>
            <a:r>
              <a:rPr dirty="0"/>
              <a:t> </a:t>
            </a:r>
            <a:r>
              <a:rPr dirty="0" err="1"/>
              <a:t>sort包中，导入就可以使用了</a:t>
            </a:r>
            <a:endParaRPr dirty="0"/>
          </a:p>
        </p:txBody>
      </p:sp>
      <p:sp>
        <p:nvSpPr>
          <p:cNvPr id="285" name="import(“sort”)"/>
          <p:cNvSpPr txBox="1"/>
          <p:nvPr/>
        </p:nvSpPr>
        <p:spPr>
          <a:xfrm>
            <a:off x="2714092" y="4121149"/>
            <a:ext cx="19370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import(“sort”)</a:t>
            </a:r>
          </a:p>
        </p:txBody>
      </p:sp>
      <p:sp>
        <p:nvSpPr>
          <p:cNvPr id="286" name="sort.Ints对整数进行排序， sort.Strings对字符串进行排序, sort.Float64s对"/>
          <p:cNvSpPr txBox="1"/>
          <p:nvPr/>
        </p:nvSpPr>
        <p:spPr>
          <a:xfrm>
            <a:off x="2167229" y="4908550"/>
            <a:ext cx="993678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sort.Ints对整数进行排序</a:t>
            </a:r>
            <a:r>
              <a:rPr dirty="0"/>
              <a:t>， </a:t>
            </a:r>
            <a:r>
              <a:rPr dirty="0" err="1"/>
              <a:t>sort.Strings对字符串进行排序</a:t>
            </a:r>
            <a:r>
              <a:rPr dirty="0"/>
              <a:t>, sort.Float64s对</a:t>
            </a:r>
          </a:p>
        </p:txBody>
      </p:sp>
      <p:sp>
        <p:nvSpPr>
          <p:cNvPr id="287" name="浮点数进行排序."/>
          <p:cNvSpPr txBox="1"/>
          <p:nvPr/>
        </p:nvSpPr>
        <p:spPr>
          <a:xfrm>
            <a:off x="2167229" y="5518150"/>
            <a:ext cx="23326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浮点数进行排序.</a:t>
            </a:r>
          </a:p>
        </p:txBody>
      </p:sp>
      <p:sp>
        <p:nvSpPr>
          <p:cNvPr id="288" name="sort.SearchInts(a []int, b int) 从数组a中查找b，前提是a必须有序"/>
          <p:cNvSpPr txBox="1"/>
          <p:nvPr/>
        </p:nvSpPr>
        <p:spPr>
          <a:xfrm>
            <a:off x="2294229" y="6711950"/>
            <a:ext cx="878555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sort.SearchInts(a []int, b int) 从数组a中查找b，前提是a必须有序</a:t>
            </a:r>
          </a:p>
        </p:txBody>
      </p:sp>
      <p:sp>
        <p:nvSpPr>
          <p:cNvPr id="289" name="sort.SearchFloats(a []float64, b float64) 从数组a中查找b，前提是a必须有序"/>
          <p:cNvSpPr txBox="1"/>
          <p:nvPr/>
        </p:nvSpPr>
        <p:spPr>
          <a:xfrm>
            <a:off x="2294229" y="7423150"/>
            <a:ext cx="1029370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sort.SearchFloats(a []float64, b float64) 从数组a中查找b，前提是a必须有序</a:t>
            </a:r>
          </a:p>
        </p:txBody>
      </p:sp>
      <p:sp>
        <p:nvSpPr>
          <p:cNvPr id="290" name="sort.SearchStrings(a []string, b string) 从数组a中查找b，前提是a必须有序"/>
          <p:cNvSpPr txBox="1"/>
          <p:nvPr/>
        </p:nvSpPr>
        <p:spPr>
          <a:xfrm>
            <a:off x="2294229" y="8134350"/>
            <a:ext cx="1012271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sort.SearchStrings(a []string, b string) 从数组a中查找b，前提是a必须有序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map数据结构"/>
          <p:cNvSpPr txBox="1"/>
          <p:nvPr/>
        </p:nvSpPr>
        <p:spPr>
          <a:xfrm>
            <a:off x="5073650" y="9144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map数据结构</a:t>
            </a:r>
          </a:p>
        </p:txBody>
      </p:sp>
      <p:sp>
        <p:nvSpPr>
          <p:cNvPr id="303" name="1. map简介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map简介</a:t>
            </a:r>
          </a:p>
        </p:txBody>
      </p:sp>
      <p:sp>
        <p:nvSpPr>
          <p:cNvPr id="304" name="key-value的数据结构，又叫字典或关联数组"/>
          <p:cNvSpPr txBox="1"/>
          <p:nvPr/>
        </p:nvSpPr>
        <p:spPr>
          <a:xfrm>
            <a:off x="2167229" y="3498850"/>
            <a:ext cx="599054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key-value的数据结构，又叫字典或关联数组</a:t>
            </a:r>
          </a:p>
        </p:txBody>
      </p:sp>
      <p:sp>
        <p:nvSpPr>
          <p:cNvPr id="305" name="a. 声明"/>
          <p:cNvSpPr txBox="1"/>
          <p:nvPr/>
        </p:nvSpPr>
        <p:spPr>
          <a:xfrm>
            <a:off x="2103729" y="4489450"/>
            <a:ext cx="11475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 a. 声明</a:t>
            </a:r>
          </a:p>
        </p:txBody>
      </p:sp>
      <p:sp>
        <p:nvSpPr>
          <p:cNvPr id="306" name="var map1 map[keytype]valuetype"/>
          <p:cNvSpPr txBox="1"/>
          <p:nvPr/>
        </p:nvSpPr>
        <p:spPr>
          <a:xfrm>
            <a:off x="2522829" y="5365749"/>
            <a:ext cx="46872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map1 map[</a:t>
            </a:r>
            <a:r>
              <a:rPr dirty="0" err="1"/>
              <a:t>keytype</a:t>
            </a:r>
            <a:r>
              <a:rPr dirty="0"/>
              <a:t>]</a:t>
            </a:r>
            <a:r>
              <a:rPr dirty="0" err="1"/>
              <a:t>valuetype</a:t>
            </a:r>
            <a:endParaRPr dirty="0"/>
          </a:p>
        </p:txBody>
      </p:sp>
      <p:sp>
        <p:nvSpPr>
          <p:cNvPr id="307" name="var a map[string]string"/>
          <p:cNvSpPr txBox="1"/>
          <p:nvPr/>
        </p:nvSpPr>
        <p:spPr>
          <a:xfrm>
            <a:off x="2522829" y="6191250"/>
            <a:ext cx="321320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a map[string]string</a:t>
            </a:r>
          </a:p>
        </p:txBody>
      </p:sp>
      <p:sp>
        <p:nvSpPr>
          <p:cNvPr id="308" name="var a map[string]int"/>
          <p:cNvSpPr txBox="1"/>
          <p:nvPr/>
        </p:nvSpPr>
        <p:spPr>
          <a:xfrm>
            <a:off x="2522829" y="6889749"/>
            <a:ext cx="277307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a map[string]</a:t>
            </a:r>
            <a:r>
              <a:rPr dirty="0" err="1"/>
              <a:t>int</a:t>
            </a:r>
            <a:endParaRPr dirty="0"/>
          </a:p>
        </p:txBody>
      </p:sp>
      <p:sp>
        <p:nvSpPr>
          <p:cNvPr id="309" name="var a map[int]string"/>
          <p:cNvSpPr txBox="1"/>
          <p:nvPr/>
        </p:nvSpPr>
        <p:spPr>
          <a:xfrm>
            <a:off x="2522829" y="7588249"/>
            <a:ext cx="277307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var a map[int]string</a:t>
            </a:r>
          </a:p>
        </p:txBody>
      </p:sp>
      <p:sp>
        <p:nvSpPr>
          <p:cNvPr id="310" name="var a map[string]map[string]string"/>
          <p:cNvSpPr txBox="1"/>
          <p:nvPr/>
        </p:nvSpPr>
        <p:spPr>
          <a:xfrm>
            <a:off x="2472537" y="8286749"/>
            <a:ext cx="47878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a map[string]map[string]string</a:t>
            </a:r>
          </a:p>
        </p:txBody>
      </p:sp>
      <p:sp>
        <p:nvSpPr>
          <p:cNvPr id="311" name="声明是不会分配内存的，初始化需要make"/>
          <p:cNvSpPr txBox="1"/>
          <p:nvPr/>
        </p:nvSpPr>
        <p:spPr>
          <a:xfrm>
            <a:off x="6652361" y="6800849"/>
            <a:ext cx="5736337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 err="1"/>
              <a:t>声明是不会分配内存的，初始化需要make</a:t>
            </a:r>
            <a:endParaRPr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map数据结构"/>
          <p:cNvSpPr txBox="1"/>
          <p:nvPr/>
        </p:nvSpPr>
        <p:spPr>
          <a:xfrm>
            <a:off x="5073650" y="9144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map数据结构</a:t>
            </a:r>
          </a:p>
        </p:txBody>
      </p:sp>
      <p:sp>
        <p:nvSpPr>
          <p:cNvPr id="314" name="2. map相关操作"/>
          <p:cNvSpPr txBox="1"/>
          <p:nvPr/>
        </p:nvSpPr>
        <p:spPr>
          <a:xfrm>
            <a:off x="1786229" y="2673350"/>
            <a:ext cx="2282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map相关操作</a:t>
            </a:r>
          </a:p>
        </p:txBody>
      </p:sp>
      <p:sp>
        <p:nvSpPr>
          <p:cNvPr id="315" name="var a map[string]string = map[string]string{“hello”, “world”}"/>
          <p:cNvSpPr txBox="1"/>
          <p:nvPr/>
        </p:nvSpPr>
        <p:spPr>
          <a:xfrm>
            <a:off x="2611729" y="3751838"/>
            <a:ext cx="1010533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a map[string]string = map[string]string{“hello</a:t>
            </a:r>
            <a:r>
              <a:rPr dirty="0" smtClean="0"/>
              <a:t>”</a:t>
            </a:r>
            <a:r>
              <a:rPr lang="en-US" dirty="0" smtClean="0"/>
              <a:t>:</a:t>
            </a:r>
            <a:r>
              <a:rPr dirty="0" smtClean="0"/>
              <a:t> </a:t>
            </a:r>
            <a:r>
              <a:rPr dirty="0"/>
              <a:t>“world”}</a:t>
            </a:r>
          </a:p>
        </p:txBody>
      </p:sp>
      <p:sp>
        <p:nvSpPr>
          <p:cNvPr id="316" name="a = make(map[string]string, 10)"/>
          <p:cNvSpPr txBox="1"/>
          <p:nvPr/>
        </p:nvSpPr>
        <p:spPr>
          <a:xfrm>
            <a:off x="2611729" y="4451349"/>
            <a:ext cx="444764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a = make(map[string]string, 10)</a:t>
            </a:r>
          </a:p>
        </p:txBody>
      </p:sp>
      <p:sp>
        <p:nvSpPr>
          <p:cNvPr id="317" name="a[“hello”] = “world”"/>
          <p:cNvSpPr txBox="1"/>
          <p:nvPr/>
        </p:nvSpPr>
        <p:spPr>
          <a:xfrm>
            <a:off x="2611729" y="5149849"/>
            <a:ext cx="272034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a[“hello”] = “world”</a:t>
            </a:r>
          </a:p>
        </p:txBody>
      </p:sp>
      <p:sp>
        <p:nvSpPr>
          <p:cNvPr id="318" name="Val, ok:= a[“hello”]"/>
          <p:cNvSpPr txBox="1"/>
          <p:nvPr/>
        </p:nvSpPr>
        <p:spPr>
          <a:xfrm>
            <a:off x="2611729" y="5948938"/>
            <a:ext cx="364202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Val, </a:t>
            </a:r>
            <a:r>
              <a:rPr dirty="0" smtClean="0"/>
              <a:t>ok</a:t>
            </a:r>
            <a:r>
              <a:rPr lang="en-US" dirty="0" smtClean="0"/>
              <a:t> </a:t>
            </a:r>
            <a:r>
              <a:rPr dirty="0" smtClean="0"/>
              <a:t>:= </a:t>
            </a:r>
            <a:r>
              <a:rPr dirty="0"/>
              <a:t>a[“hello”]</a:t>
            </a:r>
          </a:p>
        </p:txBody>
      </p:sp>
      <p:sp>
        <p:nvSpPr>
          <p:cNvPr id="319" name="插入和更新"/>
          <p:cNvSpPr txBox="1"/>
          <p:nvPr/>
        </p:nvSpPr>
        <p:spPr>
          <a:xfrm>
            <a:off x="6326479" y="5149849"/>
            <a:ext cx="1638301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插入和更新</a:t>
            </a:r>
          </a:p>
        </p:txBody>
      </p:sp>
      <p:sp>
        <p:nvSpPr>
          <p:cNvPr id="320" name="查找"/>
          <p:cNvSpPr txBox="1"/>
          <p:nvPr/>
        </p:nvSpPr>
        <p:spPr>
          <a:xfrm>
            <a:off x="6351879" y="5924550"/>
            <a:ext cx="723901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 err="1"/>
              <a:t>查找</a:t>
            </a:r>
            <a:endParaRPr dirty="0"/>
          </a:p>
        </p:txBody>
      </p:sp>
      <p:sp>
        <p:nvSpPr>
          <p:cNvPr id="321" name="for k, v := range a {…"/>
          <p:cNvSpPr txBox="1"/>
          <p:nvPr/>
        </p:nvSpPr>
        <p:spPr>
          <a:xfrm>
            <a:off x="2569057" y="6915150"/>
            <a:ext cx="2805685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for k, v := range a {</a:t>
            </a:r>
          </a:p>
          <a:p>
            <a:pPr lvl="2" algn="l">
              <a:defRPr sz="2400"/>
            </a:pPr>
            <a:r>
              <a:t>fmt.Println(k,v)</a:t>
            </a:r>
          </a:p>
          <a:p>
            <a:pPr algn="l">
              <a:defRPr sz="2400"/>
            </a:pPr>
            <a:r>
              <a:t>}</a:t>
            </a:r>
          </a:p>
        </p:txBody>
      </p:sp>
      <p:sp>
        <p:nvSpPr>
          <p:cNvPr id="322" name="遍历"/>
          <p:cNvSpPr txBox="1"/>
          <p:nvPr/>
        </p:nvSpPr>
        <p:spPr>
          <a:xfrm>
            <a:off x="6351879" y="7105650"/>
            <a:ext cx="723901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遍历</a:t>
            </a:r>
          </a:p>
        </p:txBody>
      </p:sp>
      <p:sp>
        <p:nvSpPr>
          <p:cNvPr id="323" name="delete(a, “hello”)"/>
          <p:cNvSpPr txBox="1"/>
          <p:nvPr/>
        </p:nvSpPr>
        <p:spPr>
          <a:xfrm>
            <a:off x="2421229" y="8616949"/>
            <a:ext cx="238414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delete(a, “hello”)</a:t>
            </a:r>
          </a:p>
        </p:txBody>
      </p:sp>
      <p:sp>
        <p:nvSpPr>
          <p:cNvPr id="324" name="删除"/>
          <p:cNvSpPr txBox="1"/>
          <p:nvPr/>
        </p:nvSpPr>
        <p:spPr>
          <a:xfrm>
            <a:off x="6327698" y="8591550"/>
            <a:ext cx="723901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删除</a:t>
            </a:r>
          </a:p>
        </p:txBody>
      </p:sp>
      <p:sp>
        <p:nvSpPr>
          <p:cNvPr id="325" name="len(a)"/>
          <p:cNvSpPr txBox="1"/>
          <p:nvPr/>
        </p:nvSpPr>
        <p:spPr>
          <a:xfrm>
            <a:off x="2421229" y="9175750"/>
            <a:ext cx="8933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len(a)</a:t>
            </a:r>
          </a:p>
        </p:txBody>
      </p:sp>
      <p:sp>
        <p:nvSpPr>
          <p:cNvPr id="326" name="长度"/>
          <p:cNvSpPr txBox="1"/>
          <p:nvPr/>
        </p:nvSpPr>
        <p:spPr>
          <a:xfrm>
            <a:off x="6327698" y="9169399"/>
            <a:ext cx="723901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长度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map数据结构"/>
          <p:cNvSpPr txBox="1"/>
          <p:nvPr/>
        </p:nvSpPr>
        <p:spPr>
          <a:xfrm>
            <a:off x="5073650" y="9144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map数据结构</a:t>
            </a:r>
          </a:p>
        </p:txBody>
      </p:sp>
      <p:sp>
        <p:nvSpPr>
          <p:cNvPr id="329" name="3. map是引用类型"/>
          <p:cNvSpPr txBox="1"/>
          <p:nvPr/>
        </p:nvSpPr>
        <p:spPr>
          <a:xfrm>
            <a:off x="1786229" y="2673350"/>
            <a:ext cx="2586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map是引用类型</a:t>
            </a:r>
          </a:p>
        </p:txBody>
      </p:sp>
      <p:sp>
        <p:nvSpPr>
          <p:cNvPr id="330" name="func modify(a map[string]int) {…"/>
          <p:cNvSpPr txBox="1"/>
          <p:nvPr/>
        </p:nvSpPr>
        <p:spPr>
          <a:xfrm>
            <a:off x="4294428" y="4387850"/>
            <a:ext cx="4331209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func modify(a map[string]int) {</a:t>
            </a:r>
          </a:p>
          <a:p>
            <a:pPr lvl="2" algn="l">
              <a:defRPr sz="2400"/>
            </a:pPr>
            <a:r>
              <a:t>a[“one”] = 134</a:t>
            </a:r>
          </a:p>
          <a:p>
            <a:pPr algn="l">
              <a:defRPr sz="24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map数据结构"/>
          <p:cNvSpPr txBox="1"/>
          <p:nvPr/>
        </p:nvSpPr>
        <p:spPr>
          <a:xfrm>
            <a:off x="5073650" y="9144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map数据结构</a:t>
            </a:r>
          </a:p>
        </p:txBody>
      </p:sp>
      <p:sp>
        <p:nvSpPr>
          <p:cNvPr id="333" name="4. slice of map"/>
          <p:cNvSpPr txBox="1"/>
          <p:nvPr/>
        </p:nvSpPr>
        <p:spPr>
          <a:xfrm>
            <a:off x="1786229" y="2698749"/>
            <a:ext cx="21131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slice of map</a:t>
            </a:r>
          </a:p>
        </p:txBody>
      </p:sp>
      <p:sp>
        <p:nvSpPr>
          <p:cNvPr id="334" name="Items := make([]map[int][int], 5)…"/>
          <p:cNvSpPr txBox="1"/>
          <p:nvPr/>
        </p:nvSpPr>
        <p:spPr>
          <a:xfrm>
            <a:off x="4294428" y="4203699"/>
            <a:ext cx="485394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Items := make([]map[int][int], 5)</a:t>
            </a:r>
          </a:p>
          <a:p>
            <a:pPr algn="l">
              <a:defRPr sz="2400"/>
            </a:pPr>
            <a:r>
              <a:t>For I := 0; I &lt; 5; i++ {</a:t>
            </a:r>
          </a:p>
          <a:p>
            <a:pPr algn="l">
              <a:defRPr sz="2400"/>
            </a:pPr>
            <a:r>
              <a:t>        items[i] = make(map[int][int])</a:t>
            </a:r>
          </a:p>
          <a:p>
            <a:pPr algn="l">
              <a:defRPr sz="24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map数据结构"/>
          <p:cNvSpPr txBox="1"/>
          <p:nvPr/>
        </p:nvSpPr>
        <p:spPr>
          <a:xfrm>
            <a:off x="5073650" y="9144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map数据结构</a:t>
            </a:r>
          </a:p>
        </p:txBody>
      </p:sp>
      <p:sp>
        <p:nvSpPr>
          <p:cNvPr id="337" name="5. map排序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5. map排序</a:t>
            </a:r>
          </a:p>
        </p:txBody>
      </p:sp>
      <p:sp>
        <p:nvSpPr>
          <p:cNvPr id="338" name="a. 先获取所有key，把key进行排序"/>
          <p:cNvSpPr txBox="1"/>
          <p:nvPr/>
        </p:nvSpPr>
        <p:spPr>
          <a:xfrm>
            <a:off x="2040229" y="3676650"/>
            <a:ext cx="47545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a. 先获取所有key，把key进行排序</a:t>
            </a:r>
          </a:p>
        </p:txBody>
      </p:sp>
      <p:sp>
        <p:nvSpPr>
          <p:cNvPr id="339" name="b. 按照排序好的key，进行遍历"/>
          <p:cNvSpPr txBox="1"/>
          <p:nvPr/>
        </p:nvSpPr>
        <p:spPr>
          <a:xfrm>
            <a:off x="2040229" y="4679950"/>
            <a:ext cx="42970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b. 按照排序好的key，进行遍历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7. new和make的区别"/>
          <p:cNvSpPr txBox="1"/>
          <p:nvPr/>
        </p:nvSpPr>
        <p:spPr>
          <a:xfrm>
            <a:off x="1786229" y="2673350"/>
            <a:ext cx="29766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7. new和make的区别</a:t>
            </a:r>
          </a:p>
        </p:txBody>
      </p:sp>
      <p:sp>
        <p:nvSpPr>
          <p:cNvPr id="138" name="内置函数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内置函数</a:t>
            </a:r>
          </a:p>
        </p:txBody>
      </p:sp>
      <p:pic>
        <p:nvPicPr>
          <p:cNvPr id="13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600" y="3803650"/>
            <a:ext cx="6705600" cy="402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map数据结构"/>
          <p:cNvSpPr txBox="1"/>
          <p:nvPr/>
        </p:nvSpPr>
        <p:spPr>
          <a:xfrm>
            <a:off x="5073650" y="9144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map数据结构</a:t>
            </a:r>
          </a:p>
        </p:txBody>
      </p:sp>
      <p:sp>
        <p:nvSpPr>
          <p:cNvPr id="342" name="6. Map反转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6. Map反转</a:t>
            </a:r>
          </a:p>
        </p:txBody>
      </p:sp>
      <p:sp>
        <p:nvSpPr>
          <p:cNvPr id="343" name="a. 初始化另外一个map，把key、value互换即可"/>
          <p:cNvSpPr txBox="1"/>
          <p:nvPr/>
        </p:nvSpPr>
        <p:spPr>
          <a:xfrm>
            <a:off x="2040229" y="3676650"/>
            <a:ext cx="653278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a. 初始化另外一个map，把key、value互换即可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包"/>
          <p:cNvSpPr txBox="1"/>
          <p:nvPr/>
        </p:nvSpPr>
        <p:spPr>
          <a:xfrm>
            <a:off x="6216650" y="914400"/>
            <a:ext cx="571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包</a:t>
            </a:r>
          </a:p>
        </p:txBody>
      </p:sp>
      <p:sp>
        <p:nvSpPr>
          <p:cNvPr id="346" name="1. golang中的包"/>
          <p:cNvSpPr txBox="1"/>
          <p:nvPr/>
        </p:nvSpPr>
        <p:spPr>
          <a:xfrm>
            <a:off x="1786229" y="2673350"/>
            <a:ext cx="23161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golang中的包</a:t>
            </a:r>
          </a:p>
        </p:txBody>
      </p:sp>
      <p:sp>
        <p:nvSpPr>
          <p:cNvPr id="347" name="a. golang目前有150个标准的包，覆盖了几乎所有的基础库"/>
          <p:cNvSpPr txBox="1"/>
          <p:nvPr/>
        </p:nvSpPr>
        <p:spPr>
          <a:xfrm>
            <a:off x="2040229" y="3676650"/>
            <a:ext cx="80061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a. golang目前有150个标准的包，覆盖了几乎所有的基础库</a:t>
            </a:r>
          </a:p>
        </p:txBody>
      </p:sp>
      <p:sp>
        <p:nvSpPr>
          <p:cNvPr id="348" name="b. golang.org有所有包的文档，没事都翻翻"/>
          <p:cNvSpPr txBox="1"/>
          <p:nvPr/>
        </p:nvSpPr>
        <p:spPr>
          <a:xfrm>
            <a:off x="2040229" y="4616450"/>
            <a:ext cx="592287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b. golang.org有所有包的文档，没事都翻翻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包"/>
          <p:cNvSpPr txBox="1"/>
          <p:nvPr/>
        </p:nvSpPr>
        <p:spPr>
          <a:xfrm>
            <a:off x="6216650" y="914400"/>
            <a:ext cx="571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包</a:t>
            </a:r>
          </a:p>
        </p:txBody>
      </p:sp>
      <p:sp>
        <p:nvSpPr>
          <p:cNvPr id="351" name="2. 线程同步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线程同步</a:t>
            </a:r>
          </a:p>
        </p:txBody>
      </p:sp>
      <p:sp>
        <p:nvSpPr>
          <p:cNvPr id="352" name="a. import(“sync”)"/>
          <p:cNvSpPr txBox="1"/>
          <p:nvPr/>
        </p:nvSpPr>
        <p:spPr>
          <a:xfrm>
            <a:off x="2040229" y="3702049"/>
            <a:ext cx="240609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a. import(“sync”)</a:t>
            </a:r>
          </a:p>
        </p:txBody>
      </p:sp>
      <p:sp>
        <p:nvSpPr>
          <p:cNvPr id="353" name="b. 互斥锁, var mu sync.Mutex"/>
          <p:cNvSpPr txBox="1"/>
          <p:nvPr/>
        </p:nvSpPr>
        <p:spPr>
          <a:xfrm>
            <a:off x="2040229" y="4616450"/>
            <a:ext cx="41285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b. 互斥锁, var mu sync.Mutex</a:t>
            </a:r>
          </a:p>
        </p:txBody>
      </p:sp>
      <p:sp>
        <p:nvSpPr>
          <p:cNvPr id="354" name="c. 读写锁, var mu sync.RWMutex"/>
          <p:cNvSpPr txBox="1"/>
          <p:nvPr/>
        </p:nvSpPr>
        <p:spPr>
          <a:xfrm>
            <a:off x="2040229" y="5581649"/>
            <a:ext cx="45805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c. 读写锁, var mu sync.RWMutex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包"/>
          <p:cNvSpPr txBox="1"/>
          <p:nvPr/>
        </p:nvSpPr>
        <p:spPr>
          <a:xfrm>
            <a:off x="6216650" y="914400"/>
            <a:ext cx="571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包</a:t>
            </a:r>
          </a:p>
        </p:txBody>
      </p:sp>
      <p:sp>
        <p:nvSpPr>
          <p:cNvPr id="357" name="3. go get安装第三方包"/>
          <p:cNvSpPr txBox="1"/>
          <p:nvPr/>
        </p:nvSpPr>
        <p:spPr>
          <a:xfrm>
            <a:off x="1786229" y="2673350"/>
            <a:ext cx="31629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3. go </a:t>
            </a:r>
            <a:r>
              <a:rPr dirty="0" err="1"/>
              <a:t>get安装第三方包</a:t>
            </a:r>
            <a:endParaRPr dirty="0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课后工作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课后工作</a:t>
            </a:r>
          </a:p>
        </p:txBody>
      </p:sp>
      <p:sp>
        <p:nvSpPr>
          <p:cNvPr id="360" name="1. 实现一个冒泡排序"/>
          <p:cNvSpPr txBox="1"/>
          <p:nvPr/>
        </p:nvSpPr>
        <p:spPr>
          <a:xfrm>
            <a:off x="1786229" y="267335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实现一个冒泡排序</a:t>
            </a:r>
          </a:p>
        </p:txBody>
      </p:sp>
      <p:sp>
        <p:nvSpPr>
          <p:cNvPr id="361" name="2. 实现一个选择排序"/>
          <p:cNvSpPr txBox="1"/>
          <p:nvPr/>
        </p:nvSpPr>
        <p:spPr>
          <a:xfrm>
            <a:off x="1786229" y="372745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实现一个选择排序</a:t>
            </a:r>
          </a:p>
        </p:txBody>
      </p:sp>
      <p:sp>
        <p:nvSpPr>
          <p:cNvPr id="362" name="3. 实现一个插入排序"/>
          <p:cNvSpPr txBox="1"/>
          <p:nvPr/>
        </p:nvSpPr>
        <p:spPr>
          <a:xfrm>
            <a:off x="1786229" y="478155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实现一个插入排序</a:t>
            </a:r>
          </a:p>
        </p:txBody>
      </p:sp>
      <p:sp>
        <p:nvSpPr>
          <p:cNvPr id="363" name="4. 实现一个快速排序"/>
          <p:cNvSpPr txBox="1"/>
          <p:nvPr/>
        </p:nvSpPr>
        <p:spPr>
          <a:xfrm>
            <a:off x="1786229" y="583565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实现一个快速排序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1. 一个函数调用自己，就叫做递归。"/>
          <p:cNvSpPr txBox="1"/>
          <p:nvPr/>
        </p:nvSpPr>
        <p:spPr>
          <a:xfrm>
            <a:off x="1786229" y="2673350"/>
            <a:ext cx="5025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一个函数调用自己，就叫做递归。</a:t>
            </a:r>
          </a:p>
        </p:txBody>
      </p:sp>
      <p:sp>
        <p:nvSpPr>
          <p:cNvPr id="142" name="递归函数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递归函数</a:t>
            </a:r>
          </a:p>
        </p:txBody>
      </p:sp>
      <p:sp>
        <p:nvSpPr>
          <p:cNvPr id="143" name="package main…"/>
          <p:cNvSpPr txBox="1"/>
          <p:nvPr/>
        </p:nvSpPr>
        <p:spPr>
          <a:xfrm>
            <a:off x="5193944" y="3589814"/>
            <a:ext cx="3000821" cy="5088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rPr dirty="0"/>
              <a:t>package main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/>
              <a:t>import (</a:t>
            </a:r>
          </a:p>
          <a:p>
            <a:pPr algn="l">
              <a:defRPr sz="18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 algn="l">
              <a:defRPr sz="1800"/>
            </a:pPr>
            <a:r>
              <a:rPr dirty="0"/>
              <a:t>)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 err="1"/>
              <a:t>func</a:t>
            </a:r>
            <a:r>
              <a:rPr dirty="0"/>
              <a:t> </a:t>
            </a:r>
            <a:r>
              <a:rPr dirty="0" err="1"/>
              <a:t>calc</a:t>
            </a:r>
            <a:r>
              <a:rPr dirty="0"/>
              <a:t>(n </a:t>
            </a:r>
            <a:r>
              <a:rPr dirty="0" err="1"/>
              <a:t>int</a:t>
            </a:r>
            <a:r>
              <a:rPr dirty="0"/>
              <a:t>) </a:t>
            </a:r>
            <a:r>
              <a:rPr dirty="0" err="1"/>
              <a:t>int</a:t>
            </a:r>
            <a:r>
              <a:rPr dirty="0"/>
              <a:t> {</a:t>
            </a:r>
          </a:p>
          <a:p>
            <a:pPr algn="l">
              <a:defRPr sz="1800"/>
            </a:pPr>
            <a:r>
              <a:rPr dirty="0"/>
              <a:t>	if n == 1 {</a:t>
            </a:r>
          </a:p>
          <a:p>
            <a:pPr algn="l">
              <a:defRPr sz="1800"/>
            </a:pPr>
            <a:r>
              <a:rPr dirty="0"/>
              <a:t>		return 1</a:t>
            </a:r>
          </a:p>
          <a:p>
            <a:pPr algn="l">
              <a:defRPr sz="1800"/>
            </a:pPr>
            <a:r>
              <a:rPr dirty="0"/>
              <a:t>	}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/>
              <a:t>	return </a:t>
            </a:r>
            <a:r>
              <a:rPr lang="en-US" dirty="0" err="1" smtClean="0"/>
              <a:t>calc</a:t>
            </a:r>
            <a:r>
              <a:rPr dirty="0" smtClean="0"/>
              <a:t>(</a:t>
            </a:r>
            <a:r>
              <a:rPr lang="en-US" dirty="0" smtClean="0"/>
              <a:t>n-1</a:t>
            </a:r>
            <a:r>
              <a:rPr dirty="0" smtClean="0"/>
              <a:t>) </a:t>
            </a:r>
            <a:r>
              <a:rPr dirty="0"/>
              <a:t>* n</a:t>
            </a:r>
          </a:p>
          <a:p>
            <a:pPr algn="l">
              <a:defRPr sz="1800"/>
            </a:pPr>
            <a:r>
              <a:rPr dirty="0"/>
              <a:t>}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 algn="l">
              <a:defRPr sz="1800"/>
            </a:pPr>
            <a:r>
              <a:rPr dirty="0"/>
              <a:t>	n := </a:t>
            </a:r>
            <a:r>
              <a:rPr dirty="0" err="1"/>
              <a:t>calc</a:t>
            </a:r>
            <a:r>
              <a:rPr dirty="0"/>
              <a:t>(5)</a:t>
            </a:r>
          </a:p>
          <a:p>
            <a:pPr algn="l">
              <a:defRPr sz="1800"/>
            </a:pPr>
            <a:r>
              <a:rPr dirty="0"/>
              <a:t>	</a:t>
            </a:r>
            <a:r>
              <a:rPr dirty="0" err="1"/>
              <a:t>fmt.Println</a:t>
            </a:r>
            <a:r>
              <a:rPr dirty="0"/>
              <a:t>(n)</a:t>
            </a:r>
          </a:p>
          <a:p>
            <a:pPr algn="l">
              <a:defRPr sz="18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2.斐波那契数"/>
          <p:cNvSpPr txBox="1"/>
          <p:nvPr/>
        </p:nvSpPr>
        <p:spPr>
          <a:xfrm>
            <a:off x="1786229" y="2673350"/>
            <a:ext cx="189250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2.斐波那契数</a:t>
            </a:r>
          </a:p>
        </p:txBody>
      </p:sp>
      <p:sp>
        <p:nvSpPr>
          <p:cNvPr id="146" name="递归函数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递归函数</a:t>
            </a:r>
          </a:p>
        </p:txBody>
      </p:sp>
      <p:sp>
        <p:nvSpPr>
          <p:cNvPr id="147" name="package main…"/>
          <p:cNvSpPr txBox="1"/>
          <p:nvPr/>
        </p:nvSpPr>
        <p:spPr>
          <a:xfrm>
            <a:off x="5193944" y="3568700"/>
            <a:ext cx="3326487" cy="51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package main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import "fmt"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func fab(n int) int {</a:t>
            </a:r>
          </a:p>
          <a:p>
            <a:pPr algn="l">
              <a:defRPr sz="1800"/>
            </a:pPr>
            <a:r>
              <a:t>	if n &lt;= 1 {</a:t>
            </a:r>
          </a:p>
          <a:p>
            <a:pPr algn="l">
              <a:defRPr sz="1800"/>
            </a:pPr>
            <a:r>
              <a:t>		return 1</a:t>
            </a:r>
          </a:p>
          <a:p>
            <a:pPr algn="l">
              <a:defRPr sz="1800"/>
            </a:pPr>
            <a:r>
              <a:t>	}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	return fab(n-1) + fab(n-2)</a:t>
            </a:r>
          </a:p>
          <a:p>
            <a:pPr algn="l">
              <a:defRPr sz="1800"/>
            </a:pPr>
            <a:r>
              <a:t>}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func main() {</a:t>
            </a:r>
          </a:p>
          <a:p>
            <a:pPr algn="l">
              <a:defRPr sz="1800"/>
            </a:pPr>
            <a:r>
              <a:t>	for i := 0; i &lt; 10; i++ {</a:t>
            </a:r>
          </a:p>
          <a:p>
            <a:pPr algn="l">
              <a:defRPr sz="1800"/>
            </a:pPr>
            <a:r>
              <a:t>		n := fab(i)</a:t>
            </a:r>
          </a:p>
          <a:p>
            <a:pPr algn="l">
              <a:defRPr sz="1800"/>
            </a:pPr>
            <a:r>
              <a:t>		fmt.Println(n)</a:t>
            </a:r>
          </a:p>
          <a:p>
            <a:pPr algn="l">
              <a:defRPr sz="1800"/>
            </a:pPr>
            <a:r>
              <a:t>	}</a:t>
            </a:r>
          </a:p>
          <a:p>
            <a:pPr algn="l">
              <a:defRPr sz="18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2.斐波那契数"/>
          <p:cNvSpPr txBox="1"/>
          <p:nvPr/>
        </p:nvSpPr>
        <p:spPr>
          <a:xfrm>
            <a:off x="1786229" y="2673350"/>
            <a:ext cx="189250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2.斐波那契数</a:t>
            </a:r>
          </a:p>
        </p:txBody>
      </p:sp>
      <p:sp>
        <p:nvSpPr>
          <p:cNvPr id="150" name="递归函数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递归函数</a:t>
            </a:r>
          </a:p>
        </p:txBody>
      </p:sp>
      <p:sp>
        <p:nvSpPr>
          <p:cNvPr id="151" name="package main…"/>
          <p:cNvSpPr txBox="1"/>
          <p:nvPr/>
        </p:nvSpPr>
        <p:spPr>
          <a:xfrm>
            <a:off x="5193944" y="3568700"/>
            <a:ext cx="3326487" cy="51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package main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import "fmt"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func fab(n int) int {</a:t>
            </a:r>
          </a:p>
          <a:p>
            <a:pPr algn="l">
              <a:defRPr sz="1800"/>
            </a:pPr>
            <a:r>
              <a:t>	if n &lt;= 1 {</a:t>
            </a:r>
          </a:p>
          <a:p>
            <a:pPr algn="l">
              <a:defRPr sz="1800"/>
            </a:pPr>
            <a:r>
              <a:t>		return 1</a:t>
            </a:r>
          </a:p>
          <a:p>
            <a:pPr algn="l">
              <a:defRPr sz="1800"/>
            </a:pPr>
            <a:r>
              <a:t>	}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	return fab(n-1) + fab(n-2)</a:t>
            </a:r>
          </a:p>
          <a:p>
            <a:pPr algn="l">
              <a:defRPr sz="1800"/>
            </a:pPr>
            <a:r>
              <a:t>}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func main() {</a:t>
            </a:r>
          </a:p>
          <a:p>
            <a:pPr algn="l">
              <a:defRPr sz="1800"/>
            </a:pPr>
            <a:r>
              <a:t>	for i := 0; i &lt; 10; i++ {</a:t>
            </a:r>
          </a:p>
          <a:p>
            <a:pPr algn="l">
              <a:defRPr sz="1800"/>
            </a:pPr>
            <a:r>
              <a:t>		n := fab(i)</a:t>
            </a:r>
          </a:p>
          <a:p>
            <a:pPr algn="l">
              <a:defRPr sz="1800"/>
            </a:pPr>
            <a:r>
              <a:t>		fmt.Println(n)</a:t>
            </a:r>
          </a:p>
          <a:p>
            <a:pPr algn="l">
              <a:defRPr sz="1800"/>
            </a:pPr>
            <a:r>
              <a:t>	}</a:t>
            </a:r>
          </a:p>
          <a:p>
            <a:pPr algn="l">
              <a:defRPr sz="18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3. 递归的设计原则"/>
          <p:cNvSpPr txBox="1"/>
          <p:nvPr/>
        </p:nvSpPr>
        <p:spPr>
          <a:xfrm>
            <a:off x="1786229" y="2673350"/>
            <a:ext cx="2586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递归的设计原则</a:t>
            </a:r>
          </a:p>
        </p:txBody>
      </p:sp>
      <p:sp>
        <p:nvSpPr>
          <p:cNvPr id="154" name="递归函数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递归函数</a:t>
            </a:r>
          </a:p>
        </p:txBody>
      </p:sp>
      <p:sp>
        <p:nvSpPr>
          <p:cNvPr id="155" name="1）一个大的问题能够分解成相似的小问题"/>
          <p:cNvSpPr txBox="1"/>
          <p:nvPr/>
        </p:nvSpPr>
        <p:spPr>
          <a:xfrm>
            <a:off x="2463698" y="3676650"/>
            <a:ext cx="57701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1）一个大的问题能够分解成相似的小问题</a:t>
            </a:r>
          </a:p>
        </p:txBody>
      </p:sp>
      <p:sp>
        <p:nvSpPr>
          <p:cNvPr id="156" name="2）定义好出口条件"/>
          <p:cNvSpPr txBox="1"/>
          <p:nvPr/>
        </p:nvSpPr>
        <p:spPr>
          <a:xfrm>
            <a:off x="2463698" y="4921250"/>
            <a:ext cx="27221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2）定义好出口条件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1. 闭包：一个函数和与其相关的引用环境组合而成的实体"/>
          <p:cNvSpPr txBox="1"/>
          <p:nvPr/>
        </p:nvSpPr>
        <p:spPr>
          <a:xfrm>
            <a:off x="1786229" y="2673350"/>
            <a:ext cx="7768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1. </a:t>
            </a:r>
            <a:r>
              <a:rPr dirty="0" err="1"/>
              <a:t>闭包：一个函数和与其相关的引用环境组合而成的实体</a:t>
            </a:r>
            <a:endParaRPr dirty="0"/>
          </a:p>
        </p:txBody>
      </p:sp>
      <p:sp>
        <p:nvSpPr>
          <p:cNvPr id="159" name="闭包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闭包</a:t>
            </a:r>
          </a:p>
        </p:txBody>
      </p:sp>
      <p:sp>
        <p:nvSpPr>
          <p:cNvPr id="160" name="package main…"/>
          <p:cNvSpPr txBox="1"/>
          <p:nvPr/>
        </p:nvSpPr>
        <p:spPr>
          <a:xfrm>
            <a:off x="4344567" y="3050917"/>
            <a:ext cx="6083109" cy="6750566"/>
          </a:xfrm>
          <a:prstGeom prst="rect">
            <a:avLst/>
          </a:prstGeom>
          <a:ln w="1016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package main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import “</a:t>
            </a:r>
            <a:r>
              <a:rPr dirty="0" err="1"/>
              <a:t>fmt</a:t>
            </a:r>
            <a:r>
              <a:rPr dirty="0"/>
              <a:t>”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 algn="l">
              <a:defRPr sz="2400"/>
            </a:pPr>
            <a:r>
              <a:rPr dirty="0"/>
              <a:t>         </a:t>
            </a:r>
            <a:r>
              <a:rPr dirty="0" err="1"/>
              <a:t>var</a:t>
            </a:r>
            <a:r>
              <a:rPr dirty="0"/>
              <a:t> f = Adder()</a:t>
            </a:r>
          </a:p>
          <a:p>
            <a:pPr algn="l">
              <a:defRPr sz="2400"/>
            </a:pPr>
            <a:r>
              <a:rPr dirty="0"/>
              <a:t>         </a:t>
            </a:r>
            <a:r>
              <a:rPr dirty="0" err="1"/>
              <a:t>fmt.Print</a:t>
            </a:r>
            <a:r>
              <a:rPr dirty="0"/>
              <a:t>(f(1),” - “)</a:t>
            </a:r>
          </a:p>
          <a:p>
            <a:pPr algn="l">
              <a:defRPr sz="2400"/>
            </a:pPr>
            <a:r>
              <a:rPr dirty="0"/>
              <a:t>         </a:t>
            </a:r>
            <a:r>
              <a:rPr dirty="0" err="1"/>
              <a:t>fmt.Print</a:t>
            </a:r>
            <a:r>
              <a:rPr dirty="0"/>
              <a:t>(f(20),” - “)</a:t>
            </a:r>
          </a:p>
          <a:p>
            <a:pPr algn="l">
              <a:defRPr sz="2400"/>
            </a:pPr>
            <a:r>
              <a:rPr dirty="0"/>
              <a:t>         </a:t>
            </a:r>
            <a:r>
              <a:rPr dirty="0" err="1"/>
              <a:t>fmt.Print</a:t>
            </a:r>
            <a:r>
              <a:rPr dirty="0"/>
              <a:t>(f(300))</a:t>
            </a:r>
          </a:p>
          <a:p>
            <a:pPr algn="l">
              <a:defRPr sz="2400"/>
            </a:pPr>
            <a:r>
              <a:rPr dirty="0"/>
              <a:t>} 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Adder() </a:t>
            </a:r>
            <a:r>
              <a:rPr dirty="0" err="1"/>
              <a:t>func</a:t>
            </a:r>
            <a:r>
              <a:rPr dirty="0"/>
              <a:t>(</a:t>
            </a:r>
            <a:r>
              <a:rPr dirty="0" err="1"/>
              <a:t>int</a:t>
            </a:r>
            <a:r>
              <a:rPr dirty="0"/>
              <a:t>) </a:t>
            </a:r>
            <a:r>
              <a:rPr dirty="0" err="1"/>
              <a:t>int</a:t>
            </a:r>
            <a:r>
              <a:rPr dirty="0"/>
              <a:t> {</a:t>
            </a:r>
          </a:p>
          <a:p>
            <a:pPr algn="l">
              <a:defRPr sz="2400"/>
            </a:pPr>
            <a:r>
              <a:rPr dirty="0"/>
              <a:t>         </a:t>
            </a:r>
            <a:r>
              <a:rPr dirty="0" err="1"/>
              <a:t>var</a:t>
            </a:r>
            <a:r>
              <a:rPr dirty="0"/>
              <a:t> x </a:t>
            </a:r>
            <a:r>
              <a:rPr dirty="0" err="1"/>
              <a:t>int</a:t>
            </a:r>
            <a:endParaRPr dirty="0"/>
          </a:p>
          <a:p>
            <a:pPr algn="l">
              <a:defRPr sz="2400"/>
            </a:pPr>
            <a:r>
              <a:rPr dirty="0"/>
              <a:t>         return </a:t>
            </a:r>
            <a:r>
              <a:rPr dirty="0" err="1"/>
              <a:t>func</a:t>
            </a:r>
            <a:r>
              <a:rPr dirty="0"/>
              <a:t>(delta </a:t>
            </a:r>
            <a:r>
              <a:rPr dirty="0" err="1"/>
              <a:t>int</a:t>
            </a:r>
            <a:r>
              <a:rPr dirty="0"/>
              <a:t>) </a:t>
            </a:r>
            <a:r>
              <a:rPr dirty="0" err="1"/>
              <a:t>int</a:t>
            </a:r>
            <a:r>
              <a:rPr dirty="0"/>
              <a:t> {</a:t>
            </a:r>
          </a:p>
          <a:p>
            <a:pPr algn="l">
              <a:defRPr sz="2400"/>
            </a:pPr>
            <a:r>
              <a:rPr lang="en-US" dirty="0" smtClean="0"/>
              <a:t>                  </a:t>
            </a:r>
            <a:r>
              <a:rPr dirty="0" smtClean="0"/>
              <a:t>x </a:t>
            </a:r>
            <a:r>
              <a:rPr dirty="0"/>
              <a:t>+= </a:t>
            </a:r>
            <a:r>
              <a:rPr dirty="0" smtClean="0"/>
              <a:t>delta</a:t>
            </a:r>
            <a:endParaRPr lang="en-US" dirty="0" smtClean="0"/>
          </a:p>
          <a:p>
            <a:pPr algn="l">
              <a:defRPr sz="2400"/>
            </a:pPr>
            <a:r>
              <a:rPr lang="en-US" dirty="0"/>
              <a:t> </a:t>
            </a:r>
            <a:r>
              <a:rPr lang="en-US" dirty="0" smtClean="0"/>
              <a:t>                 return x</a:t>
            </a:r>
            <a:endParaRPr dirty="0"/>
          </a:p>
          <a:p>
            <a:pPr algn="l">
              <a:defRPr sz="2400"/>
            </a:pPr>
            <a:r>
              <a:rPr dirty="0"/>
              <a:t>         } </a:t>
            </a:r>
          </a:p>
          <a:p>
            <a:pPr algn="l">
              <a:defRPr sz="2400"/>
            </a:pPr>
            <a:r>
              <a:rPr dirty="0"/>
              <a:t>} 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1216</Words>
  <Application>Microsoft Office PowerPoint</Application>
  <PresentationFormat>自定义</PresentationFormat>
  <Paragraphs>365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Helvetica Light</vt:lpstr>
      <vt:lpstr>Helvetica Neue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21</cp:revision>
  <dcterms:modified xsi:type="dcterms:W3CDTF">2017-06-24T10:32:56Z</dcterms:modified>
</cp:coreProperties>
</file>