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2" r:id="rId2"/>
  </p:sldMasterIdLst>
  <p:notesMasterIdLst>
    <p:notesMasterId r:id="rId20"/>
  </p:notesMasterIdLst>
  <p:handoutMasterIdLst>
    <p:handoutMasterId r:id="rId21"/>
  </p:handoutMasterIdLst>
  <p:sldIdLst>
    <p:sldId id="264" r:id="rId3"/>
    <p:sldId id="324" r:id="rId4"/>
    <p:sldId id="325" r:id="rId5"/>
    <p:sldId id="313" r:id="rId6"/>
    <p:sldId id="311" r:id="rId7"/>
    <p:sldId id="314" r:id="rId8"/>
    <p:sldId id="315" r:id="rId9"/>
    <p:sldId id="283" r:id="rId10"/>
    <p:sldId id="276" r:id="rId11"/>
    <p:sldId id="316" r:id="rId12"/>
    <p:sldId id="318" r:id="rId13"/>
    <p:sldId id="285" r:id="rId14"/>
    <p:sldId id="323" r:id="rId15"/>
    <p:sldId id="319" r:id="rId16"/>
    <p:sldId id="307" r:id="rId17"/>
    <p:sldId id="322" r:id="rId18"/>
    <p:sldId id="326" r:id="rId19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446" y="108"/>
      </p:cViewPr>
      <p:guideLst>
        <p:guide pos="3839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7D8F6-5DE7-4BF4-A1AA-2FB8415B219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D85A66-0D10-4338-AA33-2A7882A44779}">
      <dgm:prSet phldrT="[Text]"/>
      <dgm:spPr/>
      <dgm:t>
        <a:bodyPr/>
        <a:lstStyle/>
        <a:p>
          <a:r>
            <a:rPr lang="es-PE" dirty="0" smtClean="0"/>
            <a:t>Promedio del Curso</a:t>
          </a:r>
          <a:endParaRPr lang="en-US" dirty="0"/>
        </a:p>
      </dgm:t>
    </dgm:pt>
    <dgm:pt modelId="{9E46414B-50A1-4C30-ACFE-56F43C0E43A0}" type="parTrans" cxnId="{DD88F50E-A4E2-4CBD-9381-D7333F3A7C2A}">
      <dgm:prSet/>
      <dgm:spPr/>
      <dgm:t>
        <a:bodyPr/>
        <a:lstStyle/>
        <a:p>
          <a:endParaRPr lang="en-US"/>
        </a:p>
      </dgm:t>
    </dgm:pt>
    <dgm:pt modelId="{7FEDDCE8-CF15-4A3A-ABB7-A07C9660735D}" type="sibTrans" cxnId="{DD88F50E-A4E2-4CBD-9381-D7333F3A7C2A}">
      <dgm:prSet/>
      <dgm:spPr/>
      <dgm:t>
        <a:bodyPr/>
        <a:lstStyle/>
        <a:p>
          <a:endParaRPr lang="en-US"/>
        </a:p>
      </dgm:t>
    </dgm:pt>
    <dgm:pt modelId="{52D03883-0DA6-46F1-915D-D073D9379B60}">
      <dgm:prSet phldrT="[Text]"/>
      <dgm:spPr/>
      <dgm:t>
        <a:bodyPr/>
        <a:lstStyle/>
        <a:p>
          <a:r>
            <a:rPr lang="es-PE" dirty="0" smtClean="0"/>
            <a:t>Examen Parcial (EP)</a:t>
          </a:r>
          <a:endParaRPr lang="en-US" dirty="0"/>
        </a:p>
      </dgm:t>
    </dgm:pt>
    <dgm:pt modelId="{1CB6AE4E-A992-41E5-A09E-7F65AADF02E3}" type="parTrans" cxnId="{180DF284-22B7-4BD9-9BE3-F665DFFE1DB0}">
      <dgm:prSet/>
      <dgm:spPr/>
      <dgm:t>
        <a:bodyPr/>
        <a:lstStyle/>
        <a:p>
          <a:endParaRPr lang="en-US"/>
        </a:p>
      </dgm:t>
    </dgm:pt>
    <dgm:pt modelId="{2E42B4D2-F755-43CB-A4B9-3C5BBEF94F20}" type="sibTrans" cxnId="{180DF284-22B7-4BD9-9BE3-F665DFFE1DB0}">
      <dgm:prSet/>
      <dgm:spPr/>
      <dgm:t>
        <a:bodyPr/>
        <a:lstStyle/>
        <a:p>
          <a:endParaRPr lang="en-US"/>
        </a:p>
      </dgm:t>
    </dgm:pt>
    <dgm:pt modelId="{D17933CF-C35B-434E-A98F-86FB952A6188}">
      <dgm:prSet phldrT="[Text]"/>
      <dgm:spPr/>
      <dgm:t>
        <a:bodyPr/>
        <a:lstStyle/>
        <a:p>
          <a:r>
            <a:rPr lang="es-PE" dirty="0" smtClean="0"/>
            <a:t>Examen Final  (EF)</a:t>
          </a:r>
          <a:endParaRPr lang="en-US" dirty="0"/>
        </a:p>
      </dgm:t>
    </dgm:pt>
    <dgm:pt modelId="{A607FC1B-6094-408E-A819-FA9B80DFF266}" type="parTrans" cxnId="{46EB36E6-91B2-44EC-A76F-5001D8F993D4}">
      <dgm:prSet/>
      <dgm:spPr/>
      <dgm:t>
        <a:bodyPr/>
        <a:lstStyle/>
        <a:p>
          <a:endParaRPr lang="en-US"/>
        </a:p>
      </dgm:t>
    </dgm:pt>
    <dgm:pt modelId="{E951371B-0DB4-415A-AD45-247972071850}" type="sibTrans" cxnId="{46EB36E6-91B2-44EC-A76F-5001D8F993D4}">
      <dgm:prSet/>
      <dgm:spPr/>
      <dgm:t>
        <a:bodyPr/>
        <a:lstStyle/>
        <a:p>
          <a:endParaRPr lang="en-US"/>
        </a:p>
      </dgm:t>
    </dgm:pt>
    <dgm:pt modelId="{17C155C3-032F-4E95-8B04-EA95DED089F1}">
      <dgm:prSet phldrT="[Text]"/>
      <dgm:spPr/>
      <dgm:t>
        <a:bodyPr/>
        <a:lstStyle/>
        <a:p>
          <a:r>
            <a:rPr lang="es-PE" dirty="0" smtClean="0"/>
            <a:t>4 Prácticas Calificadas</a:t>
          </a:r>
          <a:endParaRPr lang="en-US" dirty="0"/>
        </a:p>
      </dgm:t>
    </dgm:pt>
    <dgm:pt modelId="{3E1D96C7-941A-4C79-B66E-182958A0FF48}" type="parTrans" cxnId="{016B34FB-91C5-43C4-BF7C-5A5FBBA6630C}">
      <dgm:prSet/>
      <dgm:spPr/>
      <dgm:t>
        <a:bodyPr/>
        <a:lstStyle/>
        <a:p>
          <a:endParaRPr lang="en-US"/>
        </a:p>
      </dgm:t>
    </dgm:pt>
    <dgm:pt modelId="{E43DDE65-1073-4050-9E50-B4FCDB060A07}" type="sibTrans" cxnId="{016B34FB-91C5-43C4-BF7C-5A5FBBA6630C}">
      <dgm:prSet/>
      <dgm:spPr/>
      <dgm:t>
        <a:bodyPr/>
        <a:lstStyle/>
        <a:p>
          <a:endParaRPr lang="en-US"/>
        </a:p>
      </dgm:t>
    </dgm:pt>
    <dgm:pt modelId="{1607FC83-E434-4DF2-A8B1-1FC59D523559}">
      <dgm:prSet phldrT="[Text]"/>
      <dgm:spPr/>
      <dgm:t>
        <a:bodyPr/>
        <a:lstStyle/>
        <a:p>
          <a:r>
            <a:rPr lang="es-PE" dirty="0" smtClean="0"/>
            <a:t>Proyecto (no eliminable)</a:t>
          </a:r>
          <a:endParaRPr lang="en-US" dirty="0"/>
        </a:p>
      </dgm:t>
    </dgm:pt>
    <dgm:pt modelId="{3612652A-4768-42C7-BFA0-38905F66B6F9}" type="parTrans" cxnId="{D298B6DD-59DC-4C65-8587-FD378EA4D22D}">
      <dgm:prSet/>
      <dgm:spPr/>
      <dgm:t>
        <a:bodyPr/>
        <a:lstStyle/>
        <a:p>
          <a:endParaRPr lang="en-US"/>
        </a:p>
      </dgm:t>
    </dgm:pt>
    <dgm:pt modelId="{182B87D4-1B39-4D24-A7B3-C78F3CEBF5EF}" type="sibTrans" cxnId="{D298B6DD-59DC-4C65-8587-FD378EA4D22D}">
      <dgm:prSet/>
      <dgm:spPr/>
      <dgm:t>
        <a:bodyPr/>
        <a:lstStyle/>
        <a:p>
          <a:endParaRPr lang="en-US"/>
        </a:p>
      </dgm:t>
    </dgm:pt>
    <dgm:pt modelId="{6023255F-147B-468B-89DA-C9621C48F8A8}" type="pres">
      <dgm:prSet presAssocID="{9587D8F6-5DE7-4BF4-A1AA-2FB8415B219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B8C0ED-BAF9-4467-B8E2-3181D504661C}" type="pres">
      <dgm:prSet presAssocID="{70D85A66-0D10-4338-AA33-2A7882A44779}" presName="centerShape" presStyleLbl="node0" presStyleIdx="0" presStyleCnt="1"/>
      <dgm:spPr/>
      <dgm:t>
        <a:bodyPr/>
        <a:lstStyle/>
        <a:p>
          <a:endParaRPr lang="en-US"/>
        </a:p>
      </dgm:t>
    </dgm:pt>
    <dgm:pt modelId="{BF7BAAF8-4935-4A6F-8BA2-8F5FA7E2790B}" type="pres">
      <dgm:prSet presAssocID="{1CB6AE4E-A992-41E5-A09E-7F65AADF02E3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1B1869B9-61AC-45E6-BF91-CFE4B531298F}" type="pres">
      <dgm:prSet presAssocID="{52D03883-0DA6-46F1-915D-D073D9379B6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D1BBD-91AA-4D7C-829E-8A352C45BD9D}" type="pres">
      <dgm:prSet presAssocID="{A607FC1B-6094-408E-A819-FA9B80DFF266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53FD7A80-0FFC-428B-A27E-FF989084ADD8}" type="pres">
      <dgm:prSet presAssocID="{D17933CF-C35B-434E-A98F-86FB952A61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341C1-E8D8-426D-8CCA-5694BF854FBC}" type="pres">
      <dgm:prSet presAssocID="{3E1D96C7-941A-4C79-B66E-182958A0FF48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72E486C4-71D0-41B1-9B81-1AE602AF4566}" type="pres">
      <dgm:prSet presAssocID="{17C155C3-032F-4E95-8B04-EA95DED089F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5A464-E8C1-4C65-AF8A-C9B91C25B661}" type="pres">
      <dgm:prSet presAssocID="{3612652A-4768-42C7-BFA0-38905F66B6F9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E5BE21FF-20AD-4F32-846B-736EEACE46B4}" type="pres">
      <dgm:prSet presAssocID="{1607FC83-E434-4DF2-A8B1-1FC59D52355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42925E-4BF5-49A8-A3AB-B9FFB33D4C52}" type="presOf" srcId="{3612652A-4768-42C7-BFA0-38905F66B6F9}" destId="{E2D5A464-E8C1-4C65-AF8A-C9B91C25B661}" srcOrd="0" destOrd="0" presId="urn:microsoft.com/office/officeart/2005/8/layout/radial4"/>
    <dgm:cxn modelId="{33995D4B-D794-4269-A4AC-42074A4F1DD3}" type="presOf" srcId="{3E1D96C7-941A-4C79-B66E-182958A0FF48}" destId="{8E2341C1-E8D8-426D-8CCA-5694BF854FBC}" srcOrd="0" destOrd="0" presId="urn:microsoft.com/office/officeart/2005/8/layout/radial4"/>
    <dgm:cxn modelId="{016B34FB-91C5-43C4-BF7C-5A5FBBA6630C}" srcId="{70D85A66-0D10-4338-AA33-2A7882A44779}" destId="{17C155C3-032F-4E95-8B04-EA95DED089F1}" srcOrd="2" destOrd="0" parTransId="{3E1D96C7-941A-4C79-B66E-182958A0FF48}" sibTransId="{E43DDE65-1073-4050-9E50-B4FCDB060A07}"/>
    <dgm:cxn modelId="{E8A4A527-6299-4E9E-A96A-C2B8FC846EF7}" type="presOf" srcId="{52D03883-0DA6-46F1-915D-D073D9379B60}" destId="{1B1869B9-61AC-45E6-BF91-CFE4B531298F}" srcOrd="0" destOrd="0" presId="urn:microsoft.com/office/officeart/2005/8/layout/radial4"/>
    <dgm:cxn modelId="{B69B9373-9D25-4075-B152-089691B326DF}" type="presOf" srcId="{1607FC83-E434-4DF2-A8B1-1FC59D523559}" destId="{E5BE21FF-20AD-4F32-846B-736EEACE46B4}" srcOrd="0" destOrd="0" presId="urn:microsoft.com/office/officeart/2005/8/layout/radial4"/>
    <dgm:cxn modelId="{B69A6419-D56D-4499-82AB-1C914C5B8A88}" type="presOf" srcId="{70D85A66-0D10-4338-AA33-2A7882A44779}" destId="{92B8C0ED-BAF9-4467-B8E2-3181D504661C}" srcOrd="0" destOrd="0" presId="urn:microsoft.com/office/officeart/2005/8/layout/radial4"/>
    <dgm:cxn modelId="{DD88F50E-A4E2-4CBD-9381-D7333F3A7C2A}" srcId="{9587D8F6-5DE7-4BF4-A1AA-2FB8415B2191}" destId="{70D85A66-0D10-4338-AA33-2A7882A44779}" srcOrd="0" destOrd="0" parTransId="{9E46414B-50A1-4C30-ACFE-56F43C0E43A0}" sibTransId="{7FEDDCE8-CF15-4A3A-ABB7-A07C9660735D}"/>
    <dgm:cxn modelId="{EA99CC39-CD2A-4CD0-9F01-83E3E56A0919}" type="presOf" srcId="{17C155C3-032F-4E95-8B04-EA95DED089F1}" destId="{72E486C4-71D0-41B1-9B81-1AE602AF4566}" srcOrd="0" destOrd="0" presId="urn:microsoft.com/office/officeart/2005/8/layout/radial4"/>
    <dgm:cxn modelId="{180DF284-22B7-4BD9-9BE3-F665DFFE1DB0}" srcId="{70D85A66-0D10-4338-AA33-2A7882A44779}" destId="{52D03883-0DA6-46F1-915D-D073D9379B60}" srcOrd="0" destOrd="0" parTransId="{1CB6AE4E-A992-41E5-A09E-7F65AADF02E3}" sibTransId="{2E42B4D2-F755-43CB-A4B9-3C5BBEF94F20}"/>
    <dgm:cxn modelId="{87380349-7207-401B-81F8-6340A21153F0}" type="presOf" srcId="{D17933CF-C35B-434E-A98F-86FB952A6188}" destId="{53FD7A80-0FFC-428B-A27E-FF989084ADD8}" srcOrd="0" destOrd="0" presId="urn:microsoft.com/office/officeart/2005/8/layout/radial4"/>
    <dgm:cxn modelId="{46EB36E6-91B2-44EC-A76F-5001D8F993D4}" srcId="{70D85A66-0D10-4338-AA33-2A7882A44779}" destId="{D17933CF-C35B-434E-A98F-86FB952A6188}" srcOrd="1" destOrd="0" parTransId="{A607FC1B-6094-408E-A819-FA9B80DFF266}" sibTransId="{E951371B-0DB4-415A-AD45-247972071850}"/>
    <dgm:cxn modelId="{D298B6DD-59DC-4C65-8587-FD378EA4D22D}" srcId="{70D85A66-0D10-4338-AA33-2A7882A44779}" destId="{1607FC83-E434-4DF2-A8B1-1FC59D523559}" srcOrd="3" destOrd="0" parTransId="{3612652A-4768-42C7-BFA0-38905F66B6F9}" sibTransId="{182B87D4-1B39-4D24-A7B3-C78F3CEBF5EF}"/>
    <dgm:cxn modelId="{54BDB83F-0A44-4706-A7DD-4D120CA9A7DB}" type="presOf" srcId="{A607FC1B-6094-408E-A819-FA9B80DFF266}" destId="{DCED1BBD-91AA-4D7C-829E-8A352C45BD9D}" srcOrd="0" destOrd="0" presId="urn:microsoft.com/office/officeart/2005/8/layout/radial4"/>
    <dgm:cxn modelId="{0DFB5A5F-94A1-4DCC-858F-3A8CCF3E83DA}" type="presOf" srcId="{9587D8F6-5DE7-4BF4-A1AA-2FB8415B2191}" destId="{6023255F-147B-468B-89DA-C9621C48F8A8}" srcOrd="0" destOrd="0" presId="urn:microsoft.com/office/officeart/2005/8/layout/radial4"/>
    <dgm:cxn modelId="{EDC75B78-06C8-4801-BDE4-EE11153C8C0E}" type="presOf" srcId="{1CB6AE4E-A992-41E5-A09E-7F65AADF02E3}" destId="{BF7BAAF8-4935-4A6F-8BA2-8F5FA7E2790B}" srcOrd="0" destOrd="0" presId="urn:microsoft.com/office/officeart/2005/8/layout/radial4"/>
    <dgm:cxn modelId="{F43AC242-785D-40F9-AE37-0F59A3B382E0}" type="presParOf" srcId="{6023255F-147B-468B-89DA-C9621C48F8A8}" destId="{92B8C0ED-BAF9-4467-B8E2-3181D504661C}" srcOrd="0" destOrd="0" presId="urn:microsoft.com/office/officeart/2005/8/layout/radial4"/>
    <dgm:cxn modelId="{F8745D74-D0DF-4EE2-819B-E8F309BC8B23}" type="presParOf" srcId="{6023255F-147B-468B-89DA-C9621C48F8A8}" destId="{BF7BAAF8-4935-4A6F-8BA2-8F5FA7E2790B}" srcOrd="1" destOrd="0" presId="urn:microsoft.com/office/officeart/2005/8/layout/radial4"/>
    <dgm:cxn modelId="{B33A9D3E-E5DB-46E0-9CA4-F157C91148EB}" type="presParOf" srcId="{6023255F-147B-468B-89DA-C9621C48F8A8}" destId="{1B1869B9-61AC-45E6-BF91-CFE4B531298F}" srcOrd="2" destOrd="0" presId="urn:microsoft.com/office/officeart/2005/8/layout/radial4"/>
    <dgm:cxn modelId="{F15AEEC1-F5BF-4E14-8E42-AEAF877B1D0A}" type="presParOf" srcId="{6023255F-147B-468B-89DA-C9621C48F8A8}" destId="{DCED1BBD-91AA-4D7C-829E-8A352C45BD9D}" srcOrd="3" destOrd="0" presId="urn:microsoft.com/office/officeart/2005/8/layout/radial4"/>
    <dgm:cxn modelId="{EAD9E68D-95BC-44F3-84BF-F8C45AE25DA9}" type="presParOf" srcId="{6023255F-147B-468B-89DA-C9621C48F8A8}" destId="{53FD7A80-0FFC-428B-A27E-FF989084ADD8}" srcOrd="4" destOrd="0" presId="urn:microsoft.com/office/officeart/2005/8/layout/radial4"/>
    <dgm:cxn modelId="{8C4565D9-067D-42D2-AABF-5902CD2F2D42}" type="presParOf" srcId="{6023255F-147B-468B-89DA-C9621C48F8A8}" destId="{8E2341C1-E8D8-426D-8CCA-5694BF854FBC}" srcOrd="5" destOrd="0" presId="urn:microsoft.com/office/officeart/2005/8/layout/radial4"/>
    <dgm:cxn modelId="{38BFEFBB-CD8A-4121-911E-358A732B9170}" type="presParOf" srcId="{6023255F-147B-468B-89DA-C9621C48F8A8}" destId="{72E486C4-71D0-41B1-9B81-1AE602AF4566}" srcOrd="6" destOrd="0" presId="urn:microsoft.com/office/officeart/2005/8/layout/radial4"/>
    <dgm:cxn modelId="{7A0BB026-AB48-4921-8D37-C9C919B639BF}" type="presParOf" srcId="{6023255F-147B-468B-89DA-C9621C48F8A8}" destId="{E2D5A464-E8C1-4C65-AF8A-C9B91C25B661}" srcOrd="7" destOrd="0" presId="urn:microsoft.com/office/officeart/2005/8/layout/radial4"/>
    <dgm:cxn modelId="{0D3ABEB4-9924-4445-9BA8-A2245579DA14}" type="presParOf" srcId="{6023255F-147B-468B-89DA-C9621C48F8A8}" destId="{E5BE21FF-20AD-4F32-846B-736EEACE46B4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9/2/2017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s-PE" smtClean="0"/>
              <a:pPr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30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3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smtClean="0"/>
              <a:t>26/08/2016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noProof="0" dirty="0" smtClean="0"/>
              <a:t>ST 202W - Lenguaje de Programación Estructurado</a:t>
            </a:r>
            <a:endParaRPr lang="es-P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1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KIu9yen5nc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gw.org/" TargetMode="External"/><Relationship Id="rId2" Type="http://schemas.openxmlformats.org/officeDocument/2006/relationships/hyperlink" Target="https://www.jetbrains.com/cl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oomsday_rule" TargetMode="External"/><Relationship Id="rId4" Type="http://schemas.openxmlformats.org/officeDocument/2006/relationships/hyperlink" Target="https://www.jetbrains.com/help/clion/quick-start-guid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ctmKM" TargetMode="External"/><Relationship Id="rId2" Type="http://schemas.openxmlformats.org/officeDocument/2006/relationships/hyperlink" Target="https://www.facebook.com/groups/lpe.un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palaciosr@uni.edu.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clion/" TargetMode="External"/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://web.stanford.edu/class/cs106b/" TargetMode="External"/><Relationship Id="rId4" Type="http://schemas.openxmlformats.org/officeDocument/2006/relationships/hyperlink" Target="http://orwelldevcpp.blogspo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www.codeforces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8382000" cy="609599"/>
          </a:xfrm>
        </p:spPr>
        <p:txBody>
          <a:bodyPr>
            <a:noAutofit/>
          </a:bodyPr>
          <a:lstStyle/>
          <a:p>
            <a:r>
              <a:rPr lang="es-PE" sz="3600" dirty="0" smtClean="0">
                <a:solidFill>
                  <a:schemeClr val="tx2"/>
                </a:solidFill>
              </a:rPr>
              <a:t>Lenguaje </a:t>
            </a:r>
            <a:r>
              <a:rPr lang="es-PE" sz="3600" dirty="0">
                <a:solidFill>
                  <a:schemeClr val="tx2"/>
                </a:solidFill>
              </a:rPr>
              <a:t>de Programación </a:t>
            </a:r>
            <a:r>
              <a:rPr lang="es-PE" sz="3600" dirty="0" smtClean="0">
                <a:solidFill>
                  <a:schemeClr val="tx2"/>
                </a:solidFill>
              </a:rPr>
              <a:t>Estructurado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609600"/>
          </a:xfrm>
        </p:spPr>
        <p:txBody>
          <a:bodyPr/>
          <a:lstStyle/>
          <a:p>
            <a:r>
              <a:rPr lang="es-PE" dirty="0"/>
              <a:t>¡</a:t>
            </a:r>
            <a:r>
              <a:rPr lang="es-PE" dirty="0" smtClean="0"/>
              <a:t>Bienvenidos!</a:t>
            </a:r>
            <a:endParaRPr lang="es-PE" dirty="0"/>
          </a:p>
        </p:txBody>
      </p:sp>
      <p:sp>
        <p:nvSpPr>
          <p:cNvPr id="4" name="Rectangle 3"/>
          <p:cNvSpPr/>
          <p:nvPr/>
        </p:nvSpPr>
        <p:spPr>
          <a:xfrm>
            <a:off x="2362200" y="4114800"/>
            <a:ext cx="4419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ST 202W</a:t>
            </a:r>
          </a:p>
          <a:p>
            <a:pPr algn="ctr"/>
            <a:r>
              <a:rPr lang="es-PE" dirty="0" smtClean="0"/>
              <a:t>Sesión 0</a:t>
            </a:r>
          </a:p>
          <a:p>
            <a:pPr algn="ctr"/>
            <a:r>
              <a:rPr lang="es-PE" dirty="0" smtClean="0"/>
              <a:t>26 de agosto 2017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>
                <a:solidFill>
                  <a:schemeClr val="tx2"/>
                </a:solidFill>
              </a:rPr>
              <a:t>Sistema de </a:t>
            </a:r>
            <a:r>
              <a:rPr lang="es-PE" sz="4000" dirty="0" smtClean="0">
                <a:solidFill>
                  <a:schemeClr val="tx2"/>
                </a:solidFill>
              </a:rPr>
              <a:t>Calificación </a:t>
            </a:r>
            <a:r>
              <a:rPr lang="en-US" sz="4000" dirty="0" smtClean="0">
                <a:solidFill>
                  <a:schemeClr val="tx2"/>
                </a:solidFill>
              </a:rPr>
              <a:t>‘</a:t>
            </a:r>
            <a:r>
              <a:rPr lang="es-PE" sz="4000" dirty="0" smtClean="0">
                <a:solidFill>
                  <a:schemeClr val="tx2"/>
                </a:solidFill>
              </a:rPr>
              <a:t>F’</a:t>
            </a:r>
            <a:endParaRPr lang="es-PE" sz="40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ST 202W - Lenguaje de Programación Estructurado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defTabSz="1218987">
              <a:buNone/>
            </a:pPr>
            <a:r>
              <a:rPr lang="es-PE" sz="2400" b="1" dirty="0">
                <a:solidFill>
                  <a:schemeClr val="tx2"/>
                </a:solidFill>
              </a:rPr>
              <a:t>Exámenes y </a:t>
            </a:r>
            <a:r>
              <a:rPr lang="es-PE" sz="2400" b="1" dirty="0" smtClean="0">
                <a:solidFill>
                  <a:schemeClr val="tx2"/>
                </a:solidFill>
              </a:rPr>
              <a:t>Prácticas</a:t>
            </a:r>
            <a:endParaRPr lang="es-PE" sz="2400" b="1" dirty="0">
              <a:solidFill>
                <a:schemeClr val="tx2"/>
              </a:solidFill>
            </a:endParaRPr>
          </a:p>
          <a:p>
            <a:pPr marL="342900" lvl="2" indent="-342900" defTabSz="1218987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Sábados de 2 a 5pm (3 horas)</a:t>
            </a:r>
          </a:p>
          <a:p>
            <a:pPr marL="342900" lvl="2" indent="-342900" defTabSz="1218987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Con computadora o </a:t>
            </a:r>
            <a:r>
              <a:rPr lang="es-PE" sz="1600" dirty="0" smtClean="0"/>
              <a:t>laptop propia</a:t>
            </a:r>
          </a:p>
          <a:p>
            <a:pPr marL="342900" lvl="2" indent="-342900" defTabSz="1218987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600" dirty="0" smtClean="0"/>
              <a:t>Pueden usar ejemplos hechos en clase y </a:t>
            </a:r>
            <a:r>
              <a:rPr lang="es-PE" sz="1600" b="1" u="sng" dirty="0" smtClean="0"/>
              <a:t>código propio</a:t>
            </a:r>
            <a:endParaRPr lang="es-PE" sz="1600" b="1" u="sng" dirty="0"/>
          </a:p>
          <a:p>
            <a:pPr marL="342900" lvl="2" indent="-342900" defTabSz="1218987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Pueden usar </a:t>
            </a:r>
            <a:r>
              <a:rPr lang="es-PE" sz="1600" dirty="0" err="1" smtClean="0"/>
              <a:t>PPTs</a:t>
            </a:r>
            <a:r>
              <a:rPr lang="es-PE" sz="1600" dirty="0" smtClean="0"/>
              <a:t> y/o libros (no recomendado)</a:t>
            </a:r>
            <a:endParaRPr lang="es-PE" sz="1600" dirty="0"/>
          </a:p>
          <a:p>
            <a:pPr marL="342900" lvl="2" indent="-342900" defTabSz="1218987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600" b="1" u="sng" dirty="0"/>
              <a:t>Prohibido internet y celulares</a:t>
            </a:r>
          </a:p>
          <a:p>
            <a:pPr marL="457200" lvl="1" indent="0">
              <a:buNone/>
            </a:pPr>
            <a:endParaRPr lang="es-PE" sz="1401" b="1" u="sng" dirty="0"/>
          </a:p>
          <a:p>
            <a:pPr marL="0" lvl="1" indent="0" defTabSz="1218987">
              <a:buNone/>
            </a:pPr>
            <a:r>
              <a:rPr lang="es-PE" sz="2400" b="1" dirty="0">
                <a:solidFill>
                  <a:schemeClr val="tx2"/>
                </a:solidFill>
              </a:rPr>
              <a:t>Proyecto </a:t>
            </a:r>
            <a:r>
              <a:rPr lang="es-PE" sz="2400" b="1" dirty="0" smtClean="0">
                <a:solidFill>
                  <a:schemeClr val="tx2"/>
                </a:solidFill>
              </a:rPr>
              <a:t>(No </a:t>
            </a:r>
            <a:r>
              <a:rPr lang="es-PE" sz="2400" b="1" dirty="0">
                <a:solidFill>
                  <a:schemeClr val="tx2"/>
                </a:solidFill>
              </a:rPr>
              <a:t>eliminable):</a:t>
            </a:r>
          </a:p>
          <a:p>
            <a:pPr marL="342900" lvl="2" indent="-342900" defTabSz="1218987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Implementación de una aplicación en C++ que soporte creación, lectura, modificación y eliminación de registros en un banco de datos (archivo o base de datos).</a:t>
            </a:r>
          </a:p>
          <a:p>
            <a:pPr marL="342900" lvl="2" indent="-342900" defTabSz="1218987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Equipos de 3 o 4 alumnos. Enviar integrantes y nombre de equipo hasta </a:t>
            </a:r>
            <a:r>
              <a:rPr lang="es-PE" sz="1600" dirty="0" smtClean="0"/>
              <a:t>el día de la PC1.</a:t>
            </a:r>
            <a:endParaRPr lang="es-PE" sz="1600" dirty="0"/>
          </a:p>
          <a:p>
            <a:pPr marL="342900" lvl="2" indent="-342900" defTabSz="1218987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El tema será asignado oportunamente.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>
                <a:solidFill>
                  <a:schemeClr val="tx2"/>
                </a:solidFill>
              </a:rPr>
              <a:t>Agenda</a:t>
            </a:r>
            <a:endParaRPr lang="es-PE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Objetivos del curso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Logística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b="1" dirty="0" smtClean="0"/>
              <a:t>Introducción al curso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Nuestro primer programa en C++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Examen de entrada</a:t>
            </a:r>
          </a:p>
        </p:txBody>
      </p:sp>
    </p:spTree>
    <p:extLst>
      <p:ext uri="{BB962C8B-B14F-4D97-AF65-F5344CB8AC3E}">
        <p14:creationId xmlns:p14="http://schemas.microsoft.com/office/powerpoint/2010/main" val="42268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chemeClr val="tx2"/>
                </a:solidFill>
              </a:rPr>
              <a:t>Introducción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 dirty="0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>
                <a:solidFill>
                  <a:schemeClr val="tx2"/>
                </a:solidFill>
              </a:rPr>
              <a:t>¿Por qué aprender a programar</a:t>
            </a:r>
            <a:r>
              <a:rPr lang="en-US" sz="4000" dirty="0" smtClean="0">
                <a:solidFill>
                  <a:schemeClr val="tx2"/>
                </a:solidFill>
              </a:rPr>
              <a:t>?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 descr="http://www.webtrafficroi.com/wp-content/uploads/2013/03/code-o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15533"/>
            <a:ext cx="5842000" cy="34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4118" y="5105400"/>
            <a:ext cx="64236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https://code.org/</a:t>
            </a:r>
          </a:p>
          <a:p>
            <a:pPr algn="ctr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www.youtube.com/watch?v=nKIu9yen5nc</a:t>
            </a:r>
            <a:endParaRPr lang="en-US" dirty="0" smtClean="0"/>
          </a:p>
          <a:p>
            <a:pPr algn="ctr"/>
            <a:r>
              <a:rPr lang="es-PE" sz="2000" dirty="0" smtClean="0"/>
              <a:t>(subtítulos en español disponibles)</a:t>
            </a:r>
          </a:p>
        </p:txBody>
      </p:sp>
    </p:spTree>
    <p:extLst>
      <p:ext uri="{BB962C8B-B14F-4D97-AF65-F5344CB8AC3E}">
        <p14:creationId xmlns:p14="http://schemas.microsoft.com/office/powerpoint/2010/main" val="100230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>
                <a:solidFill>
                  <a:schemeClr val="tx2"/>
                </a:solidFill>
              </a:rPr>
              <a:t>Agenda</a:t>
            </a:r>
            <a:endParaRPr lang="es-PE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Objetivos del curso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Logística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Introducción al curso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b="1" dirty="0" smtClean="0"/>
              <a:t>Nuestro primer programa en C++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Examen de entrada</a:t>
            </a:r>
          </a:p>
        </p:txBody>
      </p:sp>
    </p:spTree>
    <p:extLst>
      <p:ext uri="{BB962C8B-B14F-4D97-AF65-F5344CB8AC3E}">
        <p14:creationId xmlns:p14="http://schemas.microsoft.com/office/powerpoint/2010/main" val="4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chemeClr val="tx2"/>
                </a:solidFill>
              </a:rPr>
              <a:t>Hola Mundo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Mundo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The only way to learn a </a:t>
            </a:r>
            <a:r>
              <a:rPr lang="en-US" dirty="0" smtClean="0"/>
              <a:t>new programming </a:t>
            </a:r>
            <a:r>
              <a:rPr lang="en-US" dirty="0"/>
              <a:t>language is </a:t>
            </a:r>
            <a:r>
              <a:rPr lang="en-US" dirty="0" smtClean="0"/>
              <a:t>by writing </a:t>
            </a:r>
            <a:r>
              <a:rPr lang="en-US" dirty="0"/>
              <a:t>programs in it. The first program to write is the </a:t>
            </a:r>
            <a:r>
              <a:rPr lang="en-US" dirty="0" smtClean="0"/>
              <a:t>same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 err="1"/>
              <a:t>all</a:t>
            </a:r>
            <a:r>
              <a:rPr lang="es-PE" dirty="0"/>
              <a:t> </a:t>
            </a:r>
            <a:r>
              <a:rPr lang="es-PE" dirty="0" err="1"/>
              <a:t>languages</a:t>
            </a:r>
            <a:r>
              <a:rPr lang="es-PE" dirty="0"/>
              <a:t>:</a:t>
            </a:r>
          </a:p>
          <a:p>
            <a:pPr marL="0" indent="0" algn="just">
              <a:buNone/>
            </a:pPr>
            <a:r>
              <a:rPr lang="es-PE" i="1" dirty="0" smtClean="0"/>
              <a:t>	</a:t>
            </a:r>
            <a:r>
              <a:rPr lang="es-PE" i="1" dirty="0" err="1" smtClean="0"/>
              <a:t>Print</a:t>
            </a:r>
            <a:r>
              <a:rPr lang="es-PE" i="1" dirty="0" smtClean="0"/>
              <a:t> </a:t>
            </a:r>
            <a:r>
              <a:rPr lang="es-PE" i="1" dirty="0" err="1"/>
              <a:t>the</a:t>
            </a:r>
            <a:r>
              <a:rPr lang="es-PE" i="1" dirty="0"/>
              <a:t> </a:t>
            </a:r>
            <a:r>
              <a:rPr lang="es-PE" i="1" dirty="0" err="1"/>
              <a:t>words</a:t>
            </a:r>
            <a:endParaRPr lang="es-PE" i="1" dirty="0"/>
          </a:p>
          <a:p>
            <a:pPr marL="0" indent="0" algn="just">
              <a:buNone/>
            </a:pPr>
            <a:r>
              <a:rPr lang="es-PE" b="1" dirty="0" smtClean="0"/>
              <a:t>	   </a:t>
            </a:r>
            <a:r>
              <a:rPr lang="es-PE" b="1" dirty="0" err="1" smtClean="0"/>
              <a:t>hello</a:t>
            </a:r>
            <a:r>
              <a:rPr lang="es-PE" b="1" dirty="0"/>
              <a:t>, </a:t>
            </a:r>
            <a:r>
              <a:rPr lang="es-PE" b="1" dirty="0" err="1"/>
              <a:t>world</a:t>
            </a:r>
            <a:endParaRPr lang="es-PE" b="1" dirty="0"/>
          </a:p>
          <a:p>
            <a:pPr marL="0" indent="0" algn="just">
              <a:buNone/>
            </a:pPr>
            <a:r>
              <a:rPr lang="en-US" dirty="0"/>
              <a:t>This is the big hurdle; to leap over it you have to be able </a:t>
            </a:r>
            <a:r>
              <a:rPr lang="en-US" dirty="0" smtClean="0"/>
              <a:t>to create </a:t>
            </a:r>
            <a:r>
              <a:rPr lang="en-US" dirty="0"/>
              <a:t>the program text somewhere, compile it </a:t>
            </a:r>
            <a:r>
              <a:rPr lang="en-US" dirty="0" smtClean="0"/>
              <a:t>successfully, load </a:t>
            </a:r>
            <a:r>
              <a:rPr lang="en-US" dirty="0"/>
              <a:t>it, run it, and find out where the output went. With </a:t>
            </a:r>
            <a:r>
              <a:rPr lang="en-US" dirty="0" smtClean="0"/>
              <a:t>these mechanical </a:t>
            </a:r>
            <a:r>
              <a:rPr lang="en-US" dirty="0"/>
              <a:t>details mastered, everything else is </a:t>
            </a:r>
            <a:r>
              <a:rPr lang="en-US" dirty="0" smtClean="0"/>
              <a:t>comparatively </a:t>
            </a:r>
            <a:r>
              <a:rPr lang="es-PE" dirty="0" err="1" smtClean="0"/>
              <a:t>easy</a:t>
            </a:r>
            <a:r>
              <a:rPr lang="es-PE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s-PE" i="1" dirty="0" err="1"/>
              <a:t>The</a:t>
            </a:r>
            <a:r>
              <a:rPr lang="es-PE" i="1" dirty="0"/>
              <a:t> C </a:t>
            </a:r>
            <a:r>
              <a:rPr lang="es-PE" i="1" dirty="0" err="1" smtClean="0"/>
              <a:t>Programming</a:t>
            </a:r>
            <a:r>
              <a:rPr lang="es-PE" i="1" dirty="0"/>
              <a:t> </a:t>
            </a:r>
            <a:r>
              <a:rPr lang="es-PE" i="1" dirty="0" err="1" smtClean="0"/>
              <a:t>Language</a:t>
            </a:r>
            <a:r>
              <a:rPr lang="es-PE" i="1" dirty="0" smtClean="0"/>
              <a:t>, Ch1</a:t>
            </a:r>
            <a:endParaRPr lang="es-P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21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>
                <a:solidFill>
                  <a:schemeClr val="tx2"/>
                </a:solidFill>
              </a:rPr>
              <a:t>Agenda</a:t>
            </a:r>
            <a:endParaRPr lang="es-PE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Objetivos del curso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Logística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Introducción al curso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Nuestro primer programa en C++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b="1" dirty="0" smtClean="0"/>
              <a:t>Examen de entrada</a:t>
            </a:r>
          </a:p>
        </p:txBody>
      </p:sp>
    </p:spTree>
    <p:extLst>
      <p:ext uri="{BB962C8B-B14F-4D97-AF65-F5344CB8AC3E}">
        <p14:creationId xmlns:p14="http://schemas.microsoft.com/office/powerpoint/2010/main" val="196108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>
                <a:solidFill>
                  <a:schemeClr val="tx2"/>
                </a:solidFill>
              </a:rPr>
              <a:t>Tarea 02/09</a:t>
            </a:r>
            <a:endParaRPr lang="es-PE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Instalar </a:t>
            </a:r>
            <a:r>
              <a:rPr lang="es-PE" sz="2800" dirty="0" err="1" smtClean="0"/>
              <a:t>CLion</a:t>
            </a:r>
            <a:r>
              <a:rPr lang="es-PE" sz="2800" dirty="0" smtClean="0"/>
              <a:t>: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" sz="2200" dirty="0" smtClean="0"/>
              <a:t>IDE: </a:t>
            </a:r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://www.jetbrains.com/clion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200" dirty="0"/>
              <a:t>Compilador: </a:t>
            </a:r>
            <a:r>
              <a:rPr lang="es-PE" sz="2200" dirty="0" smtClean="0">
                <a:hlinkClick r:id="rId3"/>
              </a:rPr>
              <a:t>http://www.mingw.org/</a:t>
            </a:r>
            <a:r>
              <a:rPr lang="es-PE" sz="2200" dirty="0" smtClean="0"/>
              <a:t> (Sección </a:t>
            </a:r>
            <a:r>
              <a:rPr lang="es-PE" sz="2200" dirty="0" err="1" smtClean="0"/>
              <a:t>Downloads</a:t>
            </a:r>
            <a:r>
              <a:rPr lang="es-PE" sz="2200" dirty="0" smtClean="0"/>
              <a:t>)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" sz="2200" dirty="0" smtClean="0"/>
              <a:t>Guía </a:t>
            </a:r>
            <a:r>
              <a:rPr lang="es-ES" sz="2200" dirty="0"/>
              <a:t>de instalación: </a:t>
            </a:r>
            <a:r>
              <a:rPr lang="es-ES" sz="2200" dirty="0">
                <a:hlinkClick r:id="rId4"/>
              </a:rPr>
              <a:t>https://</a:t>
            </a:r>
            <a:r>
              <a:rPr lang="es-ES" sz="2200" dirty="0" smtClean="0">
                <a:hlinkClick r:id="rId4"/>
              </a:rPr>
              <a:t>www.jetbrains.com/help/clion/quick-start-guide.html</a:t>
            </a:r>
            <a:endParaRPr lang="es-ES" sz="22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" sz="2800" dirty="0" smtClean="0"/>
              <a:t>Implementar la Regla del Fin del Mundo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" sz="2200" dirty="0" smtClean="0"/>
              <a:t>Wiki: </a:t>
            </a:r>
            <a:r>
              <a:rPr lang="es-PE" sz="2200" dirty="0" smtClean="0">
                <a:hlinkClick r:id="rId5"/>
              </a:rPr>
              <a:t>https</a:t>
            </a:r>
            <a:r>
              <a:rPr lang="es-PE" sz="2200" dirty="0">
                <a:hlinkClick r:id="rId5"/>
              </a:rPr>
              <a:t>://</a:t>
            </a:r>
            <a:r>
              <a:rPr lang="es-PE" sz="2200" dirty="0" smtClean="0">
                <a:hlinkClick r:id="rId5"/>
              </a:rPr>
              <a:t>en.wikipedia.org/wiki/Doomsday_rule</a:t>
            </a:r>
            <a:endParaRPr lang="es-PE" sz="2200" dirty="0" smtClean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" sz="2200" dirty="0" smtClean="0"/>
              <a:t>Implementarla en Pseudocódigo o en C++</a:t>
            </a:r>
            <a:endParaRPr lang="es-PE" sz="2200" dirty="0" smtClean="0"/>
          </a:p>
          <a:p>
            <a:pPr marL="457200" lvl="1" indent="0">
              <a:buClr>
                <a:schemeClr val="tx2"/>
              </a:buClr>
              <a:buNone/>
            </a:pPr>
            <a:endParaRPr lang="es-PE" sz="24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/>
              <a:t>Examen de </a:t>
            </a:r>
            <a:r>
              <a:rPr lang="es-PE" sz="2800" dirty="0" smtClean="0"/>
              <a:t>entrada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ES" sz="2200" dirty="0" smtClean="0"/>
              <a:t>Revisar solucionario (Dropbox)</a:t>
            </a:r>
            <a:endParaRPr lang="es-PE" sz="2200" dirty="0"/>
          </a:p>
        </p:txBody>
      </p:sp>
    </p:spTree>
    <p:extLst>
      <p:ext uri="{BB962C8B-B14F-4D97-AF65-F5344CB8AC3E}">
        <p14:creationId xmlns:p14="http://schemas.microsoft.com/office/powerpoint/2010/main" val="362604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83" y="1524001"/>
            <a:ext cx="334413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267200" y="1417638"/>
            <a:ext cx="4648200" cy="425132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err="1" smtClean="0"/>
              <a:t>Ing</a:t>
            </a:r>
            <a:r>
              <a:rPr lang="en-US" sz="1600" dirty="0" smtClean="0"/>
              <a:t>. de </a:t>
            </a:r>
            <a:r>
              <a:rPr lang="en-US" sz="1600" dirty="0" err="1" smtClean="0"/>
              <a:t>Sistemas</a:t>
            </a:r>
            <a:r>
              <a:rPr lang="en-US" sz="1600" dirty="0" smtClean="0"/>
              <a:t> (UNI 2006-2011)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Software Architecture Manager </a:t>
            </a:r>
            <a:r>
              <a:rPr lang="en-US" sz="1600" dirty="0" err="1" smtClean="0"/>
              <a:t>en</a:t>
            </a:r>
            <a:r>
              <a:rPr lang="en-US" sz="1600" dirty="0" smtClean="0"/>
              <a:t> FedEx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Construimos</a:t>
            </a:r>
            <a:r>
              <a:rPr lang="en-US" sz="1600" dirty="0" smtClean="0"/>
              <a:t> </a:t>
            </a:r>
            <a:r>
              <a:rPr lang="en-US" sz="1600" dirty="0" err="1" smtClean="0"/>
              <a:t>buen</a:t>
            </a:r>
            <a:r>
              <a:rPr lang="en-US" sz="1600" dirty="0" smtClean="0"/>
              <a:t> software!</a:t>
            </a:r>
          </a:p>
          <a:p>
            <a:pPr marL="0" indent="0">
              <a:buClr>
                <a:schemeClr val="tx2"/>
              </a:buClr>
              <a:buNone/>
            </a:pPr>
            <a:endParaRPr lang="en-US" sz="12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600" dirty="0" smtClean="0"/>
              <a:t>Primer lenguaje de programación: Pascal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Ultra-</a:t>
            </a:r>
            <a:r>
              <a:rPr lang="en-US" sz="1600" dirty="0" err="1" smtClean="0"/>
              <a:t>hiper</a:t>
            </a:r>
            <a:r>
              <a:rPr lang="en-US" sz="1600" dirty="0" smtClean="0"/>
              <a:t> </a:t>
            </a:r>
            <a:r>
              <a:rPr lang="en-US" sz="1600" dirty="0" err="1" smtClean="0"/>
              <a:t>competitivo</a:t>
            </a:r>
            <a:endParaRPr lang="en-US" sz="16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Record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/>
              <a:t>v</a:t>
            </a:r>
            <a:r>
              <a:rPr lang="en-US" sz="1600" dirty="0" err="1" smtClean="0"/>
              <a:t>elocidad</a:t>
            </a:r>
            <a:r>
              <a:rPr lang="en-US" sz="1600" dirty="0" smtClean="0"/>
              <a:t>: 235 km/h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Hobbies: Leer </a:t>
            </a:r>
            <a:r>
              <a:rPr lang="en-US" sz="1600" dirty="0" err="1" smtClean="0"/>
              <a:t>Quora</a:t>
            </a:r>
            <a:r>
              <a:rPr lang="en-US" sz="1600" dirty="0" smtClean="0"/>
              <a:t>, </a:t>
            </a:r>
            <a:r>
              <a:rPr lang="en-US" sz="1600" dirty="0" err="1" smtClean="0"/>
              <a:t>Viajar</a:t>
            </a:r>
            <a:r>
              <a:rPr lang="en-US" sz="1600" dirty="0" smtClean="0"/>
              <a:t>, </a:t>
            </a:r>
            <a:r>
              <a:rPr lang="en-US" sz="1600" dirty="0" err="1" smtClean="0"/>
              <a:t>Programar</a:t>
            </a:r>
            <a:r>
              <a:rPr lang="en-US" sz="1600" dirty="0" smtClean="0"/>
              <a:t>, </a:t>
            </a:r>
            <a:r>
              <a:rPr lang="en-US" sz="1600" dirty="0" err="1" smtClean="0"/>
              <a:t>Conducir</a:t>
            </a:r>
            <a:r>
              <a:rPr lang="en-US" sz="1600" dirty="0" smtClean="0"/>
              <a:t>, </a:t>
            </a:r>
            <a:r>
              <a:rPr lang="en-US" sz="1600" dirty="0" err="1" smtClean="0"/>
              <a:t>Aprender</a:t>
            </a:r>
            <a:endParaRPr lang="es-PE" sz="1600" dirty="0" smtClean="0"/>
          </a:p>
        </p:txBody>
      </p:sp>
      <p:sp>
        <p:nvSpPr>
          <p:cNvPr id="9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PE" sz="4000" dirty="0" smtClean="0">
                <a:solidFill>
                  <a:schemeClr val="tx2"/>
                </a:solidFill>
              </a:rPr>
              <a:t>Acerca de mi</a:t>
            </a:r>
            <a:endParaRPr lang="es-PE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83" y="1524001"/>
            <a:ext cx="334413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267200" y="1417638"/>
            <a:ext cx="4648200" cy="425132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err="1" smtClean="0"/>
              <a:t>Ing</a:t>
            </a:r>
            <a:r>
              <a:rPr lang="en-US" sz="1600" dirty="0" smtClean="0"/>
              <a:t>. de </a:t>
            </a:r>
            <a:r>
              <a:rPr lang="en-US" sz="1600" dirty="0" err="1" smtClean="0"/>
              <a:t>Sistemas</a:t>
            </a:r>
            <a:r>
              <a:rPr lang="en-US" sz="1600" dirty="0" smtClean="0"/>
              <a:t> (UNI 2006-2011)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Software Architecture Manager </a:t>
            </a:r>
            <a:r>
              <a:rPr lang="en-US" sz="1600" dirty="0" err="1" smtClean="0"/>
              <a:t>en</a:t>
            </a:r>
            <a:r>
              <a:rPr lang="en-US" sz="1600" dirty="0" smtClean="0"/>
              <a:t> FedEx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Construimos</a:t>
            </a:r>
            <a:r>
              <a:rPr lang="en-US" sz="1600" dirty="0" smtClean="0"/>
              <a:t> </a:t>
            </a:r>
            <a:r>
              <a:rPr lang="en-US" sz="1600" dirty="0" err="1" smtClean="0"/>
              <a:t>buen</a:t>
            </a:r>
            <a:r>
              <a:rPr lang="en-US" sz="1600" dirty="0" smtClean="0"/>
              <a:t> software!</a:t>
            </a:r>
          </a:p>
          <a:p>
            <a:pPr marL="0" indent="0">
              <a:buClr>
                <a:schemeClr val="tx2"/>
              </a:buClr>
              <a:buNone/>
            </a:pPr>
            <a:endParaRPr lang="en-US" sz="12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600" dirty="0" smtClean="0"/>
              <a:t>Primer lenguaje de programación: Pascal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Ultra-</a:t>
            </a:r>
            <a:r>
              <a:rPr lang="en-US" sz="1600" dirty="0" err="1" smtClean="0"/>
              <a:t>hiper</a:t>
            </a:r>
            <a:r>
              <a:rPr lang="en-US" sz="1600" dirty="0" smtClean="0"/>
              <a:t> </a:t>
            </a:r>
            <a:r>
              <a:rPr lang="en-US" sz="1600" dirty="0" err="1" smtClean="0"/>
              <a:t>competitivo</a:t>
            </a:r>
            <a:endParaRPr lang="en-US" sz="16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Record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/>
              <a:t>v</a:t>
            </a:r>
            <a:r>
              <a:rPr lang="en-US" sz="1600" dirty="0" err="1" smtClean="0"/>
              <a:t>elocidad</a:t>
            </a:r>
            <a:r>
              <a:rPr lang="en-US" sz="1600" dirty="0" smtClean="0"/>
              <a:t>: 235 km/h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Hobbies: Leer </a:t>
            </a:r>
            <a:r>
              <a:rPr lang="en-US" sz="1600" dirty="0" err="1" smtClean="0"/>
              <a:t>Quora</a:t>
            </a:r>
            <a:r>
              <a:rPr lang="en-US" sz="1600" dirty="0" smtClean="0"/>
              <a:t>, </a:t>
            </a:r>
            <a:r>
              <a:rPr lang="en-US" sz="1600" dirty="0" err="1" smtClean="0"/>
              <a:t>Viajar</a:t>
            </a:r>
            <a:r>
              <a:rPr lang="en-US" sz="1600" dirty="0" smtClean="0"/>
              <a:t>, </a:t>
            </a:r>
            <a:r>
              <a:rPr lang="en-US" sz="1600" dirty="0" err="1" smtClean="0"/>
              <a:t>Programar</a:t>
            </a:r>
            <a:r>
              <a:rPr lang="en-US" sz="1600" dirty="0" smtClean="0"/>
              <a:t>, </a:t>
            </a:r>
            <a:r>
              <a:rPr lang="en-US" sz="1600" dirty="0" err="1" smtClean="0"/>
              <a:t>Conducir</a:t>
            </a:r>
            <a:r>
              <a:rPr lang="en-US" sz="1600" dirty="0" smtClean="0"/>
              <a:t>, </a:t>
            </a:r>
            <a:r>
              <a:rPr lang="en-US" sz="1600" dirty="0" err="1" smtClean="0"/>
              <a:t>Aprender</a:t>
            </a:r>
            <a:r>
              <a:rPr lang="en-US" sz="1600" dirty="0" smtClean="0"/>
              <a:t>, </a:t>
            </a:r>
            <a:r>
              <a:rPr lang="en-US" sz="1600" dirty="0" err="1" smtClean="0"/>
              <a:t>Dictar</a:t>
            </a:r>
            <a:r>
              <a:rPr lang="en-US" sz="1600" dirty="0" smtClean="0"/>
              <a:t> LPE</a:t>
            </a:r>
            <a:endParaRPr lang="es-PE" sz="1600" dirty="0" smtClean="0"/>
          </a:p>
        </p:txBody>
      </p:sp>
      <p:sp>
        <p:nvSpPr>
          <p:cNvPr id="9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PE" sz="4000" dirty="0" smtClean="0">
                <a:solidFill>
                  <a:schemeClr val="tx2"/>
                </a:solidFill>
              </a:rPr>
              <a:t>Acerca de mi</a:t>
            </a:r>
            <a:endParaRPr lang="es-PE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5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>
                <a:solidFill>
                  <a:schemeClr val="tx2"/>
                </a:solidFill>
              </a:rPr>
              <a:t>Agenda</a:t>
            </a:r>
            <a:endParaRPr lang="es-PE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b="1" dirty="0" smtClean="0"/>
              <a:t>Objetivos del curso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Logística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Introducción al curso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Nuestro primer programa en C++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Examen de entrada</a:t>
            </a:r>
          </a:p>
        </p:txBody>
      </p:sp>
    </p:spTree>
    <p:extLst>
      <p:ext uri="{BB962C8B-B14F-4D97-AF65-F5344CB8AC3E}">
        <p14:creationId xmlns:p14="http://schemas.microsoft.com/office/powerpoint/2010/main" val="41718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>
                <a:solidFill>
                  <a:schemeClr val="tx2"/>
                </a:solidFill>
              </a:rPr>
              <a:t>Objetivos del curso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 smtClean="0"/>
              <a:t>Aprender cómo </a:t>
            </a:r>
            <a:r>
              <a:rPr lang="es-PE" sz="2000" b="1" dirty="0" smtClean="0"/>
              <a:t>modelar y resolver problemas complejos </a:t>
            </a:r>
            <a:r>
              <a:rPr lang="es-PE" sz="2000" dirty="0" smtClean="0"/>
              <a:t>utilizando computadores.</a:t>
            </a:r>
          </a:p>
          <a:p>
            <a:pPr lvl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PE" sz="1600" dirty="0" smtClean="0"/>
              <a:t>Explorar abstracciones comunes para representar problemas</a:t>
            </a:r>
          </a:p>
          <a:p>
            <a:pPr lvl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PE" sz="1600" dirty="0"/>
              <a:t>M</a:t>
            </a:r>
            <a:r>
              <a:rPr lang="es-PE" sz="1600" dirty="0" smtClean="0"/>
              <a:t>odelar y resolver problemas en forma recursiva</a:t>
            </a:r>
          </a:p>
          <a:p>
            <a:pPr lvl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PE" sz="1600" dirty="0" smtClean="0"/>
              <a:t>Analizar cuantitativamente distintas alternativas para resolver problemas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s-PE" sz="16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Aprender los fundamentos de la </a:t>
            </a:r>
            <a:r>
              <a:rPr lang="es-PE" sz="2000" b="1" dirty="0"/>
              <a:t>programación estructurada </a:t>
            </a:r>
          </a:p>
          <a:p>
            <a:pPr lvl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PE" sz="1600" dirty="0" smtClean="0"/>
              <a:t>Aprender el lenguaje de programación C/C++ a nivel intermedio</a:t>
            </a:r>
          </a:p>
          <a:p>
            <a:pPr lvl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PE" sz="1600" dirty="0" smtClean="0"/>
              <a:t>Aprender e implementar algoritmos y estructuras de datos clásicas</a:t>
            </a:r>
            <a:endParaRPr lang="es-PE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ST 202W - Lenguaje de Programación Estructurado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>
                <a:solidFill>
                  <a:schemeClr val="tx2"/>
                </a:solidFill>
              </a:rPr>
              <a:t>Agenda</a:t>
            </a:r>
            <a:endParaRPr lang="es-PE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Objetivos del curso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b="1" dirty="0" smtClean="0"/>
              <a:t>Logística</a:t>
            </a:r>
            <a:endParaRPr lang="es-PE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Introducción al curso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Nuestro primer programa en C++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800" dirty="0" smtClean="0"/>
              <a:t>Examen de entrada</a:t>
            </a:r>
          </a:p>
        </p:txBody>
      </p:sp>
    </p:spTree>
    <p:extLst>
      <p:ext uri="{BB962C8B-B14F-4D97-AF65-F5344CB8AC3E}">
        <p14:creationId xmlns:p14="http://schemas.microsoft.com/office/powerpoint/2010/main" val="148593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>
                <a:solidFill>
                  <a:schemeClr val="tx2"/>
                </a:solidFill>
              </a:rPr>
              <a:t>Recursos</a:t>
            </a:r>
            <a:endParaRPr lang="es-PE" sz="4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Anuncios vía Facebook</a:t>
            </a:r>
            <a:r>
              <a:rPr lang="en-US" sz="2400" dirty="0" smtClean="0"/>
              <a:t>:</a:t>
            </a:r>
          </a:p>
          <a:p>
            <a:pPr marL="346075" lvl="1" indent="0">
              <a:buClr>
                <a:schemeClr val="tx2"/>
              </a:buClr>
              <a:buNone/>
            </a:pPr>
            <a:r>
              <a:rPr lang="es-PE" sz="2400" dirty="0" smtClean="0">
                <a:hlinkClick r:id="rId2"/>
              </a:rPr>
              <a:t>https://www.facebook.com/groups/lpe.uni/</a:t>
            </a:r>
            <a:r>
              <a:rPr lang="es-PE" sz="2400" dirty="0" smtClean="0"/>
              <a:t>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4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/>
              <a:t>Material vía </a:t>
            </a:r>
            <a:r>
              <a:rPr lang="es-PE" sz="2400" dirty="0" smtClean="0"/>
              <a:t>Dropbox:</a:t>
            </a:r>
          </a:p>
          <a:p>
            <a:pPr marL="346075" lvl="1" indent="0">
              <a:buClr>
                <a:schemeClr val="tx2"/>
              </a:buClr>
              <a:buNone/>
            </a:pPr>
            <a:r>
              <a:rPr lang="es-PE" sz="2400" dirty="0" smtClean="0">
                <a:hlinkClick r:id="rId3"/>
              </a:rPr>
              <a:t>https</a:t>
            </a:r>
            <a:r>
              <a:rPr lang="es-PE" sz="2400" dirty="0">
                <a:hlinkClick r:id="rId3"/>
              </a:rPr>
              <a:t>://goo.gl/tctmKM</a:t>
            </a:r>
            <a:endParaRPr lang="es-PE" sz="24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4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Entregables y consultas vía email:</a:t>
            </a:r>
          </a:p>
          <a:p>
            <a:pPr marL="346075" lvl="1" indent="0">
              <a:buClr>
                <a:schemeClr val="tx2"/>
              </a:buClr>
              <a:buNone/>
            </a:pPr>
            <a:r>
              <a:rPr lang="es-PE" sz="2400" dirty="0" smtClean="0">
                <a:hlinkClick r:id="rId4"/>
              </a:rPr>
              <a:t>rpalaciosr@uni.edu.pe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4863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>
                <a:solidFill>
                  <a:schemeClr val="tx2"/>
                </a:solidFill>
              </a:rPr>
              <a:t>R</a:t>
            </a:r>
            <a:r>
              <a:rPr lang="es-PE" sz="4000" dirty="0" smtClean="0">
                <a:solidFill>
                  <a:schemeClr val="tx2"/>
                </a:solidFill>
              </a:rPr>
              <a:t>ecursos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3962400" cy="3886200"/>
          </a:xfrm>
        </p:spPr>
        <p:txBody>
          <a:bodyPr>
            <a:noAutofit/>
          </a:bodyPr>
          <a:lstStyle/>
          <a:p>
            <a:pPr marL="285750"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400" b="1" dirty="0"/>
              <a:t>En </a:t>
            </a:r>
            <a:r>
              <a:rPr lang="es-PE" sz="1400" b="1" dirty="0" smtClean="0"/>
              <a:t>Windows</a:t>
            </a:r>
            <a:endParaRPr lang="es-PE" sz="1400" b="1" dirty="0"/>
          </a:p>
          <a:p>
            <a:pPr marL="284163" lvl="1" indent="0">
              <a:buNone/>
            </a:pPr>
            <a:r>
              <a:rPr lang="es-PE" sz="1400" dirty="0" smtClean="0"/>
              <a:t>Microsoft Visual Studio </a:t>
            </a:r>
            <a:r>
              <a:rPr lang="es-PE" sz="1400" dirty="0" err="1" smtClean="0"/>
              <a:t>Community</a:t>
            </a:r>
            <a:r>
              <a:rPr lang="es-PE" sz="1400" dirty="0" smtClean="0"/>
              <a:t> 2017 </a:t>
            </a:r>
            <a:r>
              <a:rPr lang="es-PE" sz="1400" dirty="0" smtClean="0">
                <a:hlinkClick r:id="rId2"/>
              </a:rPr>
              <a:t>https</a:t>
            </a:r>
            <a:r>
              <a:rPr lang="es-PE" sz="1400" dirty="0">
                <a:hlinkClick r:id="rId2"/>
              </a:rPr>
              <a:t>://www.visualstudio.com/vs/community</a:t>
            </a:r>
            <a:r>
              <a:rPr lang="es-PE" sz="1400" dirty="0" smtClean="0">
                <a:hlinkClick r:id="rId2"/>
              </a:rPr>
              <a:t>/</a:t>
            </a:r>
            <a:endParaRPr lang="es-PE" sz="1400" dirty="0" smtClean="0"/>
          </a:p>
          <a:p>
            <a:pPr marL="284163" lvl="1" indent="0">
              <a:buNone/>
            </a:pPr>
            <a:endParaRPr lang="en-US" sz="1400" dirty="0" smtClean="0"/>
          </a:p>
          <a:p>
            <a:pPr marL="284163" lvl="1" indent="0">
              <a:buNone/>
            </a:pPr>
            <a:r>
              <a:rPr lang="en-US" sz="1400" dirty="0" err="1" smtClean="0"/>
              <a:t>CLion</a:t>
            </a:r>
            <a:r>
              <a:rPr lang="en-US" sz="1400" dirty="0" smtClean="0"/>
              <a:t> 2017</a:t>
            </a:r>
          </a:p>
          <a:p>
            <a:pPr marL="284163" lvl="1" indent="0">
              <a:buNone/>
            </a:pPr>
            <a:r>
              <a:rPr lang="en-US" sz="1400" dirty="0">
                <a:hlinkClick r:id="rId3"/>
              </a:rPr>
              <a:t>https://www.jetbrains.com/clion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marL="284163" lvl="1" indent="0">
              <a:buNone/>
            </a:pPr>
            <a:endParaRPr lang="es-PE" sz="1400" dirty="0" smtClean="0"/>
          </a:p>
          <a:p>
            <a:pPr marL="284163" lvl="1" indent="0">
              <a:buNone/>
            </a:pPr>
            <a:r>
              <a:rPr lang="es-PE" sz="1400" strike="sngStrike" dirty="0" err="1" smtClean="0"/>
              <a:t>Dev</a:t>
            </a:r>
            <a:r>
              <a:rPr lang="es-PE" sz="1400" strike="sngStrike" dirty="0" smtClean="0"/>
              <a:t>-C++ 5.11 (Portable)</a:t>
            </a:r>
          </a:p>
          <a:p>
            <a:pPr marL="284163" lvl="1" indent="0">
              <a:buNone/>
            </a:pPr>
            <a:r>
              <a:rPr lang="es-PE" sz="1400" strike="sngStrike" dirty="0" smtClean="0">
                <a:hlinkClick r:id="rId4"/>
              </a:rPr>
              <a:t>http</a:t>
            </a:r>
            <a:r>
              <a:rPr lang="es-PE" sz="1400" strike="sngStrike" dirty="0">
                <a:hlinkClick r:id="rId4"/>
              </a:rPr>
              <a:t>://orwelldevcpp.blogspot.com</a:t>
            </a:r>
            <a:r>
              <a:rPr lang="es-PE" sz="1400" strike="sngStrike" dirty="0" smtClean="0">
                <a:hlinkClick r:id="rId4"/>
              </a:rPr>
              <a:t>/</a:t>
            </a:r>
            <a:endParaRPr lang="es-PE" sz="1400" strike="sngStrike" dirty="0"/>
          </a:p>
          <a:p>
            <a:pPr marL="0" lvl="1" indent="0">
              <a:buNone/>
            </a:pPr>
            <a:endParaRPr lang="es-PE" sz="1400" dirty="0"/>
          </a:p>
          <a:p>
            <a:pPr marL="285750"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400" b="1" dirty="0"/>
              <a:t>En Linux:</a:t>
            </a:r>
          </a:p>
          <a:p>
            <a:pPr marL="284163" lvl="1" indent="0">
              <a:buNone/>
            </a:pPr>
            <a:r>
              <a:rPr lang="es-PE" sz="1400" dirty="0" smtClean="0"/>
              <a:t>GNU </a:t>
            </a:r>
            <a:r>
              <a:rPr lang="es-PE" sz="1400" dirty="0" err="1"/>
              <a:t>Compiler</a:t>
            </a:r>
            <a:r>
              <a:rPr lang="es-PE" sz="1400" dirty="0"/>
              <a:t> </a:t>
            </a:r>
            <a:r>
              <a:rPr lang="es-PE" sz="1400" dirty="0" err="1" smtClean="0"/>
              <a:t>Collection</a:t>
            </a:r>
            <a:r>
              <a:rPr lang="es-PE" sz="1400" dirty="0" smtClean="0"/>
              <a:t> (GCC)</a:t>
            </a:r>
          </a:p>
          <a:p>
            <a:pPr marL="284163" lvl="1" indent="0">
              <a:buNone/>
            </a:pPr>
            <a:endParaRPr lang="es-PE" sz="1400" dirty="0"/>
          </a:p>
          <a:p>
            <a:pPr marL="285750"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400" b="1" dirty="0"/>
              <a:t>En Mac:</a:t>
            </a:r>
          </a:p>
          <a:p>
            <a:pPr marL="284163" lvl="1" indent="0">
              <a:buNone/>
            </a:pPr>
            <a:r>
              <a:rPr lang="es-PE" sz="1400" dirty="0"/>
              <a:t>GNU </a:t>
            </a:r>
            <a:r>
              <a:rPr lang="es-PE" sz="1400" dirty="0" err="1"/>
              <a:t>Compiler</a:t>
            </a:r>
            <a:r>
              <a:rPr lang="es-PE" sz="1400" dirty="0"/>
              <a:t> </a:t>
            </a:r>
            <a:r>
              <a:rPr lang="es-PE" sz="1400" dirty="0" err="1"/>
              <a:t>Collection</a:t>
            </a:r>
            <a:r>
              <a:rPr lang="es-PE" sz="1400" dirty="0"/>
              <a:t> (GCC</a:t>
            </a:r>
            <a:r>
              <a:rPr lang="es-PE" sz="1400" dirty="0" smtClean="0"/>
              <a:t>) o </a:t>
            </a:r>
            <a:r>
              <a:rPr lang="es-PE" sz="1400" dirty="0" err="1" smtClean="0"/>
              <a:t>XCode</a:t>
            </a:r>
            <a:endParaRPr lang="es-PE" sz="1400" dirty="0"/>
          </a:p>
          <a:p>
            <a:pPr marL="284163" lvl="1" indent="0">
              <a:buNone/>
            </a:pPr>
            <a:endParaRPr lang="es-PE" sz="1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4267199"/>
            <a:ext cx="4498975" cy="1600201"/>
          </a:xfrm>
        </p:spPr>
        <p:txBody>
          <a:bodyPr>
            <a:normAutofit/>
          </a:bodyPr>
          <a:lstStyle/>
          <a:p>
            <a:pPr marL="285750"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400" b="1" dirty="0" err="1" smtClean="0"/>
              <a:t>Programming</a:t>
            </a:r>
            <a:r>
              <a:rPr lang="es-PE" sz="1400" b="1" dirty="0" smtClean="0"/>
              <a:t> </a:t>
            </a:r>
            <a:r>
              <a:rPr lang="es-PE" sz="1400" b="1" dirty="0" err="1" smtClean="0"/>
              <a:t>Abstractions</a:t>
            </a:r>
            <a:r>
              <a:rPr lang="es-PE" sz="1400" b="1" dirty="0" smtClean="0"/>
              <a:t> in C</a:t>
            </a:r>
            <a:r>
              <a:rPr lang="en-US" sz="1400" b="1" dirty="0" smtClean="0"/>
              <a:t>++, Eric Roberts</a:t>
            </a:r>
            <a:endParaRPr lang="es-PE" sz="1400" b="1" dirty="0" smtClean="0"/>
          </a:p>
          <a:p>
            <a:pPr marL="284163" lvl="1" indent="0">
              <a:buNone/>
            </a:pPr>
            <a:r>
              <a:rPr lang="es-PE" sz="1400" dirty="0" smtClean="0"/>
              <a:t>(disponible en el Dropbox)</a:t>
            </a:r>
          </a:p>
          <a:p>
            <a:pPr marL="0" lvl="1" indent="0">
              <a:buNone/>
            </a:pPr>
            <a:endParaRPr lang="es-PE" sz="1400" dirty="0" smtClean="0"/>
          </a:p>
          <a:p>
            <a:pPr marL="285750"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/>
              <a:t>Stanford CS 106B – Programming Abstractions in C++</a:t>
            </a:r>
          </a:p>
          <a:p>
            <a:pPr marL="284163" lvl="1" indent="0">
              <a:buNone/>
            </a:pPr>
            <a:r>
              <a:rPr lang="es-PE" sz="1400" dirty="0">
                <a:hlinkClick r:id="rId5"/>
              </a:rPr>
              <a:t>http://web.stanford.edu/class/cs106b</a:t>
            </a:r>
            <a:r>
              <a:rPr lang="es-PE" sz="1400" dirty="0" smtClean="0">
                <a:hlinkClick r:id="rId5"/>
              </a:rPr>
              <a:t>/</a:t>
            </a:r>
            <a:endParaRPr lang="es-PE" sz="1400" dirty="0" smtClean="0"/>
          </a:p>
          <a:p>
            <a:pPr marL="284163" lvl="1" indent="0">
              <a:buNone/>
            </a:pPr>
            <a:endParaRPr lang="es-PE" sz="1400" dirty="0" smtClean="0"/>
          </a:p>
          <a:p>
            <a:pPr marL="383933" lvl="2" indent="0">
              <a:buNone/>
            </a:pPr>
            <a:endParaRPr lang="es-PE" sz="1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8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Bibliografía</a:t>
            </a: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P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Software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http://ecx.images-amazon.com/images/I/517sK-24wcL._SX400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2362200"/>
            <a:ext cx="140909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1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>
                <a:solidFill>
                  <a:schemeClr val="tx2"/>
                </a:solidFill>
              </a:rPr>
              <a:t>Sistema de </a:t>
            </a:r>
            <a:r>
              <a:rPr lang="es-PE" sz="4000" dirty="0" smtClean="0">
                <a:solidFill>
                  <a:schemeClr val="tx2"/>
                </a:solidFill>
              </a:rPr>
              <a:t>Calificación </a:t>
            </a:r>
            <a:r>
              <a:rPr lang="en-US" sz="4000" dirty="0" smtClean="0">
                <a:solidFill>
                  <a:schemeClr val="tx2"/>
                </a:solidFill>
              </a:rPr>
              <a:t>‘</a:t>
            </a:r>
            <a:r>
              <a:rPr lang="es-PE" sz="4000" dirty="0" smtClean="0">
                <a:solidFill>
                  <a:schemeClr val="tx2"/>
                </a:solidFill>
              </a:rPr>
              <a:t>F’</a:t>
            </a:r>
            <a:endParaRPr lang="es-PE" sz="40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26/08/2016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399" y="1889125"/>
            <a:ext cx="3428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tx2"/>
                </a:solidFill>
              </a:rPr>
              <a:t>Promedio Final</a:t>
            </a:r>
          </a:p>
          <a:p>
            <a:r>
              <a:rPr lang="en-US" dirty="0" smtClean="0"/>
              <a:t>PF = (2*EF + EP + PP) / 4</a:t>
            </a:r>
          </a:p>
          <a:p>
            <a:endParaRPr lang="en-US" dirty="0" smtClean="0"/>
          </a:p>
          <a:p>
            <a:r>
              <a:rPr lang="es-PE" b="1" dirty="0" smtClean="0">
                <a:solidFill>
                  <a:schemeClr val="tx2"/>
                </a:solidFill>
              </a:rPr>
              <a:t>Promedio de Prácticas</a:t>
            </a:r>
          </a:p>
          <a:p>
            <a:r>
              <a:rPr lang="en-US" dirty="0" smtClean="0"/>
              <a:t>PP = (PC1 + PC2 + PC3 + PC4 - min(PC1, PC2, PC3, PC4) + Proyecto) / 4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585864"/>
              </p:ext>
            </p:extLst>
          </p:nvPr>
        </p:nvGraphicFramePr>
        <p:xfrm>
          <a:off x="381000" y="1219200"/>
          <a:ext cx="47396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45720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tx2"/>
                </a:solidFill>
              </a:rPr>
              <a:t>Puntos Extra: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1800" dirty="0" smtClean="0"/>
              <a:t>El equivalente a 0.5 puntos de PC por cada problema resuelto </a:t>
            </a:r>
            <a:r>
              <a:rPr lang="es-PE" sz="1800" b="1" i="1" dirty="0" smtClean="0"/>
              <a:t>independientemente</a:t>
            </a:r>
            <a:r>
              <a:rPr lang="es-PE" sz="1800" dirty="0" smtClean="0"/>
              <a:t> en </a:t>
            </a:r>
            <a:r>
              <a:rPr lang="es-PE" sz="1800" dirty="0" smtClean="0">
                <a:hlinkClick r:id="rId7"/>
              </a:rPr>
              <a:t>codeforces.com</a:t>
            </a:r>
            <a:r>
              <a:rPr lang="es-PE" sz="1800" dirty="0" smtClean="0"/>
              <a:t>, siempre y cuando el problema haya sido resuelto por menos de 4000 personas en todo el mundo. Puntos aplican también para EP y EF.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791</Words>
  <Application>Microsoft Office PowerPoint</Application>
  <PresentationFormat>On-screen Show (4:3)</PresentationFormat>
  <Paragraphs>210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Courier New</vt:lpstr>
      <vt:lpstr>Times New Roman</vt:lpstr>
      <vt:lpstr>Wingdings</vt:lpstr>
      <vt:lpstr>Office Theme</vt:lpstr>
      <vt:lpstr>Lenguaje de Programación Estructurado</vt:lpstr>
      <vt:lpstr>Acerca de mi</vt:lpstr>
      <vt:lpstr>Acerca de mi</vt:lpstr>
      <vt:lpstr>Agenda</vt:lpstr>
      <vt:lpstr>Objetivos del curso</vt:lpstr>
      <vt:lpstr>Agenda</vt:lpstr>
      <vt:lpstr>Recursos</vt:lpstr>
      <vt:lpstr>Recursos</vt:lpstr>
      <vt:lpstr>Sistema de Calificación ‘F’</vt:lpstr>
      <vt:lpstr>Sistema de Calificación ‘F’</vt:lpstr>
      <vt:lpstr>Agenda</vt:lpstr>
      <vt:lpstr>Introducción</vt:lpstr>
      <vt:lpstr>¿Por qué aprender a programar?</vt:lpstr>
      <vt:lpstr>Agenda</vt:lpstr>
      <vt:lpstr>Hola Mundo</vt:lpstr>
      <vt:lpstr>Agenda</vt:lpstr>
      <vt:lpstr>Tarea 02/09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2014-08-21T04:32:54Z</dcterms:created>
  <dcterms:modified xsi:type="dcterms:W3CDTF">2017-09-02T16:50:05Z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