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D4"/>
    <a:srgbClr val="13E59F"/>
    <a:srgbClr val="787878"/>
    <a:srgbClr val="000040"/>
    <a:srgbClr val="000080"/>
    <a:srgbClr val="002000"/>
    <a:srgbClr val="004000"/>
    <a:srgbClr val="78005A"/>
    <a:srgbClr val="B40078"/>
    <a:srgbClr val="4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1531" autoAdjust="0"/>
  </p:normalViewPr>
  <p:slideViewPr>
    <p:cSldViewPr snapToGrid="0">
      <p:cViewPr>
        <p:scale>
          <a:sx n="100" d="100"/>
          <a:sy n="100" d="100"/>
        </p:scale>
        <p:origin x="246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970F-ECF8-43A4-B3AA-17ECD74FB8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71355-E64F-4F16-A082-5788CDFF41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2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Disponer de un guante con 11 grados de libertad, es decir, 11 datos de movimientos, independientes entre sí, nos abre un abanico bastante amplio de aplicaciones a implementar.</a:t>
            </a:r>
          </a:p>
          <a:p>
            <a:r>
              <a:rPr lang="es-AR" dirty="0" smtClean="0"/>
              <a:t>Por un lado, y en nuestro ejemplo, estamos moviendo un brazo robótico, en tiempo real, o a través de rutinas guardadas. </a:t>
            </a:r>
          </a:p>
          <a:p>
            <a:r>
              <a:rPr lang="es-AR" dirty="0" smtClean="0"/>
              <a:t>Pero podríamos implementar este guante, en otras aplicaciones, tales como:</a:t>
            </a:r>
          </a:p>
          <a:p>
            <a:r>
              <a:rPr lang="es-AR" dirty="0" smtClean="0"/>
              <a:t>Maniobrar un dron.</a:t>
            </a:r>
          </a:p>
          <a:p>
            <a:r>
              <a:rPr lang="es-AR" dirty="0" smtClean="0"/>
              <a:t>Interactuar con realidad virtual, o realidad aumentada.</a:t>
            </a:r>
          </a:p>
          <a:p>
            <a:r>
              <a:rPr lang="es-AR" dirty="0" smtClean="0"/>
              <a:t>Usarlo como periférico para un video juego.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71355-E64F-4F16-A082-5788CDFF41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71355-E64F-4F16-A082-5788CDFF41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Guante de control remoto electrónico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91018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BERARDI, Nahuel</a:t>
            </a:r>
          </a:p>
          <a:p>
            <a:r>
              <a:rPr lang="es-AR" dirty="0" smtClean="0"/>
              <a:t>PUIG, Walter</a:t>
            </a:r>
          </a:p>
          <a:p>
            <a:r>
              <a:rPr lang="es-AR" dirty="0" smtClean="0"/>
              <a:t>RONCHI, Sergio J. C.</a:t>
            </a:r>
          </a:p>
          <a:p>
            <a:endParaRPr lang="es-AR" dirty="0"/>
          </a:p>
          <a:p>
            <a:r>
              <a:rPr lang="es-AR" dirty="0" smtClean="0"/>
              <a:t>Director de Tesis: VICARIO, Sebastián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99355"/>
            <a:ext cx="8610600" cy="1293028"/>
          </a:xfrm>
        </p:spPr>
        <p:txBody>
          <a:bodyPr/>
          <a:lstStyle/>
          <a:p>
            <a:r>
              <a:rPr lang="es-AR" dirty="0" smtClean="0"/>
              <a:t>Para qué serviría? aplicaciones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5316372"/>
          </a:xfrm>
        </p:spPr>
        <p:txBody>
          <a:bodyPr/>
          <a:lstStyle/>
          <a:p>
            <a:r>
              <a:rPr lang="es-AR" dirty="0" smtClean="0"/>
              <a:t>Disponer de un guante con 11 grados de libertad, es decir, 11 datos de movimientos, independientes entre sí, nos abre un abanico bastante amplio de aplicaciones a implementar.</a:t>
            </a:r>
          </a:p>
          <a:p>
            <a:r>
              <a:rPr lang="es-AR" dirty="0" smtClean="0"/>
              <a:t>Por un lado, y en nuestro ejemplo, estamos moviendo un brazo robótico, en tiempo real, o a través de rutinas guardadas. </a:t>
            </a:r>
          </a:p>
          <a:p>
            <a:r>
              <a:rPr lang="es-AR" dirty="0" smtClean="0"/>
              <a:t>Pero podríamos implementar este guante, en otras aplicaciones, tales como:</a:t>
            </a:r>
          </a:p>
          <a:p>
            <a:r>
              <a:rPr lang="es-AR" dirty="0" smtClean="0"/>
              <a:t>Maniobrar un dron.</a:t>
            </a:r>
          </a:p>
          <a:p>
            <a:r>
              <a:rPr lang="es-AR" dirty="0" smtClean="0"/>
              <a:t>Interactuar con realidad virtual, o realidad aumentada.</a:t>
            </a:r>
          </a:p>
          <a:p>
            <a:r>
              <a:rPr lang="es-AR" dirty="0" smtClean="0"/>
              <a:t>Usarlo como periférico para un video juego.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4072" y="444640"/>
            <a:ext cx="8610600" cy="1293028"/>
          </a:xfrm>
        </p:spPr>
        <p:txBody>
          <a:bodyPr/>
          <a:lstStyle/>
          <a:p>
            <a:r>
              <a:rPr lang="es-AR" dirty="0"/>
              <a:t>Para qué serviría? aplicaciones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9" y="1435625"/>
            <a:ext cx="3703617" cy="244551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09309" y="3433594"/>
            <a:ext cx="2082735" cy="447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Dirigir un dron</a:t>
            </a:r>
            <a:endParaRPr lang="en-US" i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309310" y="4224759"/>
            <a:ext cx="3703617" cy="2351424"/>
            <a:chOff x="2534803" y="4445817"/>
            <a:chExt cx="3220874" cy="204493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4803" y="4445817"/>
              <a:ext cx="3220874" cy="2044931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4168383" y="4445817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Videojuegos</a:t>
              </a:r>
              <a:endParaRPr lang="en-US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576635" y="1412130"/>
            <a:ext cx="3149695" cy="2469014"/>
            <a:chOff x="5247502" y="1537854"/>
            <a:chExt cx="2922743" cy="2291109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7502" y="1537854"/>
              <a:ext cx="2922743" cy="2291109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6257542" y="1537854"/>
              <a:ext cx="1912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Vehículo Robot</a:t>
              </a:r>
              <a:endParaRPr lang="en-US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624128" y="4125002"/>
            <a:ext cx="3102202" cy="2523690"/>
            <a:chOff x="8732131" y="3918498"/>
            <a:chExt cx="2890447" cy="2351424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6"/>
            <a:srcRect b="5543"/>
            <a:stretch/>
          </p:blipFill>
          <p:spPr>
            <a:xfrm>
              <a:off x="8732131" y="3918498"/>
              <a:ext cx="2890447" cy="2351424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8732131" y="5900590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Realidad Virtual</a:t>
              </a:r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925" y="1909293"/>
            <a:ext cx="2879992" cy="411086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8470925" y="557260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Garra Robótica</a:t>
            </a:r>
            <a:endParaRPr lang="en-US" i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6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702" y="2782486"/>
            <a:ext cx="11363498" cy="1293028"/>
          </a:xfrm>
        </p:spPr>
        <p:txBody>
          <a:bodyPr/>
          <a:lstStyle/>
          <a:p>
            <a:r>
              <a:rPr lang="es-AR" dirty="0" smtClean="0"/>
              <a:t>Alguna pregunta del comité evaluador?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r>
              <a:rPr lang="es-AR" dirty="0" smtClean="0"/>
              <a:t>Gracias por su atención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Fundamentación del proyecto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8533015" cy="4024125"/>
          </a:xfrm>
        </p:spPr>
        <p:txBody>
          <a:bodyPr>
            <a:normAutofit/>
          </a:bodyPr>
          <a:lstStyle/>
          <a:p>
            <a:r>
              <a:rPr lang="es-AR" sz="2800" dirty="0"/>
              <a:t>El proyecto consiste en la elaboración de un guante de control electrónico inalámbrico dotado de sensores de movimiento, un sistema de almacenamiento de datos y una interface de usuario táctil.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17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Diagrama en bloques del guante y del receptor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30751" y="2561869"/>
            <a:ext cx="9130498" cy="32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Imagen del guante de ambos lados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04" y="2267666"/>
            <a:ext cx="2657301" cy="4158065"/>
          </a:xfrm>
          <a:prstGeom prst="rect">
            <a:avLst/>
          </a:prstGeom>
          <a:noFill/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85" y="2267981"/>
            <a:ext cx="2578042" cy="4157750"/>
          </a:xfrm>
          <a:prstGeom prst="rect">
            <a:avLst/>
          </a:prstGeom>
          <a:noFill/>
        </p:spPr>
      </p:pic>
      <p:sp>
        <p:nvSpPr>
          <p:cNvPr id="6" name="Llamada con línea 1 5"/>
          <p:cNvSpPr/>
          <p:nvPr/>
        </p:nvSpPr>
        <p:spPr>
          <a:xfrm flipH="1">
            <a:off x="1039091" y="2402378"/>
            <a:ext cx="1695796" cy="612648"/>
          </a:xfrm>
          <a:prstGeom prst="borderCallout1">
            <a:avLst>
              <a:gd name="adj1" fmla="val 18750"/>
              <a:gd name="adj2" fmla="val -8333"/>
              <a:gd name="adj3" fmla="val 279393"/>
              <a:gd name="adj4" fmla="val -123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Sensores de Movimiento</a:t>
            </a:r>
            <a:endParaRPr lang="en-US" dirty="0"/>
          </a:p>
        </p:txBody>
      </p:sp>
      <p:sp>
        <p:nvSpPr>
          <p:cNvPr id="7" name="Llamada con línea 1 6"/>
          <p:cNvSpPr/>
          <p:nvPr/>
        </p:nvSpPr>
        <p:spPr>
          <a:xfrm flipH="1">
            <a:off x="1510146" y="4040374"/>
            <a:ext cx="1224741" cy="612648"/>
          </a:xfrm>
          <a:prstGeom prst="borderCallout1">
            <a:avLst>
              <a:gd name="adj1" fmla="val 18750"/>
              <a:gd name="adj2" fmla="val -8333"/>
              <a:gd name="adj3" fmla="val 193911"/>
              <a:gd name="adj4" fmla="val -170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LCD</a:t>
            </a:r>
            <a:endParaRPr lang="en-US" dirty="0"/>
          </a:p>
        </p:txBody>
      </p:sp>
      <p:sp>
        <p:nvSpPr>
          <p:cNvPr id="8" name="Llamada con línea 1 7"/>
          <p:cNvSpPr/>
          <p:nvPr/>
        </p:nvSpPr>
        <p:spPr>
          <a:xfrm flipH="1">
            <a:off x="1510146" y="5491942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-17758"/>
              <a:gd name="adj4" fmla="val -182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LEDS</a:t>
            </a:r>
            <a:endParaRPr lang="en-US" dirty="0"/>
          </a:p>
        </p:txBody>
      </p:sp>
      <p:sp>
        <p:nvSpPr>
          <p:cNvPr id="9" name="Llamada con línea 1 8"/>
          <p:cNvSpPr/>
          <p:nvPr/>
        </p:nvSpPr>
        <p:spPr>
          <a:xfrm>
            <a:off x="9559636" y="3248752"/>
            <a:ext cx="1274618" cy="612648"/>
          </a:xfrm>
          <a:prstGeom prst="borderCallout1">
            <a:avLst>
              <a:gd name="adj1" fmla="val 18750"/>
              <a:gd name="adj2" fmla="val -8333"/>
              <a:gd name="adj3" fmla="val 321455"/>
              <a:gd name="adj4" fmla="val -176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Núcleo ESP32</a:t>
            </a:r>
            <a:endParaRPr lang="en-US" dirty="0"/>
          </a:p>
        </p:txBody>
      </p:sp>
      <p:sp>
        <p:nvSpPr>
          <p:cNvPr id="10" name="Llamada con línea 1 9"/>
          <p:cNvSpPr/>
          <p:nvPr/>
        </p:nvSpPr>
        <p:spPr>
          <a:xfrm>
            <a:off x="9351818" y="5057186"/>
            <a:ext cx="1482436" cy="612648"/>
          </a:xfrm>
          <a:prstGeom prst="borderCallout1">
            <a:avLst>
              <a:gd name="adj1" fmla="val 18750"/>
              <a:gd name="adj2" fmla="val -8333"/>
              <a:gd name="adj3" fmla="val 126068"/>
              <a:gd name="adj4" fmla="val -142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Módulo de memoria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Sensores de movimiento del guante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13828" y="2385579"/>
            <a:ext cx="1950976" cy="2816146"/>
          </a:xfrm>
          <a:prstGeom prst="rect">
            <a:avLst/>
          </a:prstGeom>
          <a:noFill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69452" y="2540792"/>
            <a:ext cx="1950972" cy="250572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942259" y="4838703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Sensor de giro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2197881" y="4838703"/>
            <a:ext cx="18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Acelerómetro</a:t>
            </a:r>
          </a:p>
          <a:p>
            <a:pPr algn="ctr"/>
            <a:r>
              <a:rPr lang="es-AR" dirty="0" smtClean="0"/>
              <a:t>Giróscopo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3861785" y="2575739"/>
            <a:ext cx="4343739" cy="319057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>
            <a:outerShdw blurRad="101600" sx="102000" sy="102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MENÚ DE PANTALLA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986476" y="2720367"/>
            <a:ext cx="4219048" cy="2971429"/>
          </a:xfrm>
          <a:prstGeom prst="rect">
            <a:avLst/>
          </a:prstGeom>
        </p:spPr>
      </p:pic>
      <p:sp>
        <p:nvSpPr>
          <p:cNvPr id="6" name="Llamada con línea 1 5"/>
          <p:cNvSpPr/>
          <p:nvPr/>
        </p:nvSpPr>
        <p:spPr>
          <a:xfrm flipH="1">
            <a:off x="3183775" y="1606449"/>
            <a:ext cx="1346661" cy="612648"/>
          </a:xfrm>
          <a:prstGeom prst="borderCallout1">
            <a:avLst>
              <a:gd name="adj1" fmla="val 44641"/>
              <a:gd name="adj2" fmla="val 674"/>
              <a:gd name="adj3" fmla="val 218334"/>
              <a:gd name="adj4" fmla="val -72228"/>
            </a:avLst>
          </a:prstGeom>
          <a:solidFill>
            <a:srgbClr val="B47800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Cambiar sensor</a:t>
            </a:r>
            <a:endParaRPr lang="en-US" dirty="0"/>
          </a:p>
        </p:txBody>
      </p:sp>
      <p:sp>
        <p:nvSpPr>
          <p:cNvPr id="7" name="Llamada con línea 1 6"/>
          <p:cNvSpPr/>
          <p:nvPr/>
        </p:nvSpPr>
        <p:spPr>
          <a:xfrm flipH="1">
            <a:off x="1313411" y="2386030"/>
            <a:ext cx="2039389" cy="612648"/>
          </a:xfrm>
          <a:prstGeom prst="borderCallout1">
            <a:avLst>
              <a:gd name="adj1" fmla="val 47687"/>
              <a:gd name="adj2" fmla="val 360"/>
              <a:gd name="adj3" fmla="val 108430"/>
              <a:gd name="adj4" fmla="val -44405"/>
            </a:avLst>
          </a:prstGeom>
          <a:solidFill>
            <a:srgbClr val="800000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Reproducción en tiempo real</a:t>
            </a:r>
            <a:endParaRPr lang="en-US" dirty="0"/>
          </a:p>
        </p:txBody>
      </p:sp>
      <p:sp>
        <p:nvSpPr>
          <p:cNvPr id="8" name="Llamada con línea 1 7"/>
          <p:cNvSpPr/>
          <p:nvPr/>
        </p:nvSpPr>
        <p:spPr>
          <a:xfrm flipH="1">
            <a:off x="1873135" y="3214796"/>
            <a:ext cx="1479665" cy="612648"/>
          </a:xfrm>
          <a:prstGeom prst="borderCallout1">
            <a:avLst>
              <a:gd name="adj1" fmla="val 44641"/>
              <a:gd name="adj2" fmla="val 1126"/>
              <a:gd name="adj3" fmla="val 120863"/>
              <a:gd name="adj4" fmla="val -121798"/>
            </a:avLst>
          </a:prstGeom>
          <a:solidFill>
            <a:srgbClr val="B40078"/>
          </a:solidFill>
          <a:ln w="31750">
            <a:solidFill>
              <a:srgbClr val="FF5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Transmitir rutina</a:t>
            </a:r>
            <a:endParaRPr lang="en-US" dirty="0"/>
          </a:p>
        </p:txBody>
      </p:sp>
      <p:sp>
        <p:nvSpPr>
          <p:cNvPr id="9" name="Llamada con línea 1 8"/>
          <p:cNvSpPr/>
          <p:nvPr/>
        </p:nvSpPr>
        <p:spPr>
          <a:xfrm flipH="1">
            <a:off x="1313411" y="4043562"/>
            <a:ext cx="1670858" cy="612648"/>
          </a:xfrm>
          <a:prstGeom prst="borderCallout1">
            <a:avLst>
              <a:gd name="adj1" fmla="val 47687"/>
              <a:gd name="adj2" fmla="val 1160"/>
              <a:gd name="adj3" fmla="val 28375"/>
              <a:gd name="adj4" fmla="val -72168"/>
            </a:avLst>
          </a:prstGeom>
          <a:solidFill>
            <a:srgbClr val="004000"/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Crear nueva rutina</a:t>
            </a:r>
            <a:endParaRPr lang="en-US" dirty="0"/>
          </a:p>
        </p:txBody>
      </p:sp>
      <p:sp>
        <p:nvSpPr>
          <p:cNvPr id="10" name="Llamada con línea 1 9"/>
          <p:cNvSpPr/>
          <p:nvPr/>
        </p:nvSpPr>
        <p:spPr>
          <a:xfrm flipH="1">
            <a:off x="2194560" y="5079148"/>
            <a:ext cx="914400" cy="612648"/>
          </a:xfrm>
          <a:prstGeom prst="borderCallout1">
            <a:avLst>
              <a:gd name="adj1" fmla="val 50733"/>
              <a:gd name="adj2" fmla="val 1871"/>
              <a:gd name="adj3" fmla="val 25662"/>
              <a:gd name="adj4" fmla="val -111060"/>
            </a:avLst>
          </a:prstGeom>
          <a:solidFill>
            <a:srgbClr val="000080"/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Borrar rutina</a:t>
            </a:r>
            <a:endParaRPr lang="en-US" dirty="0"/>
          </a:p>
        </p:txBody>
      </p:sp>
      <p:sp>
        <p:nvSpPr>
          <p:cNvPr id="11" name="Llamada con línea 1 10"/>
          <p:cNvSpPr/>
          <p:nvPr/>
        </p:nvSpPr>
        <p:spPr>
          <a:xfrm flipH="1">
            <a:off x="2626822" y="6048438"/>
            <a:ext cx="1548938" cy="612648"/>
          </a:xfrm>
          <a:prstGeom prst="borderCallout1">
            <a:avLst>
              <a:gd name="adj1" fmla="val 66240"/>
              <a:gd name="adj2" fmla="val -5606"/>
              <a:gd name="adj3" fmla="val -99169"/>
              <a:gd name="adj4" fmla="val -70427"/>
            </a:avLst>
          </a:prstGeom>
          <a:solidFill>
            <a:srgbClr val="787878"/>
          </a:solidFill>
          <a:ln w="317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Reproducir rutina</a:t>
            </a:r>
            <a:endParaRPr lang="en-US" dirty="0"/>
          </a:p>
        </p:txBody>
      </p:sp>
      <p:sp>
        <p:nvSpPr>
          <p:cNvPr id="13" name="Llamada con línea 1 12"/>
          <p:cNvSpPr/>
          <p:nvPr/>
        </p:nvSpPr>
        <p:spPr>
          <a:xfrm>
            <a:off x="9177307" y="2515688"/>
            <a:ext cx="1346661" cy="612648"/>
          </a:xfrm>
          <a:prstGeom prst="borderCallout1">
            <a:avLst>
              <a:gd name="adj1" fmla="val 44641"/>
              <a:gd name="adj2" fmla="val 674"/>
              <a:gd name="adj3" fmla="val 111724"/>
              <a:gd name="adj4" fmla="val -79157"/>
            </a:avLst>
          </a:prstGeom>
          <a:solidFill>
            <a:srgbClr val="B47800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Teclado Numérico</a:t>
            </a:r>
            <a:endParaRPr lang="en-US" dirty="0"/>
          </a:p>
        </p:txBody>
      </p:sp>
      <p:sp>
        <p:nvSpPr>
          <p:cNvPr id="14" name="Llamada con línea 1 13"/>
          <p:cNvSpPr/>
          <p:nvPr/>
        </p:nvSpPr>
        <p:spPr>
          <a:xfrm>
            <a:off x="9083040" y="4206081"/>
            <a:ext cx="1535197" cy="612648"/>
          </a:xfrm>
          <a:prstGeom prst="borderCallout1">
            <a:avLst>
              <a:gd name="adj1" fmla="val 44641"/>
              <a:gd name="adj2" fmla="val 674"/>
              <a:gd name="adj3" fmla="val 49281"/>
              <a:gd name="adj4" fmla="val -92904"/>
            </a:avLst>
          </a:prstGeom>
          <a:solidFill>
            <a:srgbClr val="B47800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Seleccionar Rutina</a:t>
            </a:r>
            <a:endParaRPr lang="en-US" dirty="0"/>
          </a:p>
        </p:txBody>
      </p:sp>
      <p:sp>
        <p:nvSpPr>
          <p:cNvPr id="15" name="Llamada con línea 1 14"/>
          <p:cNvSpPr/>
          <p:nvPr/>
        </p:nvSpPr>
        <p:spPr>
          <a:xfrm>
            <a:off x="9083040" y="5277016"/>
            <a:ext cx="1535197" cy="612648"/>
          </a:xfrm>
          <a:prstGeom prst="borderCallout1">
            <a:avLst>
              <a:gd name="adj1" fmla="val 44641"/>
              <a:gd name="adj2" fmla="val 674"/>
              <a:gd name="adj3" fmla="val -54283"/>
              <a:gd name="adj4" fmla="val -94534"/>
            </a:avLst>
          </a:prstGeom>
          <a:solidFill>
            <a:srgbClr val="B47800"/>
          </a:solidFill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Seleccionar </a:t>
            </a:r>
            <a:r>
              <a:rPr lang="es-AR" dirty="0"/>
              <a:t>S</a:t>
            </a:r>
            <a:r>
              <a:rPr lang="es-AR" dirty="0" smtClean="0"/>
              <a:t>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Seguiría con diagramas en bloque del funcionamiento del guante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Acá ocuparíamos 3 </a:t>
            </a:r>
            <a:r>
              <a:rPr lang="es-AR" dirty="0" err="1" smtClean="0"/>
              <a:t>ó</a:t>
            </a:r>
            <a:r>
              <a:rPr lang="es-AR" dirty="0" smtClean="0"/>
              <a:t> 4 </a:t>
            </a:r>
            <a:r>
              <a:rPr lang="es-AR" dirty="0" err="1" smtClean="0"/>
              <a:t>diapos</a:t>
            </a:r>
            <a:r>
              <a:rPr lang="es-AR" dirty="0" smtClean="0"/>
              <a:t> para el brazo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movimiento del guante y del brazo</a:t>
            </a:r>
          </a:p>
          <a:p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2855118"/>
            <a:ext cx="516398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438</TotalTime>
  <Words>363</Words>
  <Application>Microsoft Office PowerPoint</Application>
  <PresentationFormat>Panorámica</PresentationFormat>
  <Paragraphs>55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Estela de condensación</vt:lpstr>
      <vt:lpstr>Guante de control remoto electrónico</vt:lpstr>
      <vt:lpstr>Fundamentación del proyecto </vt:lpstr>
      <vt:lpstr>Diagrama en bloques del guante y del receptor</vt:lpstr>
      <vt:lpstr>Imagen del guante de ambos lados</vt:lpstr>
      <vt:lpstr>Sensores de movimiento del guante</vt:lpstr>
      <vt:lpstr>MENÚ DE PANTALLA</vt:lpstr>
      <vt:lpstr>Presentación de PowerPoint</vt:lpstr>
      <vt:lpstr>Presentación de PowerPoint</vt:lpstr>
      <vt:lpstr>Presentación de PowerPoint</vt:lpstr>
      <vt:lpstr>Para qué serviría? aplicaciones</vt:lpstr>
      <vt:lpstr>Para qué serviría? aplicaciones</vt:lpstr>
      <vt:lpstr>Alguna pregunta del comité evaluador?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Guante de control remoto electrónico</dc:title>
  <dc:creator>Sergio Ronchi</dc:creator>
  <cp:lastModifiedBy>Sergio Ronchi</cp:lastModifiedBy>
  <cp:revision>18</cp:revision>
  <dcterms:created xsi:type="dcterms:W3CDTF">2022-12-04T22:53:38Z</dcterms:created>
  <dcterms:modified xsi:type="dcterms:W3CDTF">2022-12-09T14:58:11Z</dcterms:modified>
</cp:coreProperties>
</file>