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1602700" cy="15122525"/>
  <p:notesSz cx="6797675" cy="9928225"/>
  <p:defaultTextStyle>
    <a:defPPr>
      <a:defRPr lang="en-US"/>
    </a:defPPr>
    <a:lvl1pPr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1pPr>
    <a:lvl2pPr marL="434614"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2pPr>
    <a:lvl3pPr marL="869229"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3pPr>
    <a:lvl4pPr marL="1303843"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4pPr>
    <a:lvl5pPr marL="1738457" algn="l" rtl="0" eaLnBrk="0" fontAlgn="base" hangingPunct="0">
      <a:spcBef>
        <a:spcPct val="0"/>
      </a:spcBef>
      <a:spcAft>
        <a:spcPct val="0"/>
      </a:spcAft>
      <a:defRPr sz="2300" kern="1200">
        <a:solidFill>
          <a:schemeClr val="tx1"/>
        </a:solidFill>
        <a:latin typeface="Times New Roman" pitchFamily="18" charset="0"/>
        <a:ea typeface="MS PGothic" pitchFamily="34" charset="-128"/>
        <a:cs typeface="+mn-cs"/>
      </a:defRPr>
    </a:lvl5pPr>
    <a:lvl6pPr marL="2173072" algn="l" defTabSz="869229" rtl="0" eaLnBrk="1" latinLnBrk="0" hangingPunct="1">
      <a:defRPr sz="2300" kern="1200">
        <a:solidFill>
          <a:schemeClr val="tx1"/>
        </a:solidFill>
        <a:latin typeface="Times New Roman" pitchFamily="18" charset="0"/>
        <a:ea typeface="MS PGothic" pitchFamily="34" charset="-128"/>
        <a:cs typeface="+mn-cs"/>
      </a:defRPr>
    </a:lvl6pPr>
    <a:lvl7pPr marL="2607686" algn="l" defTabSz="869229" rtl="0" eaLnBrk="1" latinLnBrk="0" hangingPunct="1">
      <a:defRPr sz="2300" kern="1200">
        <a:solidFill>
          <a:schemeClr val="tx1"/>
        </a:solidFill>
        <a:latin typeface="Times New Roman" pitchFamily="18" charset="0"/>
        <a:ea typeface="MS PGothic" pitchFamily="34" charset="-128"/>
        <a:cs typeface="+mn-cs"/>
      </a:defRPr>
    </a:lvl7pPr>
    <a:lvl8pPr marL="3042300" algn="l" defTabSz="869229" rtl="0" eaLnBrk="1" latinLnBrk="0" hangingPunct="1">
      <a:defRPr sz="2300" kern="1200">
        <a:solidFill>
          <a:schemeClr val="tx1"/>
        </a:solidFill>
        <a:latin typeface="Times New Roman" pitchFamily="18" charset="0"/>
        <a:ea typeface="MS PGothic" pitchFamily="34" charset="-128"/>
        <a:cs typeface="+mn-cs"/>
      </a:defRPr>
    </a:lvl8pPr>
    <a:lvl9pPr marL="3476915" algn="l" defTabSz="869229" rtl="0" eaLnBrk="1" latinLnBrk="0" hangingPunct="1">
      <a:defRPr sz="2300"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4763">
          <p15:clr>
            <a:srgbClr val="A4A3A4"/>
          </p15:clr>
        </p15:guide>
        <p15:guide id="2" pos="67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93D"/>
    <a:srgbClr val="3B3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30" d="100"/>
          <a:sy n="30" d="100"/>
        </p:scale>
        <p:origin x="1148" y="-68"/>
      </p:cViewPr>
      <p:guideLst>
        <p:guide orient="horz" pos="4763"/>
        <p:guide pos="679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TZ"/>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CB9301A5-7DCE-411F-A34F-C16B9CEB7A58}" type="datetimeFigureOut">
              <a:rPr lang="en-TZ" smtClean="0"/>
              <a:t>23/07/2019</a:t>
            </a:fld>
            <a:endParaRPr lang="en-TZ"/>
          </a:p>
        </p:txBody>
      </p:sp>
      <p:sp>
        <p:nvSpPr>
          <p:cNvPr id="4" name="Slide Image Placeholder 3"/>
          <p:cNvSpPr>
            <a:spLocks noGrp="1" noRot="1" noChangeAspect="1"/>
          </p:cNvSpPr>
          <p:nvPr>
            <p:ph type="sldImg" idx="2"/>
          </p:nvPr>
        </p:nvSpPr>
        <p:spPr>
          <a:xfrm>
            <a:off x="1006475" y="1241425"/>
            <a:ext cx="4784725" cy="3349625"/>
          </a:xfrm>
          <a:prstGeom prst="rect">
            <a:avLst/>
          </a:prstGeom>
          <a:noFill/>
          <a:ln w="12700">
            <a:solidFill>
              <a:prstClr val="black"/>
            </a:solidFill>
          </a:ln>
        </p:spPr>
        <p:txBody>
          <a:bodyPr vert="horz" lIns="91440" tIns="45720" rIns="91440" bIns="45720" rtlCol="0" anchor="ctr"/>
          <a:lstStyle/>
          <a:p>
            <a:endParaRPr lang="en-TZ"/>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Z"/>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TZ"/>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269E2836-54F1-4024-A313-8286B5733689}" type="slidenum">
              <a:rPr lang="en-TZ" smtClean="0"/>
              <a:t>‹#›</a:t>
            </a:fld>
            <a:endParaRPr lang="en-TZ"/>
          </a:p>
        </p:txBody>
      </p:sp>
    </p:spTree>
    <p:extLst>
      <p:ext uri="{BB962C8B-B14F-4D97-AF65-F5344CB8AC3E}">
        <p14:creationId xmlns:p14="http://schemas.microsoft.com/office/powerpoint/2010/main" val="2616016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Z" dirty="0"/>
          </a:p>
        </p:txBody>
      </p:sp>
      <p:sp>
        <p:nvSpPr>
          <p:cNvPr id="4" name="Slide Number Placeholder 3"/>
          <p:cNvSpPr>
            <a:spLocks noGrp="1"/>
          </p:cNvSpPr>
          <p:nvPr>
            <p:ph type="sldNum" sz="quarter" idx="5"/>
          </p:nvPr>
        </p:nvSpPr>
        <p:spPr/>
        <p:txBody>
          <a:bodyPr/>
          <a:lstStyle/>
          <a:p>
            <a:fld id="{269E2836-54F1-4024-A313-8286B5733689}" type="slidenum">
              <a:rPr lang="en-TZ" smtClean="0"/>
              <a:t>1</a:t>
            </a:fld>
            <a:endParaRPr lang="en-TZ"/>
          </a:p>
        </p:txBody>
      </p:sp>
    </p:spTree>
    <p:extLst>
      <p:ext uri="{BB962C8B-B14F-4D97-AF65-F5344CB8AC3E}">
        <p14:creationId xmlns:p14="http://schemas.microsoft.com/office/powerpoint/2010/main" val="2373734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1891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19900" y="1344224"/>
            <a:ext cx="18362901" cy="2520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09847" tIns="104923" rIns="209847" bIns="104923"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619900" y="4368729"/>
            <a:ext cx="18362901" cy="907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09847" tIns="104923" rIns="209847" bIns="1049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19900" y="13778301"/>
            <a:ext cx="4500563" cy="100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09847" tIns="104923" rIns="209847" bIns="104923" numCol="1" anchor="t" anchorCtr="0" compatLnSpc="1">
            <a:prstTxWarp prst="textNoShape">
              <a:avLst/>
            </a:prstTxWarp>
          </a:bodyPr>
          <a:lstStyle>
            <a:lvl1pPr defTabSz="2099127">
              <a:defRPr sz="3200" smtClean="0">
                <a:latin typeface="Times New Roman" charset="0"/>
                <a:ea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7381226" y="13778301"/>
            <a:ext cx="6840249" cy="100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09847" tIns="104923" rIns="209847" bIns="104923" numCol="1" anchor="t" anchorCtr="0" compatLnSpc="1">
            <a:prstTxWarp prst="textNoShape">
              <a:avLst/>
            </a:prstTxWarp>
          </a:bodyPr>
          <a:lstStyle>
            <a:lvl1pPr algn="ctr" defTabSz="2099127">
              <a:defRPr sz="3200" smtClean="0">
                <a:latin typeface="Times New Roman" charset="0"/>
                <a:ea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15482239" y="13778301"/>
            <a:ext cx="4500563" cy="100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209847" tIns="104923" rIns="209847" bIns="104923" numCol="1" anchor="t" anchorCtr="0" compatLnSpc="1">
            <a:prstTxWarp prst="textNoShape">
              <a:avLst/>
            </a:prstTxWarp>
          </a:bodyPr>
          <a:lstStyle>
            <a:lvl1pPr algn="r" defTabSz="2099127">
              <a:defRPr sz="3200"/>
            </a:lvl1pPr>
          </a:lstStyle>
          <a:p>
            <a:fld id="{5084386F-0F4B-46A5-A1A4-5E0BCB92DC69}" type="slidenum">
              <a:rPr lang="en-US" altLang="en-US"/>
              <a:pPr/>
              <a:t>‹#›</a:t>
            </a:fld>
            <a:endParaRPr lang="en-US" altLang="en-US"/>
          </a:p>
        </p:txBody>
      </p:sp>
      <p:pic>
        <p:nvPicPr>
          <p:cNvPr id="7" name="Picture 4" descr="H:\useful-images\UoS-LOGO-PMS-349.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663" t="24228" r="1618" b="31563"/>
          <a:stretch/>
        </p:blipFill>
        <p:spPr bwMode="auto">
          <a:xfrm>
            <a:off x="16489982" y="344221"/>
            <a:ext cx="4752528" cy="13123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2099127" rtl="0" eaLnBrk="0" fontAlgn="base" hangingPunct="0">
        <a:spcBef>
          <a:spcPct val="0"/>
        </a:spcBef>
        <a:spcAft>
          <a:spcPct val="0"/>
        </a:spcAft>
        <a:defRPr sz="10100">
          <a:solidFill>
            <a:schemeClr val="tx2"/>
          </a:solidFill>
          <a:latin typeface="+mj-lt"/>
          <a:ea typeface="MS PGothic" pitchFamily="34" charset="-128"/>
          <a:cs typeface="+mj-cs"/>
        </a:defRPr>
      </a:lvl1pPr>
      <a:lvl2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2pPr>
      <a:lvl3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3pPr>
      <a:lvl4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4pPr>
      <a:lvl5pPr algn="ctr" defTabSz="2099127" rtl="0" eaLnBrk="0" fontAlgn="base" hangingPunct="0">
        <a:spcBef>
          <a:spcPct val="0"/>
        </a:spcBef>
        <a:spcAft>
          <a:spcPct val="0"/>
        </a:spcAft>
        <a:defRPr sz="10100">
          <a:solidFill>
            <a:schemeClr val="tx2"/>
          </a:solidFill>
          <a:latin typeface="Times New Roman" charset="0"/>
          <a:ea typeface="MS PGothic" pitchFamily="34" charset="-128"/>
        </a:defRPr>
      </a:lvl5pPr>
      <a:lvl6pPr marL="434614" algn="ctr" defTabSz="2099127" rtl="0" eaLnBrk="0" fontAlgn="base" hangingPunct="0">
        <a:spcBef>
          <a:spcPct val="0"/>
        </a:spcBef>
        <a:spcAft>
          <a:spcPct val="0"/>
        </a:spcAft>
        <a:defRPr sz="10100">
          <a:solidFill>
            <a:schemeClr val="tx2"/>
          </a:solidFill>
          <a:latin typeface="Times New Roman" charset="0"/>
          <a:ea typeface="ＭＳ Ｐゴシック" charset="0"/>
        </a:defRPr>
      </a:lvl6pPr>
      <a:lvl7pPr marL="869229" algn="ctr" defTabSz="2099127" rtl="0" eaLnBrk="0" fontAlgn="base" hangingPunct="0">
        <a:spcBef>
          <a:spcPct val="0"/>
        </a:spcBef>
        <a:spcAft>
          <a:spcPct val="0"/>
        </a:spcAft>
        <a:defRPr sz="10100">
          <a:solidFill>
            <a:schemeClr val="tx2"/>
          </a:solidFill>
          <a:latin typeface="Times New Roman" charset="0"/>
          <a:ea typeface="ＭＳ Ｐゴシック" charset="0"/>
        </a:defRPr>
      </a:lvl7pPr>
      <a:lvl8pPr marL="1303843" algn="ctr" defTabSz="2099127" rtl="0" eaLnBrk="0" fontAlgn="base" hangingPunct="0">
        <a:spcBef>
          <a:spcPct val="0"/>
        </a:spcBef>
        <a:spcAft>
          <a:spcPct val="0"/>
        </a:spcAft>
        <a:defRPr sz="10100">
          <a:solidFill>
            <a:schemeClr val="tx2"/>
          </a:solidFill>
          <a:latin typeface="Times New Roman" charset="0"/>
          <a:ea typeface="ＭＳ Ｐゴシック" charset="0"/>
        </a:defRPr>
      </a:lvl8pPr>
      <a:lvl9pPr marL="1738457" algn="ctr" defTabSz="2099127" rtl="0" eaLnBrk="0" fontAlgn="base" hangingPunct="0">
        <a:spcBef>
          <a:spcPct val="0"/>
        </a:spcBef>
        <a:spcAft>
          <a:spcPct val="0"/>
        </a:spcAft>
        <a:defRPr sz="10100">
          <a:solidFill>
            <a:schemeClr val="tx2"/>
          </a:solidFill>
          <a:latin typeface="Times New Roman" charset="0"/>
          <a:ea typeface="ＭＳ Ｐゴシック" charset="0"/>
        </a:defRPr>
      </a:lvl9pPr>
    </p:titleStyle>
    <p:bodyStyle>
      <a:lvl1pPr marL="786230" indent="-786230" algn="l" defTabSz="2099127" rtl="0" eaLnBrk="0" fontAlgn="base" hangingPunct="0">
        <a:spcBef>
          <a:spcPct val="20000"/>
        </a:spcBef>
        <a:spcAft>
          <a:spcPct val="0"/>
        </a:spcAft>
        <a:buChar char="•"/>
        <a:defRPr sz="7300">
          <a:solidFill>
            <a:schemeClr val="tx1"/>
          </a:solidFill>
          <a:latin typeface="+mn-lt"/>
          <a:ea typeface="MS PGothic" pitchFamily="34" charset="-128"/>
          <a:cs typeface="+mn-cs"/>
        </a:defRPr>
      </a:lvl1pPr>
      <a:lvl2pPr marL="1705258" indent="-656449" algn="l" defTabSz="2099127" rtl="0" eaLnBrk="0" fontAlgn="base" hangingPunct="0">
        <a:spcBef>
          <a:spcPct val="20000"/>
        </a:spcBef>
        <a:spcAft>
          <a:spcPct val="0"/>
        </a:spcAft>
        <a:buChar char="–"/>
        <a:defRPr sz="6500">
          <a:solidFill>
            <a:schemeClr val="tx1"/>
          </a:solidFill>
          <a:latin typeface="+mn-lt"/>
          <a:ea typeface="MS PGothic" pitchFamily="34" charset="-128"/>
        </a:defRPr>
      </a:lvl2pPr>
      <a:lvl3pPr marL="2622777" indent="-523650" algn="l" defTabSz="2099127" rtl="0" eaLnBrk="0" fontAlgn="base" hangingPunct="0">
        <a:spcBef>
          <a:spcPct val="20000"/>
        </a:spcBef>
        <a:spcAft>
          <a:spcPct val="0"/>
        </a:spcAft>
        <a:buChar char="•"/>
        <a:defRPr sz="5500">
          <a:solidFill>
            <a:schemeClr val="tx1"/>
          </a:solidFill>
          <a:latin typeface="+mn-lt"/>
          <a:ea typeface="MS PGothic" pitchFamily="34" charset="-128"/>
        </a:defRPr>
      </a:lvl3pPr>
      <a:lvl4pPr marL="3673095" indent="-525159" algn="l" defTabSz="2099127" rtl="0" eaLnBrk="0" fontAlgn="base" hangingPunct="0">
        <a:spcBef>
          <a:spcPct val="20000"/>
        </a:spcBef>
        <a:spcAft>
          <a:spcPct val="0"/>
        </a:spcAft>
        <a:buChar char="–"/>
        <a:defRPr sz="4600">
          <a:solidFill>
            <a:schemeClr val="tx1"/>
          </a:solidFill>
          <a:latin typeface="+mn-lt"/>
          <a:ea typeface="MS PGothic" pitchFamily="34" charset="-128"/>
        </a:defRPr>
      </a:lvl4pPr>
      <a:lvl5pPr marL="4721904" indent="-525159" algn="l" defTabSz="2099127" rtl="0" eaLnBrk="0" fontAlgn="base" hangingPunct="0">
        <a:spcBef>
          <a:spcPct val="20000"/>
        </a:spcBef>
        <a:spcAft>
          <a:spcPct val="0"/>
        </a:spcAft>
        <a:buChar char="»"/>
        <a:defRPr sz="4600">
          <a:solidFill>
            <a:schemeClr val="tx1"/>
          </a:solidFill>
          <a:latin typeface="+mn-lt"/>
          <a:ea typeface="MS PGothic" pitchFamily="34" charset="-128"/>
        </a:defRPr>
      </a:lvl5pPr>
      <a:lvl6pPr marL="5156518" indent="-525159" algn="l" defTabSz="2099127" rtl="0" eaLnBrk="0" fontAlgn="base" hangingPunct="0">
        <a:spcBef>
          <a:spcPct val="20000"/>
        </a:spcBef>
        <a:spcAft>
          <a:spcPct val="0"/>
        </a:spcAft>
        <a:buChar char="»"/>
        <a:defRPr sz="4600">
          <a:solidFill>
            <a:schemeClr val="tx1"/>
          </a:solidFill>
          <a:latin typeface="+mn-lt"/>
          <a:ea typeface="+mn-ea"/>
        </a:defRPr>
      </a:lvl6pPr>
      <a:lvl7pPr marL="5591133" indent="-525159" algn="l" defTabSz="2099127" rtl="0" eaLnBrk="0" fontAlgn="base" hangingPunct="0">
        <a:spcBef>
          <a:spcPct val="20000"/>
        </a:spcBef>
        <a:spcAft>
          <a:spcPct val="0"/>
        </a:spcAft>
        <a:buChar char="»"/>
        <a:defRPr sz="4600">
          <a:solidFill>
            <a:schemeClr val="tx1"/>
          </a:solidFill>
          <a:latin typeface="+mn-lt"/>
          <a:ea typeface="+mn-ea"/>
        </a:defRPr>
      </a:lvl7pPr>
      <a:lvl8pPr marL="6025747" indent="-525159" algn="l" defTabSz="2099127" rtl="0" eaLnBrk="0" fontAlgn="base" hangingPunct="0">
        <a:spcBef>
          <a:spcPct val="20000"/>
        </a:spcBef>
        <a:spcAft>
          <a:spcPct val="0"/>
        </a:spcAft>
        <a:buChar char="»"/>
        <a:defRPr sz="4600">
          <a:solidFill>
            <a:schemeClr val="tx1"/>
          </a:solidFill>
          <a:latin typeface="+mn-lt"/>
          <a:ea typeface="+mn-ea"/>
        </a:defRPr>
      </a:lvl8pPr>
      <a:lvl9pPr marL="6460361" indent="-525159" algn="l" defTabSz="2099127" rtl="0" eaLnBrk="0" fontAlgn="base" hangingPunct="0">
        <a:spcBef>
          <a:spcPct val="20000"/>
        </a:spcBef>
        <a:spcAft>
          <a:spcPct val="0"/>
        </a:spcAft>
        <a:buChar char="»"/>
        <a:defRPr sz="4600">
          <a:solidFill>
            <a:schemeClr val="tx1"/>
          </a:solidFill>
          <a:latin typeface="+mn-lt"/>
          <a:ea typeface="+mn-ea"/>
        </a:defRPr>
      </a:lvl9pPr>
    </p:bodyStyle>
    <p:otherStyle>
      <a:defPPr>
        <a:defRPr lang="en-US"/>
      </a:defPPr>
      <a:lvl1pPr marL="0" algn="l" defTabSz="434614" rtl="0" eaLnBrk="1" latinLnBrk="0" hangingPunct="1">
        <a:defRPr sz="1700" kern="1200">
          <a:solidFill>
            <a:schemeClr val="tx1"/>
          </a:solidFill>
          <a:latin typeface="+mn-lt"/>
          <a:ea typeface="+mn-ea"/>
          <a:cs typeface="+mn-cs"/>
        </a:defRPr>
      </a:lvl1pPr>
      <a:lvl2pPr marL="434614" algn="l" defTabSz="434614" rtl="0" eaLnBrk="1" latinLnBrk="0" hangingPunct="1">
        <a:defRPr sz="1700" kern="1200">
          <a:solidFill>
            <a:schemeClr val="tx1"/>
          </a:solidFill>
          <a:latin typeface="+mn-lt"/>
          <a:ea typeface="+mn-ea"/>
          <a:cs typeface="+mn-cs"/>
        </a:defRPr>
      </a:lvl2pPr>
      <a:lvl3pPr marL="869229" algn="l" defTabSz="434614" rtl="0" eaLnBrk="1" latinLnBrk="0" hangingPunct="1">
        <a:defRPr sz="1700" kern="1200">
          <a:solidFill>
            <a:schemeClr val="tx1"/>
          </a:solidFill>
          <a:latin typeface="+mn-lt"/>
          <a:ea typeface="+mn-ea"/>
          <a:cs typeface="+mn-cs"/>
        </a:defRPr>
      </a:lvl3pPr>
      <a:lvl4pPr marL="1303843" algn="l" defTabSz="434614" rtl="0" eaLnBrk="1" latinLnBrk="0" hangingPunct="1">
        <a:defRPr sz="1700" kern="1200">
          <a:solidFill>
            <a:schemeClr val="tx1"/>
          </a:solidFill>
          <a:latin typeface="+mn-lt"/>
          <a:ea typeface="+mn-ea"/>
          <a:cs typeface="+mn-cs"/>
        </a:defRPr>
      </a:lvl4pPr>
      <a:lvl5pPr marL="1738457" algn="l" defTabSz="434614" rtl="0" eaLnBrk="1" latinLnBrk="0" hangingPunct="1">
        <a:defRPr sz="1700" kern="1200">
          <a:solidFill>
            <a:schemeClr val="tx1"/>
          </a:solidFill>
          <a:latin typeface="+mn-lt"/>
          <a:ea typeface="+mn-ea"/>
          <a:cs typeface="+mn-cs"/>
        </a:defRPr>
      </a:lvl5pPr>
      <a:lvl6pPr marL="2173072" algn="l" defTabSz="434614" rtl="0" eaLnBrk="1" latinLnBrk="0" hangingPunct="1">
        <a:defRPr sz="1700" kern="1200">
          <a:solidFill>
            <a:schemeClr val="tx1"/>
          </a:solidFill>
          <a:latin typeface="+mn-lt"/>
          <a:ea typeface="+mn-ea"/>
          <a:cs typeface="+mn-cs"/>
        </a:defRPr>
      </a:lvl6pPr>
      <a:lvl7pPr marL="2607686" algn="l" defTabSz="434614" rtl="0" eaLnBrk="1" latinLnBrk="0" hangingPunct="1">
        <a:defRPr sz="1700" kern="1200">
          <a:solidFill>
            <a:schemeClr val="tx1"/>
          </a:solidFill>
          <a:latin typeface="+mn-lt"/>
          <a:ea typeface="+mn-ea"/>
          <a:cs typeface="+mn-cs"/>
        </a:defRPr>
      </a:lvl7pPr>
      <a:lvl8pPr marL="3042300" algn="l" defTabSz="434614" rtl="0" eaLnBrk="1" latinLnBrk="0" hangingPunct="1">
        <a:defRPr sz="1700" kern="1200">
          <a:solidFill>
            <a:schemeClr val="tx1"/>
          </a:solidFill>
          <a:latin typeface="+mn-lt"/>
          <a:ea typeface="+mn-ea"/>
          <a:cs typeface="+mn-cs"/>
        </a:defRPr>
      </a:lvl8pPr>
      <a:lvl9pPr marL="3476915" algn="l" defTabSz="4346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13743348"/>
            <a:ext cx="21602700" cy="1379177"/>
          </a:xfrm>
          <a:prstGeom prst="rect">
            <a:avLst/>
          </a:prstGeom>
          <a:solidFill>
            <a:srgbClr val="3B693D"/>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2055" name="Text Box 7"/>
          <p:cNvSpPr txBox="1">
            <a:spLocks noChangeArrowheads="1"/>
          </p:cNvSpPr>
          <p:nvPr/>
        </p:nvSpPr>
        <p:spPr bwMode="auto">
          <a:xfrm>
            <a:off x="412978" y="372697"/>
            <a:ext cx="16293028" cy="8930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1420" tIns="30710" rIns="61420" bIns="30710">
            <a:spAutoFit/>
          </a:bodyPr>
          <a:lstStyle>
            <a:lvl1pPr defTabSz="646113">
              <a:defRPr sz="2400">
                <a:solidFill>
                  <a:schemeClr val="tx1"/>
                </a:solidFill>
                <a:latin typeface="Times New Roman" charset="0"/>
                <a:ea typeface="ＭＳ Ｐゴシック" charset="0"/>
              </a:defRPr>
            </a:lvl1pPr>
            <a:lvl2pPr marL="323850" defTabSz="646113">
              <a:defRPr sz="2400">
                <a:solidFill>
                  <a:schemeClr val="tx1"/>
                </a:solidFill>
                <a:latin typeface="Times New Roman" charset="0"/>
                <a:ea typeface="ＭＳ Ｐゴシック" charset="0"/>
              </a:defRPr>
            </a:lvl2pPr>
            <a:lvl3pPr marL="646113" defTabSz="646113">
              <a:defRPr sz="2400">
                <a:solidFill>
                  <a:schemeClr val="tx1"/>
                </a:solidFill>
                <a:latin typeface="Times New Roman" charset="0"/>
                <a:ea typeface="ＭＳ Ｐゴシック" charset="0"/>
              </a:defRPr>
            </a:lvl3pPr>
            <a:lvl4pPr marL="969963" defTabSz="646113">
              <a:defRPr sz="2400">
                <a:solidFill>
                  <a:schemeClr val="tx1"/>
                </a:solidFill>
                <a:latin typeface="Times New Roman" charset="0"/>
                <a:ea typeface="ＭＳ Ｐゴシック" charset="0"/>
              </a:defRPr>
            </a:lvl4pPr>
            <a:lvl5pPr marL="1292225" defTabSz="646113">
              <a:defRPr sz="2400">
                <a:solidFill>
                  <a:schemeClr val="tx1"/>
                </a:solidFill>
                <a:latin typeface="Times New Roman" charset="0"/>
                <a:ea typeface="ＭＳ Ｐゴシック" charset="0"/>
              </a:defRPr>
            </a:lvl5pPr>
            <a:lvl6pPr marL="1749425" defTabSz="646113" eaLnBrk="0" fontAlgn="base" hangingPunct="0">
              <a:spcBef>
                <a:spcPct val="0"/>
              </a:spcBef>
              <a:spcAft>
                <a:spcPct val="0"/>
              </a:spcAft>
              <a:defRPr sz="2400">
                <a:solidFill>
                  <a:schemeClr val="tx1"/>
                </a:solidFill>
                <a:latin typeface="Times New Roman" charset="0"/>
                <a:ea typeface="ＭＳ Ｐゴシック" charset="0"/>
              </a:defRPr>
            </a:lvl6pPr>
            <a:lvl7pPr marL="2206625" defTabSz="646113" eaLnBrk="0" fontAlgn="base" hangingPunct="0">
              <a:spcBef>
                <a:spcPct val="0"/>
              </a:spcBef>
              <a:spcAft>
                <a:spcPct val="0"/>
              </a:spcAft>
              <a:defRPr sz="2400">
                <a:solidFill>
                  <a:schemeClr val="tx1"/>
                </a:solidFill>
                <a:latin typeface="Times New Roman" charset="0"/>
                <a:ea typeface="ＭＳ Ｐゴシック" charset="0"/>
              </a:defRPr>
            </a:lvl7pPr>
            <a:lvl8pPr marL="2663825" defTabSz="646113" eaLnBrk="0" fontAlgn="base" hangingPunct="0">
              <a:spcBef>
                <a:spcPct val="0"/>
              </a:spcBef>
              <a:spcAft>
                <a:spcPct val="0"/>
              </a:spcAft>
              <a:defRPr sz="2400">
                <a:solidFill>
                  <a:schemeClr val="tx1"/>
                </a:solidFill>
                <a:latin typeface="Times New Roman" charset="0"/>
                <a:ea typeface="ＭＳ Ｐゴシック" charset="0"/>
              </a:defRPr>
            </a:lvl8pPr>
            <a:lvl9pPr marL="3121025" defTabSz="646113"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GB" sz="5400" b="1" dirty="0">
                <a:solidFill>
                  <a:srgbClr val="3B693D"/>
                </a:solidFill>
                <a:latin typeface="Calibri"/>
                <a:ea typeface="+mn-ea"/>
                <a:cs typeface="Calibri"/>
              </a:rPr>
              <a:t>Fake/Doctored image identification using Deep Learning</a:t>
            </a:r>
          </a:p>
        </p:txBody>
      </p:sp>
      <p:sp>
        <p:nvSpPr>
          <p:cNvPr id="2285" name="Text Box 237"/>
          <p:cNvSpPr txBox="1">
            <a:spLocks noChangeArrowheads="1"/>
          </p:cNvSpPr>
          <p:nvPr/>
        </p:nvSpPr>
        <p:spPr bwMode="auto">
          <a:xfrm>
            <a:off x="360191" y="1339450"/>
            <a:ext cx="9236246" cy="98534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1420" tIns="30710" rIns="61420" bIns="30710">
            <a:spAutoFit/>
          </a:bodyPr>
          <a:lstStyle>
            <a:defPPr>
              <a:defRPr lang="en-US"/>
            </a:defPPr>
            <a:lvl1pPr defTabSz="646113">
              <a:defRPr sz="7000" b="1">
                <a:solidFill>
                  <a:srgbClr val="3B693D"/>
                </a:solidFill>
                <a:latin typeface="Calibri"/>
                <a:ea typeface="+mn-ea"/>
                <a:cs typeface="Calibri"/>
              </a:defRPr>
            </a:lvl1pPr>
            <a:lvl2pPr marL="323850" defTabSz="646113">
              <a:defRPr sz="2400">
                <a:latin typeface="Times New Roman" charset="0"/>
                <a:ea typeface="ＭＳ Ｐゴシック" charset="0"/>
              </a:defRPr>
            </a:lvl2pPr>
            <a:lvl3pPr marL="646113" defTabSz="646113">
              <a:defRPr sz="2400">
                <a:latin typeface="Times New Roman" charset="0"/>
                <a:ea typeface="ＭＳ Ｐゴシック" charset="0"/>
              </a:defRPr>
            </a:lvl3pPr>
            <a:lvl4pPr marL="969963" defTabSz="646113">
              <a:defRPr sz="2400">
                <a:latin typeface="Times New Roman" charset="0"/>
                <a:ea typeface="ＭＳ Ｐゴシック" charset="0"/>
              </a:defRPr>
            </a:lvl4pPr>
            <a:lvl5pPr marL="1292225" defTabSz="646113">
              <a:defRPr sz="2400">
                <a:latin typeface="Times New Roman" charset="0"/>
                <a:ea typeface="ＭＳ Ｐゴシック" charset="0"/>
              </a:defRPr>
            </a:lvl5pPr>
            <a:lvl6pPr marL="1749425" defTabSz="646113" eaLnBrk="0" fontAlgn="base" hangingPunct="0">
              <a:spcBef>
                <a:spcPct val="0"/>
              </a:spcBef>
              <a:spcAft>
                <a:spcPct val="0"/>
              </a:spcAft>
              <a:defRPr sz="2400">
                <a:latin typeface="Times New Roman" charset="0"/>
                <a:ea typeface="ＭＳ Ｐゴシック" charset="0"/>
              </a:defRPr>
            </a:lvl6pPr>
            <a:lvl7pPr marL="2206625" defTabSz="646113" eaLnBrk="0" fontAlgn="base" hangingPunct="0">
              <a:spcBef>
                <a:spcPct val="0"/>
              </a:spcBef>
              <a:spcAft>
                <a:spcPct val="0"/>
              </a:spcAft>
              <a:defRPr sz="2400">
                <a:latin typeface="Times New Roman" charset="0"/>
                <a:ea typeface="ＭＳ Ｐゴシック" charset="0"/>
              </a:defRPr>
            </a:lvl7pPr>
            <a:lvl8pPr marL="2663825" defTabSz="646113" eaLnBrk="0" fontAlgn="base" hangingPunct="0">
              <a:spcBef>
                <a:spcPct val="0"/>
              </a:spcBef>
              <a:spcAft>
                <a:spcPct val="0"/>
              </a:spcAft>
              <a:defRPr sz="2400">
                <a:latin typeface="Times New Roman" charset="0"/>
                <a:ea typeface="ＭＳ Ｐゴシック" charset="0"/>
              </a:defRPr>
            </a:lvl8pPr>
            <a:lvl9pPr marL="3121025" defTabSz="646113" eaLnBrk="0" fontAlgn="base" hangingPunct="0">
              <a:spcBef>
                <a:spcPct val="0"/>
              </a:spcBef>
              <a:spcAft>
                <a:spcPct val="0"/>
              </a:spcAft>
              <a:defRPr sz="2400">
                <a:latin typeface="Times New Roman" charset="0"/>
                <a:ea typeface="ＭＳ Ｐゴシック" charset="0"/>
              </a:defRPr>
            </a:lvl9pPr>
          </a:lstStyle>
          <a:p>
            <a:r>
              <a:rPr lang="en-GB" sz="3000" dirty="0"/>
              <a:t>Fidelis Henry Kamunde</a:t>
            </a:r>
            <a:br>
              <a:rPr lang="en-GB" sz="3000" dirty="0"/>
            </a:br>
            <a:r>
              <a:rPr lang="en-GB" sz="3000" dirty="0"/>
              <a:t>MSc in Big Data</a:t>
            </a:r>
          </a:p>
        </p:txBody>
      </p:sp>
      <p:pic>
        <p:nvPicPr>
          <p:cNvPr id="10" name="Picture 9" descr="Emai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5246" y="14275660"/>
            <a:ext cx="489965" cy="342386"/>
          </a:xfrm>
          <a:prstGeom prst="rect">
            <a:avLst/>
          </a:prstGeom>
        </p:spPr>
      </p:pic>
      <p:sp>
        <p:nvSpPr>
          <p:cNvPr id="11" name="TextBox 10"/>
          <p:cNvSpPr txBox="1"/>
          <p:nvPr/>
        </p:nvSpPr>
        <p:spPr>
          <a:xfrm>
            <a:off x="3096494" y="14217977"/>
            <a:ext cx="6552728" cy="400069"/>
          </a:xfrm>
          <a:prstGeom prst="rect">
            <a:avLst/>
          </a:prstGeom>
          <a:noFill/>
        </p:spPr>
        <p:txBody>
          <a:bodyPr wrap="square" lIns="91401" tIns="45700" rIns="91401" bIns="45700" rtlCol="0">
            <a:spAutoFit/>
          </a:bodyPr>
          <a:lstStyle/>
          <a:p>
            <a:r>
              <a:rPr lang="en-US" sz="2000" dirty="0">
                <a:solidFill>
                  <a:schemeClr val="bg1"/>
                </a:solidFill>
                <a:latin typeface="Calibri" panose="020F0502020204030204" pitchFamily="34" charset="0"/>
              </a:rPr>
              <a:t>For further information contact:   </a:t>
            </a:r>
            <a:r>
              <a:rPr lang="en-US" sz="2000" i="1" dirty="0">
                <a:solidFill>
                  <a:schemeClr val="bg1"/>
                </a:solidFill>
                <a:latin typeface="Calibri" panose="020F0502020204030204" pitchFamily="34" charset="0"/>
              </a:rPr>
              <a:t>Fidelis Henry Kamunde</a:t>
            </a:r>
            <a:endParaRPr lang="en-US" sz="2000" dirty="0">
              <a:solidFill>
                <a:schemeClr val="bg1"/>
              </a:solidFill>
              <a:latin typeface="Calibri" panose="020F0502020204030204" pitchFamily="34" charset="0"/>
            </a:endParaRPr>
          </a:p>
        </p:txBody>
      </p:sp>
      <p:sp>
        <p:nvSpPr>
          <p:cNvPr id="12" name="TextBox 11"/>
          <p:cNvSpPr txBox="1"/>
          <p:nvPr/>
        </p:nvSpPr>
        <p:spPr>
          <a:xfrm>
            <a:off x="10434416" y="14217977"/>
            <a:ext cx="5623518" cy="400069"/>
          </a:xfrm>
          <a:prstGeom prst="rect">
            <a:avLst/>
          </a:prstGeom>
          <a:noFill/>
        </p:spPr>
        <p:txBody>
          <a:bodyPr wrap="square" lIns="91401" tIns="45700" rIns="91401" bIns="45700" rtlCol="0">
            <a:spAutoFit/>
          </a:bodyPr>
          <a:lstStyle/>
          <a:p>
            <a:r>
              <a:rPr lang="en-US" sz="2000" i="1" dirty="0">
                <a:solidFill>
                  <a:schemeClr val="bg1"/>
                </a:solidFill>
                <a:latin typeface="Calibri" panose="020F0502020204030204" pitchFamily="34" charset="0"/>
              </a:rPr>
              <a:t>fhk00001@students.stir.ac.uk</a:t>
            </a:r>
          </a:p>
        </p:txBody>
      </p:sp>
      <p:sp>
        <p:nvSpPr>
          <p:cNvPr id="15" name="TextBox 14"/>
          <p:cNvSpPr txBox="1"/>
          <p:nvPr/>
        </p:nvSpPr>
        <p:spPr>
          <a:xfrm>
            <a:off x="360190" y="14041982"/>
            <a:ext cx="2160240" cy="707846"/>
          </a:xfrm>
          <a:prstGeom prst="rect">
            <a:avLst/>
          </a:prstGeom>
          <a:noFill/>
        </p:spPr>
        <p:txBody>
          <a:bodyPr wrap="square" lIns="91401" tIns="45700" rIns="91401" bIns="45700" rtlCol="0">
            <a:spAutoFit/>
          </a:bodyPr>
          <a:lstStyle/>
          <a:p>
            <a:pPr algn="r"/>
            <a:r>
              <a:rPr lang="en-US" sz="4000" b="1" dirty="0" err="1">
                <a:solidFill>
                  <a:schemeClr val="bg1"/>
                </a:solidFill>
                <a:latin typeface="Calibri" panose="020F0502020204030204" pitchFamily="34" charset="0"/>
              </a:rPr>
              <a:t>stir.ac.uk</a:t>
            </a:r>
            <a:endParaRPr lang="en-US" sz="4000" b="1" dirty="0">
              <a:solidFill>
                <a:schemeClr val="bg1"/>
              </a:solidFill>
              <a:latin typeface="Calibri" panose="020F0502020204030204" pitchFamily="34" charset="0"/>
            </a:endParaRPr>
          </a:p>
        </p:txBody>
      </p:sp>
      <p:pic>
        <p:nvPicPr>
          <p:cNvPr id="16" name="Picture 15" descr="bt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73958" y="14215306"/>
            <a:ext cx="5328742" cy="474748"/>
          </a:xfrm>
          <a:prstGeom prst="rect">
            <a:avLst/>
          </a:prstGeom>
        </p:spPr>
      </p:pic>
      <p:sp>
        <p:nvSpPr>
          <p:cNvPr id="18" name="TextBox 17"/>
          <p:cNvSpPr txBox="1"/>
          <p:nvPr/>
        </p:nvSpPr>
        <p:spPr>
          <a:xfrm>
            <a:off x="323088" y="2391506"/>
            <a:ext cx="6480720" cy="8400401"/>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it-IT" sz="3000" b="1" dirty="0">
                <a:solidFill>
                  <a:srgbClr val="3B693D"/>
                </a:solidFill>
                <a:latin typeface="Calibri"/>
                <a:ea typeface="+mn-ea"/>
                <a:cs typeface="Calibri"/>
              </a:rPr>
              <a:t>Introduction</a:t>
            </a:r>
          </a:p>
          <a:p>
            <a:pPr>
              <a:lnSpc>
                <a:spcPct val="110000"/>
              </a:lnSpc>
              <a:spcBef>
                <a:spcPts val="0"/>
              </a:spcBef>
              <a:spcAft>
                <a:spcPts val="0"/>
              </a:spcAft>
            </a:pPr>
            <a:endParaRPr lang="it-IT" sz="3000" b="1" dirty="0">
              <a:solidFill>
                <a:srgbClr val="3B693D"/>
              </a:solidFill>
              <a:latin typeface="Calibri"/>
              <a:ea typeface="+mn-ea"/>
              <a:cs typeface="Calibri"/>
            </a:endParaRPr>
          </a:p>
          <a:p>
            <a:pPr algn="just">
              <a:lnSpc>
                <a:spcPct val="110000"/>
              </a:lnSpc>
              <a:spcBef>
                <a:spcPts val="0"/>
              </a:spcBef>
              <a:spcAft>
                <a:spcPts val="0"/>
              </a:spcAft>
            </a:pPr>
            <a:r>
              <a:rPr lang="en-GB" sz="2400" dirty="0">
                <a:solidFill>
                  <a:schemeClr val="bg1">
                    <a:lumMod val="10000"/>
                  </a:schemeClr>
                </a:solidFill>
                <a:latin typeface="Calibri" panose="020F0502020204030204" pitchFamily="34" charset="0"/>
              </a:rPr>
              <a:t>Over many years, Images and videos has been considered as a proof of existence of something or a memory of actions that has taken place. But after the emergence of technologies that can manipulate digital media, should we still believe what we see? Technologies like Adobe Photoshop can be used to create fake images or videos. These doctored images/videos are the main sources of fake news and are also used in a malicious way to cause trouble in a society</a:t>
            </a:r>
            <a:endParaRPr lang="it-IT" sz="2400" dirty="0">
              <a:solidFill>
                <a:schemeClr val="bg1">
                  <a:lumMod val="10000"/>
                </a:schemeClr>
              </a:solidFill>
              <a:latin typeface="Calibri" panose="020F0502020204030204" pitchFamily="34" charset="0"/>
            </a:endParaRPr>
          </a:p>
          <a:p>
            <a:pPr marL="0" marR="0" indent="0" algn="just" defTabSz="2087256" rtl="0" eaLnBrk="1" fontAlgn="auto" latinLnBrk="0" hangingPunct="1">
              <a:lnSpc>
                <a:spcPct val="110000"/>
              </a:lnSpc>
              <a:spcBef>
                <a:spcPts val="0"/>
              </a:spcBef>
              <a:spcAft>
                <a:spcPts val="0"/>
              </a:spcAft>
              <a:buClrTx/>
              <a:buSzTx/>
              <a:buFontTx/>
              <a:buNone/>
              <a:tabLst/>
              <a:defRPr/>
            </a:pPr>
            <a:r>
              <a:rPr lang="it-IT" sz="2400" dirty="0">
                <a:solidFill>
                  <a:schemeClr val="bg1">
                    <a:lumMod val="10000"/>
                  </a:schemeClr>
                </a:solidFill>
                <a:latin typeface="Calibri" panose="020F0502020204030204" pitchFamily="34" charset="0"/>
              </a:rPr>
              <a:t>In recent years, AI has learned to create synthetic images/videos called deepfake using a deep learning technique. Deepfake is a machine generated image/video, it can involve synthesizing two parts of human body from different people thus creating a video of a person doing things they never actually did. My project will focus on deepfake detection</a:t>
            </a:r>
          </a:p>
        </p:txBody>
      </p:sp>
      <p:sp>
        <p:nvSpPr>
          <p:cNvPr id="20" name="TextBox 19"/>
          <p:cNvSpPr txBox="1"/>
          <p:nvPr/>
        </p:nvSpPr>
        <p:spPr>
          <a:xfrm>
            <a:off x="14185726" y="5689054"/>
            <a:ext cx="6624736" cy="6775341"/>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it-IT" sz="3000" b="1" dirty="0">
                <a:solidFill>
                  <a:srgbClr val="3B693D"/>
                </a:solidFill>
                <a:latin typeface="Calibri"/>
                <a:ea typeface="+mn-ea"/>
                <a:cs typeface="Calibri"/>
              </a:rPr>
              <a:t>Current methods to detect fake images</a:t>
            </a:r>
          </a:p>
          <a:p>
            <a:pPr>
              <a:lnSpc>
                <a:spcPct val="110000"/>
              </a:lnSpc>
              <a:spcBef>
                <a:spcPts val="0"/>
              </a:spcBef>
              <a:spcAft>
                <a:spcPts val="0"/>
              </a:spcAft>
            </a:pPr>
            <a:endParaRPr lang="it-IT" sz="3000" b="1" dirty="0">
              <a:solidFill>
                <a:srgbClr val="3B693D"/>
              </a:solidFill>
              <a:latin typeface="Calibri"/>
              <a:ea typeface="+mn-ea"/>
              <a:cs typeface="Calibri"/>
            </a:endParaRPr>
          </a:p>
          <a:p>
            <a:pPr algn="just">
              <a:lnSpc>
                <a:spcPct val="110000"/>
              </a:lnSpc>
              <a:spcBef>
                <a:spcPts val="0"/>
              </a:spcBef>
              <a:spcAft>
                <a:spcPts val="0"/>
              </a:spcAft>
            </a:pPr>
            <a:r>
              <a:rPr lang="en-GB" sz="2400" dirty="0">
                <a:solidFill>
                  <a:schemeClr val="bg1">
                    <a:lumMod val="10000"/>
                  </a:schemeClr>
                </a:solidFill>
                <a:latin typeface="Calibri" panose="020F0502020204030204" pitchFamily="34" charset="0"/>
              </a:rPr>
              <a:t>Feature-based — where there is a kind of </a:t>
            </a:r>
            <a:r>
              <a:rPr lang="en-GB" sz="2400" dirty="0" err="1">
                <a:solidFill>
                  <a:schemeClr val="bg1">
                    <a:lumMod val="10000"/>
                  </a:schemeClr>
                </a:solidFill>
                <a:latin typeface="Calibri" panose="020F0502020204030204" pitchFamily="34" charset="0"/>
              </a:rPr>
              <a:t>artifact</a:t>
            </a:r>
            <a:r>
              <a:rPr lang="en-GB" sz="2400" dirty="0">
                <a:solidFill>
                  <a:schemeClr val="bg1">
                    <a:lumMod val="10000"/>
                  </a:schemeClr>
                </a:solidFill>
                <a:latin typeface="Calibri" panose="020F0502020204030204" pitchFamily="34" charset="0"/>
              </a:rPr>
              <a:t> in a certain (or multiple) types of forgeries — mostly applicable for classic methods</a:t>
            </a:r>
            <a:r>
              <a:rPr lang="it-IT" sz="2400" dirty="0">
                <a:solidFill>
                  <a:schemeClr val="bg1">
                    <a:lumMod val="10000"/>
                  </a:schemeClr>
                </a:solidFill>
                <a:latin typeface="Calibri" panose="020F0502020204030204" pitchFamily="34" charset="0"/>
              </a:rPr>
              <a:t>.</a:t>
            </a:r>
          </a:p>
          <a:p>
            <a:pPr algn="just">
              <a:lnSpc>
                <a:spcPct val="110000"/>
              </a:lnSpc>
              <a:spcBef>
                <a:spcPts val="0"/>
              </a:spcBef>
              <a:spcAft>
                <a:spcPts val="0"/>
              </a:spcAft>
            </a:pPr>
            <a:endParaRPr lang="it-IT" sz="2400" dirty="0">
              <a:solidFill>
                <a:schemeClr val="bg1">
                  <a:lumMod val="10000"/>
                </a:schemeClr>
              </a:solidFill>
              <a:latin typeface="Calibri" panose="020F0502020204030204" pitchFamily="34" charset="0"/>
            </a:endParaRPr>
          </a:p>
          <a:p>
            <a:pPr algn="just" defTabSz="2087256" eaLnBrk="1" fontAlgn="auto" hangingPunct="1">
              <a:lnSpc>
                <a:spcPct val="110000"/>
              </a:lnSpc>
              <a:spcBef>
                <a:spcPts val="0"/>
              </a:spcBef>
              <a:spcAft>
                <a:spcPts val="0"/>
              </a:spcAft>
              <a:defRPr/>
            </a:pPr>
            <a:r>
              <a:rPr lang="en-GB" sz="2400" dirty="0">
                <a:solidFill>
                  <a:schemeClr val="bg1">
                    <a:lumMod val="10000"/>
                  </a:schemeClr>
                </a:solidFill>
                <a:latin typeface="Calibri" panose="020F0502020204030204" pitchFamily="34" charset="0"/>
              </a:rPr>
              <a:t>Supervised learning — using deep learning classifiers (mostly CNN) to learn certain types of fake images applicable for classical methods as well as generative models, </a:t>
            </a:r>
            <a:r>
              <a:rPr lang="en-GB" sz="2400" dirty="0" err="1">
                <a:solidFill>
                  <a:schemeClr val="bg1">
                    <a:lumMod val="10000"/>
                  </a:schemeClr>
                </a:solidFill>
                <a:latin typeface="Calibri" panose="020F0502020204030204" pitchFamily="34" charset="0"/>
              </a:rPr>
              <a:t>e.g</a:t>
            </a:r>
            <a:r>
              <a:rPr lang="en-GB" sz="2400" dirty="0">
                <a:solidFill>
                  <a:schemeClr val="bg1">
                    <a:lumMod val="10000"/>
                  </a:schemeClr>
                </a:solidFill>
                <a:latin typeface="Calibri" panose="020F0502020204030204" pitchFamily="34" charset="0"/>
              </a:rPr>
              <a:t> GANs.</a:t>
            </a:r>
          </a:p>
          <a:p>
            <a:pPr algn="just" defTabSz="2087256" eaLnBrk="1" fontAlgn="auto" hangingPunct="1">
              <a:lnSpc>
                <a:spcPct val="110000"/>
              </a:lnSpc>
              <a:spcBef>
                <a:spcPts val="0"/>
              </a:spcBef>
              <a:spcAft>
                <a:spcPts val="0"/>
              </a:spcAft>
              <a:defRPr/>
            </a:pPr>
            <a:endParaRPr lang="it-IT" sz="2400" dirty="0">
              <a:solidFill>
                <a:schemeClr val="bg1">
                  <a:lumMod val="10000"/>
                </a:schemeClr>
              </a:solidFill>
              <a:latin typeface="Calibri" panose="020F0502020204030204" pitchFamily="34" charset="0"/>
            </a:endParaRPr>
          </a:p>
          <a:p>
            <a:pPr algn="just">
              <a:lnSpc>
                <a:spcPct val="110000"/>
              </a:lnSpc>
              <a:spcBef>
                <a:spcPts val="0"/>
              </a:spcBef>
              <a:spcAft>
                <a:spcPts val="0"/>
              </a:spcAft>
            </a:pPr>
            <a:r>
              <a:rPr lang="en-GB" sz="2400" dirty="0">
                <a:solidFill>
                  <a:schemeClr val="bg1">
                    <a:lumMod val="10000"/>
                  </a:schemeClr>
                </a:solidFill>
                <a:latin typeface="Calibri" panose="020F0502020204030204" pitchFamily="34" charset="0"/>
              </a:rPr>
              <a:t>Unsupervised learning — an attempt to capture some essence of a genuine image, to detect new kinds of forgeries (that the model hasn’t seen before). It can be seen as a kind of anomaly detection.</a:t>
            </a:r>
            <a:endParaRPr lang="it-IT" sz="2400" dirty="0">
              <a:solidFill>
                <a:schemeClr val="bg1">
                  <a:lumMod val="10000"/>
                </a:schemeClr>
              </a:solidFill>
              <a:latin typeface="Calibri" panose="020F0502020204030204" pitchFamily="34" charset="0"/>
            </a:endParaRPr>
          </a:p>
        </p:txBody>
      </p:sp>
      <p:pic>
        <p:nvPicPr>
          <p:cNvPr id="21" name="Picture 20"/>
          <p:cNvPicPr>
            <a:picLocks noChangeAspect="1"/>
          </p:cNvPicPr>
          <p:nvPr/>
        </p:nvPicPr>
        <p:blipFill>
          <a:blip r:embed="rId5"/>
          <a:stretch>
            <a:fillRect/>
          </a:stretch>
        </p:blipFill>
        <p:spPr>
          <a:xfrm>
            <a:off x="11089382" y="1944638"/>
            <a:ext cx="6624736" cy="3625015"/>
          </a:xfrm>
          <a:prstGeom prst="rect">
            <a:avLst/>
          </a:prstGeom>
        </p:spPr>
      </p:pic>
      <p:sp>
        <p:nvSpPr>
          <p:cNvPr id="22" name="TextBox 21"/>
          <p:cNvSpPr txBox="1"/>
          <p:nvPr/>
        </p:nvSpPr>
        <p:spPr>
          <a:xfrm>
            <a:off x="7416974" y="5689054"/>
            <a:ext cx="6480720" cy="6775341"/>
          </a:xfrm>
          <a:prstGeom prst="rect">
            <a:avLst/>
          </a:prstGeom>
          <a:noFill/>
        </p:spPr>
        <p:txBody>
          <a:bodyPr wrap="square" lIns="91401" tIns="45700" rIns="91401" bIns="45700" numCol="1" rtlCol="0">
            <a:spAutoFit/>
          </a:bodyPr>
          <a:lstStyle/>
          <a:p>
            <a:pPr>
              <a:lnSpc>
                <a:spcPct val="110000"/>
              </a:lnSpc>
              <a:spcBef>
                <a:spcPts val="0"/>
              </a:spcBef>
              <a:spcAft>
                <a:spcPts val="0"/>
              </a:spcAft>
            </a:pPr>
            <a:r>
              <a:rPr lang="it-IT" sz="3000" b="1" dirty="0">
                <a:solidFill>
                  <a:srgbClr val="3B693D"/>
                </a:solidFill>
                <a:latin typeface="Calibri"/>
                <a:ea typeface="+mn-ea"/>
                <a:cs typeface="Calibri"/>
              </a:rPr>
              <a:t>How fake images are generated </a:t>
            </a:r>
          </a:p>
          <a:p>
            <a:pPr>
              <a:lnSpc>
                <a:spcPct val="110000"/>
              </a:lnSpc>
              <a:spcBef>
                <a:spcPts val="0"/>
              </a:spcBef>
              <a:spcAft>
                <a:spcPts val="0"/>
              </a:spcAft>
            </a:pPr>
            <a:endParaRPr lang="it-IT" sz="3000" b="1" dirty="0">
              <a:solidFill>
                <a:srgbClr val="3B693D"/>
              </a:solidFill>
              <a:latin typeface="Calibri"/>
              <a:ea typeface="+mn-ea"/>
              <a:cs typeface="Calibri"/>
            </a:endParaRPr>
          </a:p>
          <a:p>
            <a:pPr algn="just">
              <a:lnSpc>
                <a:spcPct val="110000"/>
              </a:lnSpc>
              <a:spcBef>
                <a:spcPts val="0"/>
              </a:spcBef>
              <a:spcAft>
                <a:spcPts val="0"/>
              </a:spcAft>
            </a:pPr>
            <a:r>
              <a:rPr lang="en-GB" sz="2400" dirty="0">
                <a:solidFill>
                  <a:schemeClr val="bg1">
                    <a:lumMod val="10000"/>
                  </a:schemeClr>
                </a:solidFill>
                <a:latin typeface="Calibri" panose="020F0502020204030204" pitchFamily="34" charset="0"/>
              </a:rPr>
              <a:t>Classical methods for creating fake images involves copy/pasting and slicing.</a:t>
            </a:r>
          </a:p>
          <a:p>
            <a:pPr algn="just">
              <a:lnSpc>
                <a:spcPct val="110000"/>
              </a:lnSpc>
              <a:spcBef>
                <a:spcPts val="0"/>
              </a:spcBef>
              <a:spcAft>
                <a:spcPts val="0"/>
              </a:spcAft>
            </a:pPr>
            <a:r>
              <a:rPr lang="en-GB" sz="2400" dirty="0" err="1">
                <a:solidFill>
                  <a:schemeClr val="bg1">
                    <a:lumMod val="10000"/>
                  </a:schemeClr>
                </a:solidFill>
                <a:latin typeface="Calibri" panose="020F0502020204030204" pitchFamily="34" charset="0"/>
              </a:rPr>
              <a:t>Deepfake</a:t>
            </a:r>
            <a:r>
              <a:rPr lang="en-GB" sz="2400" dirty="0">
                <a:solidFill>
                  <a:schemeClr val="bg1">
                    <a:lumMod val="10000"/>
                  </a:schemeClr>
                </a:solidFill>
                <a:latin typeface="Calibri" panose="020F0502020204030204" pitchFamily="34" charset="0"/>
              </a:rPr>
              <a:t> is generated by using a deep learning technique known as generative adversarial network (GAN). GAN is an algorithm consisting of two neural networks that acts as two players competing against each other, these networks are trained in adversarial manner. One player is called generative model which generates synthetic images that will appear to come from the same distribution as the training/original images, the other player is the discriminator model that works to classify whether the image is real (from training dataset) or fake (generated by the generator)</a:t>
            </a:r>
            <a:endParaRPr lang="it-IT" sz="2400" dirty="0">
              <a:solidFill>
                <a:schemeClr val="bg1">
                  <a:lumMod val="10000"/>
                </a:schemeClr>
              </a:solidFill>
              <a:latin typeface="Calibri" panose="020F0502020204030204" pitchFamily="34" charset="0"/>
            </a:endParaRPr>
          </a:p>
        </p:txBody>
      </p:sp>
      <p:pic>
        <p:nvPicPr>
          <p:cNvPr id="4" name="Picture 3">
            <a:extLst>
              <a:ext uri="{FF2B5EF4-FFF2-40B4-BE49-F238E27FC236}">
                <a16:creationId xmlns:a16="http://schemas.microsoft.com/office/drawing/2014/main" id="{2F9FE6AB-F024-439C-B5F1-207823BCA207}"/>
              </a:ext>
            </a:extLst>
          </p:cNvPr>
          <p:cNvPicPr>
            <a:picLocks noChangeAspect="1"/>
          </p:cNvPicPr>
          <p:nvPr/>
        </p:nvPicPr>
        <p:blipFill>
          <a:blip r:embed="rId6"/>
          <a:stretch>
            <a:fillRect/>
          </a:stretch>
        </p:blipFill>
        <p:spPr>
          <a:xfrm>
            <a:off x="1422309" y="10612065"/>
            <a:ext cx="4356483" cy="3064576"/>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pot">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2109</TotalTime>
  <Words>406</Words>
  <Application>Microsoft Office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Times New Roman</vt:lpstr>
      <vt:lpstr>Blank Presentation</vt:lpstr>
      <vt:lpstr>PowerPoint Presentation</vt:lpstr>
    </vt:vector>
  </TitlesOfParts>
  <Company>University of Stirling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Simon Jones</dc:creator>
  <cp:lastModifiedBy>Fidelis Kamunde</cp:lastModifiedBy>
  <cp:revision>36</cp:revision>
  <cp:lastPrinted>2018-07-16T14:26:21Z</cp:lastPrinted>
  <dcterms:created xsi:type="dcterms:W3CDTF">2001-10-11T12:48:40Z</dcterms:created>
  <dcterms:modified xsi:type="dcterms:W3CDTF">2019-07-23T03:27:34Z</dcterms:modified>
</cp:coreProperties>
</file>