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Lobster"/>
      <p:regular r:id="rId33"/>
    </p:embeddedFont>
    <p:embeddedFont>
      <p:font typeface="EB Garamon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Lobster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EBGaramond-bold.fntdata"/><Relationship Id="rId12" Type="http://schemas.openxmlformats.org/officeDocument/2006/relationships/slide" Target="slides/slide7.xml"/><Relationship Id="rId34" Type="http://schemas.openxmlformats.org/officeDocument/2006/relationships/font" Target="fonts/EBGaramond-regular.fntdata"/><Relationship Id="rId15" Type="http://schemas.openxmlformats.org/officeDocument/2006/relationships/slide" Target="slides/slide10.xml"/><Relationship Id="rId37" Type="http://schemas.openxmlformats.org/officeDocument/2006/relationships/font" Target="fonts/EBGaramond-boldItalic.fntdata"/><Relationship Id="rId14" Type="http://schemas.openxmlformats.org/officeDocument/2006/relationships/slide" Target="slides/slide9.xml"/><Relationship Id="rId36" Type="http://schemas.openxmlformats.org/officeDocument/2006/relationships/font" Target="fonts/EBGaramond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ddb4f7c25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ddb4f7c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LFS was learning curve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ddb4f7c25_1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ddb4f7c2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Deployed by NextML, a consultancy, and developed by Kevin Jamieson, during PhD at U. Wisconsin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LFS was learning curve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ddb4f7c25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ddb4f7c2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ddb4f7c25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ddb4f7c2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sure why Jamieson did the way he did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db4f7c25_1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db4f7c25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ddb4f7c25_1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ddb4f7c25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ddb4f7c25_1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ddb4f7c25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ddb4f7c25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ddb4f7c2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before downsampling were substantially better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ddb4f7c25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ddb4f7c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finding named entities - SpaCy, news APIs, match and add to score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quote vs actual quote - EB White was famous NYer humourist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d8b17c4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d8b17c4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d8b17c4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d8b17c4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ddb4f7c25_1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ddb4f7c25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 you learned something!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ddb4f7c25_1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ddb4f7c25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quote vs actual quote - EB White was famous NYer humourist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ddb4f7c25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ddb4f7c2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try my hardest to come up with the funniest quote for this picture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ddb4f7c2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ddb4f7c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(link)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ddb4f7c25_1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ddb4f7c25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ddb4f7c25_1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ddb4f7c25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ddb4f7c25_1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ddb4f7c2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04500" y="1819275"/>
            <a:ext cx="89052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Predicting the </a:t>
            </a:r>
            <a:endParaRPr sz="72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With NLP and Machine Learning</a:t>
            </a:r>
            <a:endParaRPr sz="36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325" y="1326473"/>
            <a:ext cx="1806050" cy="14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4698600" y="3808250"/>
            <a:ext cx="3185100" cy="1161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Josh “Married Josh” F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ITC Personal Challenge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Summer DS Fellows ‘18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CAPTIONS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No one wants to hire a whistleblower.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I just feel there's no light at the end of the tunnel.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We uncoupled.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Sometimes you only think you can.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Just one more until I think I can.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No one cares about MY baggage.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You think *your* life is a train wreck?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B Garamond"/>
              <a:buChar char="●"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She says I travel too much.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regularly on GitHub (I downloaded ~1 month ago, but still going)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Files stored using Git LFS (Large File System)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 over several hundred csv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 files, extract relevant features, calculate linguistic features, save to csv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193925" y="3702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 sz="1800"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5" y="1930150"/>
            <a:ext cx="9020450" cy="20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extraction: sentence length, avg word length, 2 readability scores, word types, sentiment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Rebalanced score: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Jamieson used 3 * F + 2 * S_F + 1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used  1</a:t>
            </a:r>
            <a:r>
              <a:rPr lang="en"/>
              <a:t> * F + 0.5 * S_F + 0 * N_F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Unbalanced data ---&gt; downsampling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Alternative: bin by quantile/value  ---&gt; classification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at words over time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275" y="2989601"/>
            <a:ext cx="3027613" cy="4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350" y="2989600"/>
            <a:ext cx="3320470" cy="43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5"/>
          <p:cNvCxnSpPr/>
          <p:nvPr/>
        </p:nvCxnSpPr>
        <p:spPr>
          <a:xfrm>
            <a:off x="4365600" y="3181300"/>
            <a:ext cx="53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NLP libraries: </a:t>
            </a:r>
            <a:r>
              <a:rPr lang="en"/>
              <a:t>Textblob -&gt; </a:t>
            </a:r>
            <a:r>
              <a:rPr lang="en"/>
              <a:t>NLTK -&gt; SpaCy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stopwords and punctuation, choose stemmer vs SpaCy out of the 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meaningful vocabulary/collocations per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approach: isolating ‘factoids’, named entities, proper nouns - naive approach vs King et al. (2013) - clustering words by similarity, collocation of feature vectors (cosine distance)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(cont.)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75" y="489125"/>
            <a:ext cx="5188500" cy="39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5596325" y="731475"/>
            <a:ext cx="3425100" cy="3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EB Garamond"/>
              <a:buChar char="●"/>
            </a:pPr>
            <a:r>
              <a:rPr b="1" lang="en" sz="2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He got the cave but she got the wheel and the fire.</a:t>
            </a:r>
            <a:endParaRPr b="1" sz="2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EB Garamond"/>
              <a:buChar char="●"/>
            </a:pPr>
            <a:r>
              <a:rPr b="1" lang="en" sz="2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So this is how the 1% live.</a:t>
            </a:r>
            <a:endParaRPr b="1" sz="2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EB Garamond"/>
              <a:buChar char="●"/>
            </a:pPr>
            <a:r>
              <a:rPr b="1" lang="en" sz="2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I couldn't afford that place if I lived to be 30.</a:t>
            </a:r>
            <a:endParaRPr b="1" sz="2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EB Garamond"/>
              <a:buChar char="●"/>
            </a:pPr>
            <a:r>
              <a:rPr b="1" lang="en" sz="2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He got the man cave in the divorce.</a:t>
            </a:r>
            <a:endParaRPr b="1" sz="2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50" y="278650"/>
            <a:ext cx="8157275" cy="42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806" y="2654800"/>
            <a:ext cx="3298000" cy="22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/>
          <p:nvPr/>
        </p:nvSpPr>
        <p:spPr>
          <a:xfrm>
            <a:off x="7977000" y="4078950"/>
            <a:ext cx="1021800" cy="371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204850" y="20816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result is from XGBoost - beats Random Forest, simple Linear Regression:  0.010474 MSE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σ of base sample = 0.459709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factors: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Proper nouns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Chars in caption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Readability (A.R.I.)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Indefinite articles</a:t>
            </a:r>
            <a:endParaRPr/>
          </a:p>
        </p:txBody>
      </p:sp>
      <p:sp>
        <p:nvSpPr>
          <p:cNvPr id="167" name="Google Shape;167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/>
        </p:nvSpPr>
        <p:spPr>
          <a:xfrm>
            <a:off x="1462950" y="197375"/>
            <a:ext cx="73263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</a:rPr>
              <a:t>XGBoost</a:t>
            </a:r>
            <a:r>
              <a:rPr lang="en" sz="1800"/>
              <a:t>                                                        </a:t>
            </a:r>
            <a:r>
              <a:rPr lang="en" sz="1800">
                <a:solidFill>
                  <a:srgbClr val="FFFFFF"/>
                </a:solidFill>
              </a:rPr>
              <a:t>Random Forest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75" y="615375"/>
            <a:ext cx="2818400" cy="440375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9900" y="592488"/>
            <a:ext cx="2818400" cy="4449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0" y="-992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 sz="1800"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625" y="731475"/>
            <a:ext cx="7697175" cy="43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/>
        </p:nvSpPr>
        <p:spPr>
          <a:xfrm>
            <a:off x="1092850" y="918700"/>
            <a:ext cx="6850200" cy="27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"Analyzing humor is like dissecting a frog. Few people are interested and the frog dies of it."</a:t>
            </a:r>
            <a:endParaRPr b="1" sz="4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100" y="2020250"/>
            <a:ext cx="5818899" cy="17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226075" y="1071025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$cat TODO.txt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&gt;correlate with news topics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&gt;</a:t>
            </a:r>
            <a:r>
              <a:rPr lang="en" sz="2400"/>
              <a:t>spellcheck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&gt;</a:t>
            </a:r>
            <a:r>
              <a:rPr lang="en" sz="2400"/>
              <a:t>words -&gt; features,    PCA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&gt;word2vec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BONUS MATERIAL!</a:t>
            </a:r>
            <a:endParaRPr sz="3000"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100" y="152400"/>
            <a:ext cx="393770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Classifying headlines as “technical” or “non-technical”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labelled data - using external data source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Lessons: ML is domain-specific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GIGO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RESULTS</a:t>
            </a:r>
            <a:endParaRPr sz="4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2400"/>
              <a:t>(</a:t>
            </a:r>
            <a:r>
              <a:rPr i="1" lang="en" sz="2400"/>
              <a:t>better than random?)</a:t>
            </a:r>
            <a:endParaRPr i="1" sz="2400"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325" y="212650"/>
            <a:ext cx="35182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550" y="0"/>
            <a:ext cx="5770450" cy="57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5"/>
          <p:cNvSpPr txBox="1"/>
          <p:nvPr/>
        </p:nvSpPr>
        <p:spPr>
          <a:xfrm>
            <a:off x="325100" y="127700"/>
            <a:ext cx="91440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Lobster"/>
                <a:ea typeface="Lobster"/>
                <a:cs typeface="Lobster"/>
                <a:sym typeface="Lobster"/>
              </a:rPr>
              <a:t>THE END</a:t>
            </a:r>
            <a:endParaRPr sz="48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1312000" y="116100"/>
            <a:ext cx="6850200" cy="27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“Humor can be dissected, as a frog can, but the thing dies in the process </a:t>
            </a:r>
            <a:r>
              <a:rPr b="1" lang="en" sz="4800" u="sng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and the innards are discouraging to any but the pure scientific mind</a:t>
            </a:r>
            <a:r>
              <a:rPr b="1" lang="en" sz="48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.”</a:t>
            </a:r>
            <a:endParaRPr b="1" sz="48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15977" y="0"/>
            <a:ext cx="51879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1365" y="0"/>
            <a:ext cx="51326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3488800" y="4470100"/>
            <a:ext cx="441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&lt;</a:t>
            </a:r>
            <a:endParaRPr b="1" sz="3600"/>
          </a:p>
        </p:txBody>
      </p:sp>
      <p:sp>
        <p:nvSpPr>
          <p:cNvPr id="88" name="Google Shape;88;p16"/>
          <p:cNvSpPr txBox="1"/>
          <p:nvPr/>
        </p:nvSpPr>
        <p:spPr>
          <a:xfrm>
            <a:off x="8702700" y="4470100"/>
            <a:ext cx="4413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?</a:t>
            </a:r>
            <a:endParaRPr b="1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93925" y="37020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                                  </a:t>
            </a:r>
            <a:endParaRPr sz="18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625" y="1760199"/>
            <a:ext cx="7487374" cy="18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3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~26,000,000 rated captions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forms - dueling bandits, or choose 1 of 3 ratings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Shahaf et al. (2015) did similar idea on dueling bandits, I used reward func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features and test various ML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Metric: Mean Squared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features which most correlate with higher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what makes a winning caption!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50" y="314925"/>
            <a:ext cx="8898700" cy="4369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50" y="419450"/>
            <a:ext cx="8839200" cy="4163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50" y="96212"/>
            <a:ext cx="6954749" cy="49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